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17"/>
  </p:notesMasterIdLst>
  <p:handoutMasterIdLst>
    <p:handoutMasterId r:id="rId18"/>
  </p:handoutMasterIdLst>
  <p:sldIdLst>
    <p:sldId id="305" r:id="rId2"/>
    <p:sldId id="280" r:id="rId3"/>
    <p:sldId id="281" r:id="rId4"/>
    <p:sldId id="283" r:id="rId5"/>
    <p:sldId id="285" r:id="rId6"/>
    <p:sldId id="287" r:id="rId7"/>
    <p:sldId id="289" r:id="rId8"/>
    <p:sldId id="291" r:id="rId9"/>
    <p:sldId id="293" r:id="rId10"/>
    <p:sldId id="294" r:id="rId11"/>
    <p:sldId id="296" r:id="rId12"/>
    <p:sldId id="298" r:id="rId13"/>
    <p:sldId id="299" r:id="rId14"/>
    <p:sldId id="302" r:id="rId15"/>
    <p:sldId id="303" r:id="rId16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513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45" y="0"/>
            <a:ext cx="4029511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921B0-E08B-48AF-97CE-B4B27C8F06A6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513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45" y="6658443"/>
            <a:ext cx="4029511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CC3D9-5248-448F-A669-FDDE0D4AF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08AB-712B-4A46-9BA6-632867931F9E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3446F-2803-4466-93C3-65702F61F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35" indent="-28574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77" indent="-22859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68" indent="-22859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59" indent="-22859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5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4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932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122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DAD87-8765-4C26-BA42-1098B9F6312F}" type="slidenum">
              <a:rPr lang="en-US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4806-FA58-4C4E-AF32-65F1FFDFB913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B34D-C7F5-E645-A660-DD186FE00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4806-FA58-4C4E-AF32-65F1FFDFB913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B34D-C7F5-E645-A660-DD186FE00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4806-FA58-4C4E-AF32-65F1FFDFB913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B34D-C7F5-E645-A660-DD186FE00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4806-FA58-4C4E-AF32-65F1FFDFB913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B34D-C7F5-E645-A660-DD186FE00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4806-FA58-4C4E-AF32-65F1FFDFB913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B34D-C7F5-E645-A660-DD186FE00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4806-FA58-4C4E-AF32-65F1FFDFB913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B34D-C7F5-E645-A660-DD186FE00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4806-FA58-4C4E-AF32-65F1FFDFB913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B34D-C7F5-E645-A660-DD186FE00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4806-FA58-4C4E-AF32-65F1FFDFB913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B34D-C7F5-E645-A660-DD186FE00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4806-FA58-4C4E-AF32-65F1FFDFB913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B34D-C7F5-E645-A660-DD186FE00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4806-FA58-4C4E-AF32-65F1FFDFB913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B34D-C7F5-E645-A660-DD186FE00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4806-FA58-4C4E-AF32-65F1FFDFB913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B34D-C7F5-E645-A660-DD186FE00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4806-FA58-4C4E-AF32-65F1FFDFB913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B34D-C7F5-E645-A660-DD186FE00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cs typeface="Tunga" pitchFamily="34" charset="0"/>
              </a:rPr>
              <a:t>10</a:t>
            </a:r>
            <a:r>
              <a:rPr lang="en-US" sz="3600" baseline="30000" dirty="0" smtClean="0">
                <a:solidFill>
                  <a:schemeClr val="tx1"/>
                </a:solidFill>
                <a:cs typeface="Tunga" pitchFamily="34" charset="0"/>
              </a:rPr>
              <a:t>th</a:t>
            </a:r>
            <a:r>
              <a:rPr lang="en-US" sz="3600" dirty="0" smtClean="0">
                <a:solidFill>
                  <a:schemeClr val="tx1"/>
                </a:solidFill>
                <a:cs typeface="Tunga" pitchFamily="34" charset="0"/>
              </a:rPr>
              <a:t> Euro Studies </a:t>
            </a:r>
            <a:r>
              <a:rPr lang="en-US" sz="3600" dirty="0" smtClean="0">
                <a:solidFill>
                  <a:srgbClr val="FF0000"/>
                </a:solidFill>
                <a:cs typeface="Tunga" pitchFamily="34" charset="0"/>
              </a:rPr>
              <a:t>1.08.15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/>
              <a:t>Charts</a:t>
            </a:r>
            <a:endParaRPr lang="en-US" sz="2000" b="1" i="1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Planner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dirty="0" smtClean="0"/>
              <a:t>Imperial Motives Chart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i="1" dirty="0" smtClean="0"/>
              <a:t>Pen/Pencil</a:t>
            </a:r>
          </a:p>
          <a:p>
            <a:pPr marL="40005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/>
              <a:t>I can </a:t>
            </a:r>
            <a:r>
              <a:rPr lang="en-US" sz="2000" b="1" dirty="0" smtClean="0"/>
              <a:t>describe how the Industrial Revolution impacted the balance of power in Europe and abroad.</a:t>
            </a:r>
            <a:endParaRPr lang="en-US" sz="2000" b="1" i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419600" y="1143000"/>
            <a:ext cx="4724400" cy="5257800"/>
          </a:xfrm>
        </p:spPr>
        <p:txBody>
          <a:bodyPr rtlCol="0">
            <a:normAutofit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400" b="1" i="1" dirty="0" smtClean="0"/>
              <a:t>Imperial Motives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i="1" dirty="0" smtClean="0"/>
              <a:t>Chart and placards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b="1" i="1" dirty="0" smtClean="0"/>
              <a:t>German Unification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b="1" i="1" dirty="0" smtClean="0"/>
              <a:t>Critically read 22.1 with notes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b="1" i="1" smtClean="0"/>
              <a:t>In-class</a:t>
            </a:r>
            <a:endParaRPr lang="en-US" sz="2800" b="1" u="sng" dirty="0" smtClean="0"/>
          </a:p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u="sng" dirty="0" smtClean="0"/>
              <a:t>HW: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 smtClean="0"/>
              <a:t>Print German Unification Assignment</a:t>
            </a:r>
            <a:endParaRPr lang="en-US" b="1" dirty="0" smtClean="0"/>
          </a:p>
          <a:p>
            <a:pPr marL="811530" lvl="1" indent="-457200">
              <a:buFont typeface="Wingdings" pitchFamily="2" charset="2"/>
              <a:buChar char="Ø"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45939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Picture 2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404653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105400" y="457200"/>
            <a:ext cx="3276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empus Sans ITC" charset="0"/>
              </a:rPr>
              <a:t>Bagged groundnuts in pyramid stacks in West Africa</a:t>
            </a:r>
          </a:p>
          <a:p>
            <a:pPr>
              <a:spcBef>
                <a:spcPct val="50000"/>
              </a:spcBef>
            </a:pPr>
            <a:r>
              <a:rPr lang="en-US" sz="2400" i="1" dirty="0">
                <a:latin typeface="Tempus Sans ITC" charset="0"/>
              </a:rPr>
              <a:t>Imperial motives:</a:t>
            </a:r>
          </a:p>
          <a:p>
            <a:pPr>
              <a:spcBef>
                <a:spcPct val="50000"/>
              </a:spcBef>
            </a:pPr>
            <a:r>
              <a:rPr lang="en-US" sz="2400" b="1" i="1" dirty="0">
                <a:latin typeface="Tempus Sans ITC" charset="0"/>
              </a:rPr>
              <a:t>ECONOMIC</a:t>
            </a:r>
            <a:r>
              <a:rPr lang="en-US" sz="2400" i="1" dirty="0">
                <a:latin typeface="Tempus Sans ITC" charset="0"/>
              </a:rPr>
              <a:t> (Africans transporting indigenous goods)</a:t>
            </a:r>
            <a:endParaRPr lang="en-US" sz="2400" b="1" i="1" dirty="0">
              <a:latin typeface="Tempus Sans I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Picture 2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5257800"/>
            <a:ext cx="8305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charset="0"/>
              </a:rPr>
              <a:t>French capture of the citadel of Saigon, Vietnam</a:t>
            </a:r>
          </a:p>
          <a:p>
            <a:pPr algn="ctr">
              <a:spcBef>
                <a:spcPct val="50000"/>
              </a:spcBef>
            </a:pPr>
            <a:r>
              <a:rPr lang="en-US" sz="2000" i="1" dirty="0">
                <a:latin typeface="Tempus Sans ITC" charset="0"/>
              </a:rPr>
              <a:t>Imperial motives:  </a:t>
            </a:r>
            <a:r>
              <a:rPr lang="en-US" sz="2000" b="1" i="1" dirty="0">
                <a:latin typeface="Tempus Sans ITC" charset="0"/>
              </a:rPr>
              <a:t>POLITICAL</a:t>
            </a:r>
            <a:r>
              <a:rPr lang="en-US" sz="2000" b="1" dirty="0">
                <a:latin typeface="Tempus Sans ITC" charset="0"/>
              </a:rPr>
              <a:t> </a:t>
            </a:r>
            <a:r>
              <a:rPr lang="en-US" sz="2000" i="1" dirty="0">
                <a:latin typeface="Tempus Sans ITC" charset="0"/>
              </a:rPr>
              <a:t> (exerting military force, battling for possession of territory, carrying flags to establish political control)</a:t>
            </a:r>
          </a:p>
        </p:txBody>
      </p:sp>
    </p:spTree>
    <p:extLst>
      <p:ext uri="{BB962C8B-B14F-4D97-AF65-F5344CB8AC3E}">
        <p14:creationId xmlns:p14="http://schemas.microsoft.com/office/powerpoint/2010/main" val="33446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Picture 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010400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83058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empus Sans ITC" charset="0"/>
              </a:rPr>
              <a:t>British Lipton Tea advertisement in the 1890s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Tempus Sans ITC" charset="0"/>
              </a:rPr>
              <a:t>Imperial motives:  </a:t>
            </a:r>
            <a:r>
              <a:rPr lang="en-US" b="1" i="1" dirty="0">
                <a:latin typeface="Tempus Sans ITC" charset="0"/>
              </a:rPr>
              <a:t>ECONOMIC </a:t>
            </a:r>
            <a:r>
              <a:rPr lang="en-US" i="1" dirty="0">
                <a:latin typeface="Tempus Sans ITC" charset="0"/>
              </a:rPr>
              <a:t>(goods from Ceylon transported to London, use of indigenous labor and resources, exportation of industrial technology) or </a:t>
            </a:r>
            <a:r>
              <a:rPr lang="en-US" b="1" i="1" dirty="0">
                <a:latin typeface="Tempus Sans ITC" charset="0"/>
              </a:rPr>
              <a:t>POLLITICAL</a:t>
            </a:r>
            <a:r>
              <a:rPr lang="en-US" i="1" dirty="0">
                <a:latin typeface="Tempus Sans ITC" charset="0"/>
              </a:rPr>
              <a:t> (gaining national prestige through international trade)</a:t>
            </a:r>
          </a:p>
        </p:txBody>
      </p:sp>
    </p:spTree>
    <p:extLst>
      <p:ext uri="{BB962C8B-B14F-4D97-AF65-F5344CB8AC3E}">
        <p14:creationId xmlns:p14="http://schemas.microsoft.com/office/powerpoint/2010/main" val="28558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Picture 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437063" cy="62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410200" y="533400"/>
            <a:ext cx="32766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charset="0"/>
              </a:rPr>
              <a:t>British cartoon </a:t>
            </a:r>
            <a:r>
              <a:rPr lang="ja-JP" altLang="en-US" sz="2000" b="1" dirty="0">
                <a:latin typeface="Arial"/>
              </a:rPr>
              <a:t>“</a:t>
            </a:r>
            <a:r>
              <a:rPr lang="en-US" sz="2000" b="1" dirty="0">
                <a:latin typeface="Tempus Sans ITC" charset="0"/>
              </a:rPr>
              <a:t>The Rhodes Colossus</a:t>
            </a:r>
            <a:r>
              <a:rPr lang="ja-JP" altLang="en-US" sz="2000" b="1" dirty="0">
                <a:latin typeface="Arial"/>
              </a:rPr>
              <a:t>”</a:t>
            </a:r>
            <a:r>
              <a:rPr lang="en-US" sz="2000" b="1" dirty="0">
                <a:latin typeface="Tempus Sans ITC" charset="0"/>
              </a:rPr>
              <a:t> showing Cecil Rhodes</a:t>
            </a:r>
            <a:r>
              <a:rPr lang="ja-JP" altLang="en-US" sz="2000" b="1" dirty="0">
                <a:latin typeface="Arial"/>
              </a:rPr>
              <a:t>’</a:t>
            </a:r>
            <a:r>
              <a:rPr lang="en-US" sz="2000" b="1" dirty="0">
                <a:latin typeface="Tempus Sans ITC" charset="0"/>
              </a:rPr>
              <a:t> vision of making Africa </a:t>
            </a:r>
            <a:r>
              <a:rPr lang="ja-JP" altLang="en-US" sz="2000" b="1" dirty="0">
                <a:latin typeface="Arial"/>
              </a:rPr>
              <a:t>“</a:t>
            </a:r>
            <a:r>
              <a:rPr lang="en-US" sz="2000" b="1" dirty="0">
                <a:latin typeface="Tempus Sans ITC" charset="0"/>
              </a:rPr>
              <a:t>all British from Cape to Cairo</a:t>
            </a:r>
            <a:r>
              <a:rPr lang="ja-JP" altLang="en-US" sz="2000" b="1" dirty="0">
                <a:latin typeface="Arial"/>
              </a:rPr>
              <a:t>”</a:t>
            </a:r>
            <a:r>
              <a:rPr lang="en-US" sz="2000" b="1" dirty="0">
                <a:latin typeface="Tempus Sans ITC" charset="0"/>
              </a:rPr>
              <a:t> 1892</a:t>
            </a:r>
          </a:p>
          <a:p>
            <a:pPr>
              <a:spcBef>
                <a:spcPct val="50000"/>
              </a:spcBef>
            </a:pPr>
            <a:r>
              <a:rPr lang="en-US" sz="2000" i="1" dirty="0">
                <a:latin typeface="Tempus Sans ITC" charset="0"/>
              </a:rPr>
              <a:t>Imperial motives: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empus Sans ITC" charset="0"/>
              </a:rPr>
              <a:t>POLITICAL </a:t>
            </a:r>
            <a:r>
              <a:rPr lang="en-US" sz="2000" i="1" dirty="0">
                <a:latin typeface="Tempus Sans ITC" charset="0"/>
              </a:rPr>
              <a:t> (desire to control African territory, desire to boost national pride and gain power by winning colonies, desire to have military presence) or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empus Sans ITC" charset="0"/>
              </a:rPr>
              <a:t>EXPLORATORY</a:t>
            </a:r>
            <a:r>
              <a:rPr lang="en-US" sz="2000" i="1" dirty="0">
                <a:latin typeface="Tempus Sans ITC" charset="0"/>
              </a:rPr>
              <a:t> (exploring or venturing into unknown territory)</a:t>
            </a:r>
            <a:endParaRPr lang="en-US" sz="2000" b="1" i="1" dirty="0">
              <a:latin typeface="Tempus Sans I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Picture 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479925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105400" y="457200"/>
            <a:ext cx="3276600" cy="57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empus Sans ITC" charset="0"/>
              </a:rPr>
              <a:t>Epitaph and quote from missionary and explorer David Livingstone</a:t>
            </a:r>
          </a:p>
          <a:p>
            <a:pPr>
              <a:spcBef>
                <a:spcPct val="50000"/>
              </a:spcBef>
            </a:pPr>
            <a:r>
              <a:rPr lang="en-US" sz="2400" i="1" dirty="0">
                <a:latin typeface="Tempus Sans ITC" charset="0"/>
              </a:rPr>
              <a:t>Imperial motives:</a:t>
            </a:r>
          </a:p>
          <a:p>
            <a:pPr>
              <a:spcBef>
                <a:spcPct val="50000"/>
              </a:spcBef>
            </a:pPr>
            <a:endParaRPr lang="en-US" sz="2400" b="1" i="1" dirty="0">
              <a:latin typeface="Tempus Sans ITC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 dirty="0">
                <a:latin typeface="Tempus Sans ITC" charset="0"/>
              </a:rPr>
              <a:t>RELIGIOUS </a:t>
            </a:r>
            <a:r>
              <a:rPr lang="en-US" sz="2400" i="1" dirty="0">
                <a:latin typeface="Tempus Sans ITC" charset="0"/>
              </a:rPr>
              <a:t>(missionary who spreads his faith, desire to abolish the slave trade) or</a:t>
            </a:r>
          </a:p>
          <a:p>
            <a:pPr>
              <a:spcBef>
                <a:spcPct val="50000"/>
              </a:spcBef>
            </a:pPr>
            <a:endParaRPr lang="en-US" sz="2400" i="1" dirty="0">
              <a:latin typeface="Tempus Sans ITC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 dirty="0">
                <a:latin typeface="Tempus Sans ITC" charset="0"/>
              </a:rPr>
              <a:t>EXPLORATORY </a:t>
            </a:r>
            <a:r>
              <a:rPr lang="en-US" sz="2400" i="1" dirty="0">
                <a:latin typeface="Tempus Sans ITC" charset="0"/>
              </a:rPr>
              <a:t> (traveled to discover secrets of Africa)</a:t>
            </a:r>
            <a:endParaRPr lang="en-US" sz="2400" b="1" i="1" dirty="0">
              <a:latin typeface="Tempus Sans I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Picture 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77250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4343400"/>
            <a:ext cx="8305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charset="0"/>
              </a:rPr>
              <a:t>An imperial yacht passing through the Suez Canal in Egypt at the opening of the canal in 1870</a:t>
            </a:r>
          </a:p>
          <a:p>
            <a:pPr algn="ctr">
              <a:spcBef>
                <a:spcPct val="50000"/>
              </a:spcBef>
            </a:pPr>
            <a:r>
              <a:rPr lang="en-US" sz="2000" i="1" dirty="0">
                <a:latin typeface="Tempus Sans ITC" charset="0"/>
              </a:rPr>
              <a:t>Imperial motives:  </a:t>
            </a:r>
            <a:r>
              <a:rPr lang="en-US" sz="2000" b="1" i="1" dirty="0">
                <a:latin typeface="Tempus Sans ITC" charset="0"/>
              </a:rPr>
              <a:t>ECONOMIC </a:t>
            </a:r>
            <a:r>
              <a:rPr lang="en-US" sz="2000" i="1" dirty="0">
                <a:latin typeface="Tempus Sans ITC" charset="0"/>
              </a:rPr>
              <a:t>(exportation of transportation methods to improve trade) or</a:t>
            </a:r>
          </a:p>
          <a:p>
            <a:pPr algn="ctr">
              <a:spcBef>
                <a:spcPct val="50000"/>
              </a:spcBef>
            </a:pPr>
            <a:r>
              <a:rPr lang="en-US" sz="2000" b="1" i="1" dirty="0">
                <a:latin typeface="Tempus Sans ITC" charset="0"/>
              </a:rPr>
              <a:t>POLTICAL </a:t>
            </a:r>
            <a:r>
              <a:rPr lang="en-US" sz="2000" i="1" dirty="0">
                <a:latin typeface="Tempus Sans ITC" charset="0"/>
              </a:rPr>
              <a:t> (boosting national pride and prestige by controlling foreign territories)</a:t>
            </a:r>
            <a:endParaRPr lang="en-US" sz="2000" b="1" i="1" dirty="0">
              <a:latin typeface="Tempus Sans I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Picture 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924800" cy="51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8305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charset="0"/>
              </a:rPr>
              <a:t>A Methodist Sunday School at </a:t>
            </a:r>
            <a:r>
              <a:rPr lang="en-US" sz="2000" b="1" dirty="0" err="1">
                <a:latin typeface="Tempus Sans ITC" charset="0"/>
              </a:rPr>
              <a:t>Guiongua</a:t>
            </a:r>
            <a:r>
              <a:rPr lang="en-US" sz="2000" b="1" dirty="0">
                <a:latin typeface="Tempus Sans ITC" charset="0"/>
              </a:rPr>
              <a:t>, Angola, 1925</a:t>
            </a:r>
          </a:p>
          <a:p>
            <a:pPr algn="ctr">
              <a:spcBef>
                <a:spcPct val="50000"/>
              </a:spcBef>
            </a:pPr>
            <a:r>
              <a:rPr lang="en-US" sz="2000" i="1" dirty="0">
                <a:latin typeface="Tempus Sans ITC" charset="0"/>
              </a:rPr>
              <a:t>Imperial motives:  </a:t>
            </a:r>
            <a:r>
              <a:rPr lang="en-US" sz="2000" b="1" i="1" dirty="0">
                <a:latin typeface="Tempus Sans ITC" charset="0"/>
              </a:rPr>
              <a:t>RELIGIOUS </a:t>
            </a:r>
            <a:r>
              <a:rPr lang="en-US" sz="2000" i="1" dirty="0">
                <a:latin typeface="Tempus Sans ITC" charset="0"/>
              </a:rPr>
              <a:t>(Europeans spreading Christian values &amp; education) or </a:t>
            </a:r>
            <a:r>
              <a:rPr lang="en-US" sz="2000" b="1" i="1" dirty="0">
                <a:latin typeface="Tempus Sans ITC" charset="0"/>
              </a:rPr>
              <a:t>IDEOLOGICAL </a:t>
            </a:r>
            <a:r>
              <a:rPr lang="en-US" sz="2000" i="1" dirty="0">
                <a:latin typeface="Tempus Sans ITC" charset="0"/>
              </a:rPr>
              <a:t>(teaching European customs &amp; beliefs)</a:t>
            </a:r>
          </a:p>
        </p:txBody>
      </p:sp>
    </p:spTree>
    <p:extLst>
      <p:ext uri="{BB962C8B-B14F-4D97-AF65-F5344CB8AC3E}">
        <p14:creationId xmlns:p14="http://schemas.microsoft.com/office/powerpoint/2010/main" val="16811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Picture 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45815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638800" y="457200"/>
            <a:ext cx="32766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charset="0"/>
              </a:rPr>
              <a:t>Germans taking possession of Cameroon in 1881</a:t>
            </a:r>
          </a:p>
          <a:p>
            <a:pPr>
              <a:spcBef>
                <a:spcPct val="50000"/>
              </a:spcBef>
            </a:pPr>
            <a:r>
              <a:rPr lang="en-US" sz="2000" i="1" dirty="0">
                <a:latin typeface="Tempus Sans ITC" charset="0"/>
              </a:rPr>
              <a:t>Imperial motives: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empus Sans ITC" charset="0"/>
              </a:rPr>
              <a:t>POLITICAL</a:t>
            </a:r>
            <a:r>
              <a:rPr lang="en-US" sz="2000" i="1" dirty="0">
                <a:latin typeface="Tempus Sans ITC" charset="0"/>
              </a:rPr>
              <a:t> (flag shows national identity or desire to possess new territory, European &amp; African leaders meeting, European military presence) or </a:t>
            </a:r>
          </a:p>
          <a:p>
            <a:pPr>
              <a:spcBef>
                <a:spcPct val="50000"/>
              </a:spcBef>
            </a:pPr>
            <a:endParaRPr lang="en-US" sz="2000" i="1" dirty="0">
              <a:latin typeface="Tempus Sans ITC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empus Sans ITC" charset="0"/>
              </a:rPr>
              <a:t>EXPLORATORY</a:t>
            </a:r>
            <a:r>
              <a:rPr lang="en-US" sz="2000" i="1" dirty="0">
                <a:latin typeface="Tempus Sans ITC" charset="0"/>
              </a:rPr>
              <a:t> (exploring foreign lands)</a:t>
            </a:r>
            <a:endParaRPr lang="en-US" sz="2000" b="1" i="1" dirty="0">
              <a:latin typeface="Tempus Sans I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Picture 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840288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638800" y="457200"/>
            <a:ext cx="32766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empus Sans ITC" charset="0"/>
              </a:rPr>
              <a:t>Quote from Henry Stanley in 1882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Tempus Sans ITC" charset="0"/>
              </a:rPr>
              <a:t>Imperial motive: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latin typeface="Tempus Sans ITC" charset="0"/>
              </a:rPr>
              <a:t>IDEOLOGICAL</a:t>
            </a:r>
            <a:r>
              <a:rPr lang="en-US" sz="2400" i="1">
                <a:latin typeface="Tempus Sans ITC" charset="0"/>
              </a:rPr>
              <a:t> (belief in superiority of Europeans or that Europeans should </a:t>
            </a:r>
            <a:r>
              <a:rPr lang="ja-JP" altLang="en-US" sz="2400" i="1">
                <a:latin typeface="Arial"/>
              </a:rPr>
              <a:t>“</a:t>
            </a:r>
            <a:r>
              <a:rPr lang="en-US" sz="2400" i="1">
                <a:latin typeface="Tempus Sans ITC" charset="0"/>
              </a:rPr>
              <a:t>civilize</a:t>
            </a:r>
            <a:r>
              <a:rPr lang="ja-JP" altLang="en-US" sz="2400" i="1">
                <a:latin typeface="Arial"/>
              </a:rPr>
              <a:t>”</a:t>
            </a:r>
            <a:r>
              <a:rPr lang="en-US" sz="2400" i="1">
                <a:latin typeface="Tempus Sans ITC" charset="0"/>
              </a:rPr>
              <a:t> African)</a:t>
            </a:r>
            <a:endParaRPr lang="en-US" sz="2400" b="1" i="1">
              <a:latin typeface="Tempus Sans I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Picture 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77200" cy="50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8305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charset="0"/>
              </a:rPr>
              <a:t>Africans bringing ivory to the wagon in South Africa, c. 1860</a:t>
            </a:r>
          </a:p>
          <a:p>
            <a:pPr algn="ctr">
              <a:spcBef>
                <a:spcPct val="50000"/>
              </a:spcBef>
            </a:pPr>
            <a:r>
              <a:rPr lang="en-US" sz="2000" i="1" dirty="0">
                <a:latin typeface="Tempus Sans ITC" charset="0"/>
              </a:rPr>
              <a:t>Imperial motives:  </a:t>
            </a:r>
            <a:r>
              <a:rPr lang="en-US" sz="2000" b="1" i="1" dirty="0">
                <a:latin typeface="Tempus Sans ITC" charset="0"/>
              </a:rPr>
              <a:t>ECONOMIC </a:t>
            </a:r>
            <a:r>
              <a:rPr lang="en-US" sz="2000" i="1" dirty="0">
                <a:latin typeface="Tempus Sans ITC" charset="0"/>
              </a:rPr>
              <a:t>(collecting African resources)</a:t>
            </a:r>
          </a:p>
        </p:txBody>
      </p:sp>
    </p:spTree>
    <p:extLst>
      <p:ext uri="{BB962C8B-B14F-4D97-AF65-F5344CB8AC3E}">
        <p14:creationId xmlns:p14="http://schemas.microsoft.com/office/powerpoint/2010/main" val="25092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Picture 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867400" cy="50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8305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charset="0"/>
              </a:rPr>
              <a:t>Sketch map of Central African, showing Dr. Livingstone</a:t>
            </a:r>
            <a:r>
              <a:rPr lang="ja-JP" altLang="en-US" sz="2000" b="1" dirty="0">
                <a:latin typeface="Arial"/>
              </a:rPr>
              <a:t>’</a:t>
            </a:r>
            <a:r>
              <a:rPr lang="en-US" sz="2000" b="1" dirty="0">
                <a:latin typeface="Tempus Sans ITC" charset="0"/>
              </a:rPr>
              <a:t>s exploration</a:t>
            </a:r>
          </a:p>
          <a:p>
            <a:pPr algn="ctr">
              <a:spcBef>
                <a:spcPct val="50000"/>
              </a:spcBef>
            </a:pPr>
            <a:r>
              <a:rPr lang="en-US" sz="2000" i="1" dirty="0">
                <a:latin typeface="Tempus Sans ITC" charset="0"/>
              </a:rPr>
              <a:t>Imperial motive:  </a:t>
            </a:r>
            <a:r>
              <a:rPr lang="en-US" sz="2000" b="1" i="1" dirty="0">
                <a:latin typeface="Tempus Sans ITC" charset="0"/>
              </a:rPr>
              <a:t>EXPLORATORY </a:t>
            </a:r>
            <a:r>
              <a:rPr lang="en-US" sz="2000" i="1" dirty="0">
                <a:latin typeface="Tempus Sans ITC" charset="0"/>
              </a:rPr>
              <a:t>( interest in unexplored territories, mapping geographic features of Africa)</a:t>
            </a:r>
          </a:p>
        </p:txBody>
      </p:sp>
    </p:spTree>
    <p:extLst>
      <p:ext uri="{BB962C8B-B14F-4D97-AF65-F5344CB8AC3E}">
        <p14:creationId xmlns:p14="http://schemas.microsoft.com/office/powerpoint/2010/main" val="40116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Picture 2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63867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410200" y="457200"/>
            <a:ext cx="32766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empus Sans ITC" charset="0"/>
              </a:rPr>
              <a:t>An advertisement for Pears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2000" b="1">
                <a:latin typeface="Tempus Sans ITC" charset="0"/>
              </a:rPr>
              <a:t> Sope from the 1890s, and one stanza of the British poet Rudyard Kipling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2000" b="1">
                <a:latin typeface="Tempus Sans ITC" charset="0"/>
              </a:rPr>
              <a:t>s poem, </a:t>
            </a:r>
            <a:r>
              <a:rPr lang="en-US" sz="2000" b="1" i="1">
                <a:latin typeface="Tempus Sans ITC" charset="0"/>
              </a:rPr>
              <a:t>The White Man</a:t>
            </a:r>
            <a:r>
              <a:rPr lang="ja-JP" altLang="en-US" sz="2000" b="1" i="1">
                <a:latin typeface="Arial"/>
              </a:rPr>
              <a:t>’</a:t>
            </a:r>
            <a:r>
              <a:rPr lang="en-US" sz="2000" b="1" i="1">
                <a:latin typeface="Tempus Sans ITC" charset="0"/>
              </a:rPr>
              <a:t>s Burden</a:t>
            </a:r>
            <a:r>
              <a:rPr lang="en-US" sz="2000" b="1">
                <a:latin typeface="Tempus Sans ITC" charset="0"/>
              </a:rPr>
              <a:t>, written in 1899</a:t>
            </a:r>
          </a:p>
          <a:p>
            <a:pPr>
              <a:spcBef>
                <a:spcPct val="50000"/>
              </a:spcBef>
            </a:pPr>
            <a:r>
              <a:rPr lang="en-US" sz="2000" i="1">
                <a:latin typeface="Tempus Sans ITC" charset="0"/>
              </a:rPr>
              <a:t>Imperial motives: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Tempus Sans ITC" charset="0"/>
              </a:rPr>
              <a:t>IDEOLOGICAL</a:t>
            </a:r>
            <a:r>
              <a:rPr lang="en-US" sz="2000" i="1">
                <a:latin typeface="Tempus Sans ITC" charset="0"/>
              </a:rPr>
              <a:t> (belief in European superiority, need to </a:t>
            </a:r>
            <a:r>
              <a:rPr lang="ja-JP" altLang="en-US" sz="2000" i="1">
                <a:latin typeface="Arial"/>
              </a:rPr>
              <a:t>“</a:t>
            </a:r>
            <a:r>
              <a:rPr lang="en-US" sz="2000" i="1">
                <a:latin typeface="Tempus Sans ITC" charset="0"/>
              </a:rPr>
              <a:t>civilize</a:t>
            </a:r>
            <a:r>
              <a:rPr lang="ja-JP" altLang="en-US" sz="2000" i="1">
                <a:latin typeface="Arial"/>
              </a:rPr>
              <a:t>”</a:t>
            </a:r>
            <a:r>
              <a:rPr lang="en-US" sz="2000" i="1">
                <a:latin typeface="Tempus Sans ITC" charset="0"/>
              </a:rPr>
              <a:t> captive peoples, need to cleanse </a:t>
            </a:r>
            <a:r>
              <a:rPr lang="ja-JP" altLang="en-US" sz="2000" i="1">
                <a:latin typeface="Arial"/>
              </a:rPr>
              <a:t>“</a:t>
            </a:r>
            <a:r>
              <a:rPr lang="en-US" sz="2000" i="1">
                <a:latin typeface="Tempus Sans ITC" charset="0"/>
              </a:rPr>
              <a:t>dark corners of the earth</a:t>
            </a:r>
            <a:r>
              <a:rPr lang="ja-JP" altLang="en-US" sz="2000" i="1">
                <a:latin typeface="Arial"/>
              </a:rPr>
              <a:t>”</a:t>
            </a:r>
            <a:r>
              <a:rPr lang="en-US" sz="2000" i="1">
                <a:latin typeface="Tempus Sans ITC" charset="0"/>
              </a:rPr>
              <a:t>) or </a:t>
            </a:r>
          </a:p>
          <a:p>
            <a:pPr>
              <a:spcBef>
                <a:spcPct val="50000"/>
              </a:spcBef>
            </a:pPr>
            <a:endParaRPr lang="en-US" sz="2000" i="1">
              <a:latin typeface="Tempus Sans ITC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>
                <a:latin typeface="Tempus Sans ITC" charset="0"/>
              </a:rPr>
              <a:t>ECONOMIC</a:t>
            </a:r>
            <a:r>
              <a:rPr lang="en-US" sz="2000" i="1">
                <a:latin typeface="Tempus Sans ITC" charset="0"/>
              </a:rPr>
              <a:t> (boats transporting goods to colonies, advertisement to sell product)</a:t>
            </a:r>
            <a:endParaRPr lang="en-US" sz="2000" b="1" i="1">
              <a:latin typeface="Tempus Sans I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Picture 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543800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3400" y="5257800"/>
            <a:ext cx="8305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charset="0"/>
              </a:rPr>
              <a:t>Mrs. Maria C. Douglas, a doctor and missionary, and the first class of pupil nurses in Burma, 1888.</a:t>
            </a:r>
          </a:p>
          <a:p>
            <a:pPr algn="ctr">
              <a:spcBef>
                <a:spcPct val="50000"/>
              </a:spcBef>
            </a:pPr>
            <a:r>
              <a:rPr lang="en-US" sz="2000" i="1" dirty="0">
                <a:latin typeface="Tempus Sans ITC" charset="0"/>
              </a:rPr>
              <a:t>Imperial motives:  </a:t>
            </a:r>
            <a:r>
              <a:rPr lang="en-US" sz="2000" b="1" i="1" dirty="0">
                <a:latin typeface="Tempus Sans ITC" charset="0"/>
              </a:rPr>
              <a:t>IDEOLOGICAL</a:t>
            </a:r>
            <a:r>
              <a:rPr lang="en-US" sz="2000" i="1" dirty="0">
                <a:latin typeface="Tempus Sans ITC" charset="0"/>
              </a:rPr>
              <a:t> (teaching European values) or </a:t>
            </a:r>
            <a:r>
              <a:rPr lang="en-US" sz="2000" b="1" i="1" dirty="0">
                <a:latin typeface="Tempus Sans ITC" charset="0"/>
              </a:rPr>
              <a:t>RELIGIOUS</a:t>
            </a:r>
            <a:r>
              <a:rPr lang="en-US" sz="2000" i="1" dirty="0">
                <a:latin typeface="Tempus Sans ITC" charset="0"/>
              </a:rPr>
              <a:t> (education people of other cultures)</a:t>
            </a:r>
          </a:p>
        </p:txBody>
      </p:sp>
    </p:spTree>
    <p:extLst>
      <p:ext uri="{BB962C8B-B14F-4D97-AF65-F5344CB8AC3E}">
        <p14:creationId xmlns:p14="http://schemas.microsoft.com/office/powerpoint/2010/main" val="31173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Picture 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0514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562600" y="228600"/>
            <a:ext cx="3276600" cy="615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Tempus Sans ITC" charset="0"/>
              </a:rPr>
              <a:t>British cartoon showing the Chinese being savaged by European powers, and the poem </a:t>
            </a:r>
            <a:r>
              <a:rPr lang="en-US" sz="1600" b="1" i="1" dirty="0">
                <a:latin typeface="Tempus Sans ITC" charset="0"/>
              </a:rPr>
              <a:t>The Partition of China</a:t>
            </a:r>
            <a:r>
              <a:rPr lang="en-US" sz="1600" b="1" dirty="0">
                <a:latin typeface="Tempus Sans ITC" charset="0"/>
              </a:rPr>
              <a:t> 1897</a:t>
            </a:r>
          </a:p>
          <a:p>
            <a:pPr>
              <a:spcBef>
                <a:spcPct val="50000"/>
              </a:spcBef>
            </a:pPr>
            <a:r>
              <a:rPr lang="en-US" sz="1600" i="1" dirty="0">
                <a:latin typeface="Tempus Sans ITC" charset="0"/>
              </a:rPr>
              <a:t>Imperial motives:</a:t>
            </a:r>
          </a:p>
          <a:p>
            <a:pPr>
              <a:spcBef>
                <a:spcPct val="50000"/>
              </a:spcBef>
            </a:pPr>
            <a:r>
              <a:rPr lang="en-US" sz="1600" b="1" i="1" dirty="0">
                <a:latin typeface="Tempus Sans ITC" charset="0"/>
              </a:rPr>
              <a:t>POLITICAL</a:t>
            </a:r>
            <a:r>
              <a:rPr lang="en-US" sz="1600" i="1" dirty="0">
                <a:latin typeface="Tempus Sans ITC" charset="0"/>
              </a:rPr>
              <a:t> (Europeans depicted as animals competing for piece of China) or </a:t>
            </a:r>
          </a:p>
          <a:p>
            <a:pPr>
              <a:spcBef>
                <a:spcPct val="50000"/>
              </a:spcBef>
            </a:pPr>
            <a:endParaRPr lang="en-US" sz="1600" b="1" i="1" dirty="0">
              <a:latin typeface="Tempus Sans ITC" charset="0"/>
            </a:endParaRPr>
          </a:p>
          <a:p>
            <a:pPr>
              <a:spcBef>
                <a:spcPct val="50000"/>
              </a:spcBef>
            </a:pPr>
            <a:r>
              <a:rPr lang="en-US" sz="1600" b="1" i="1" dirty="0">
                <a:latin typeface="Tempus Sans ITC" charset="0"/>
              </a:rPr>
              <a:t>ECONOMIC</a:t>
            </a:r>
            <a:r>
              <a:rPr lang="en-US" sz="1600" i="1" dirty="0">
                <a:latin typeface="Tempus Sans ITC" charset="0"/>
              </a:rPr>
              <a:t> (desire to trade in China to make cash) or</a:t>
            </a:r>
          </a:p>
          <a:p>
            <a:pPr>
              <a:spcBef>
                <a:spcPct val="50000"/>
              </a:spcBef>
            </a:pPr>
            <a:endParaRPr lang="en-US" sz="1600" b="1" i="1" dirty="0">
              <a:latin typeface="Tempus Sans ITC" charset="0"/>
            </a:endParaRPr>
          </a:p>
          <a:p>
            <a:pPr>
              <a:spcBef>
                <a:spcPct val="50000"/>
              </a:spcBef>
            </a:pPr>
            <a:r>
              <a:rPr lang="en-US" sz="1600" b="1" i="1" dirty="0">
                <a:latin typeface="Tempus Sans ITC" charset="0"/>
              </a:rPr>
              <a:t>RELIGIOUS</a:t>
            </a:r>
            <a:r>
              <a:rPr lang="en-US" sz="1600" i="1" dirty="0">
                <a:latin typeface="Tempus Sans ITC" charset="0"/>
              </a:rPr>
              <a:t> (Chinese depicted as heathen, calls on Christian duty to preach in China) </a:t>
            </a:r>
            <a:r>
              <a:rPr lang="en-US" sz="1600" i="1" dirty="0" smtClean="0">
                <a:latin typeface="Tempus Sans ITC" charset="0"/>
              </a:rPr>
              <a:t>or</a:t>
            </a:r>
          </a:p>
          <a:p>
            <a:pPr>
              <a:spcBef>
                <a:spcPct val="50000"/>
              </a:spcBef>
            </a:pPr>
            <a:endParaRPr lang="en-US" sz="1600" b="1" dirty="0">
              <a:latin typeface="Tempus Sans ITC" charset="0"/>
            </a:endParaRP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Tempus Sans ITC" charset="0"/>
              </a:rPr>
              <a:t>IDEOLOGICAL</a:t>
            </a:r>
            <a:r>
              <a:rPr lang="en-US" sz="1600" dirty="0">
                <a:latin typeface="Tempus Sans ITC" charset="0"/>
              </a:rPr>
              <a:t> (belief that foreigners should be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>
                <a:latin typeface="Tempus Sans ITC" charset="0"/>
              </a:rPr>
              <a:t>civilized</a:t>
            </a:r>
            <a:r>
              <a:rPr lang="ja-JP" altLang="en-US" sz="1600" dirty="0">
                <a:latin typeface="Arial"/>
              </a:rPr>
              <a:t>”</a:t>
            </a:r>
            <a:r>
              <a:rPr lang="en-US" sz="1600" dirty="0">
                <a:latin typeface="Tempus Sans ITC" charset="0"/>
              </a:rPr>
              <a:t> by Europeans)</a:t>
            </a:r>
            <a:endParaRPr lang="en-US" sz="1600" b="1" dirty="0">
              <a:latin typeface="Tempus Sans I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12267</TotalTime>
  <Words>635</Words>
  <Application>Microsoft Office PowerPoint</Application>
  <PresentationFormat>On-screen Show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10th Euro Studies 1.08.15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WARMUP</dc:title>
  <dc:creator>Andrew Matty</dc:creator>
  <cp:lastModifiedBy>Windows User</cp:lastModifiedBy>
  <cp:revision>26</cp:revision>
  <cp:lastPrinted>2014-04-02T17:27:43Z</cp:lastPrinted>
  <dcterms:created xsi:type="dcterms:W3CDTF">2013-02-13T01:55:40Z</dcterms:created>
  <dcterms:modified xsi:type="dcterms:W3CDTF">2015-01-08T23:00:31Z</dcterms:modified>
</cp:coreProperties>
</file>