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3" r:id="rId2"/>
    <p:sldId id="282" r:id="rId3"/>
    <p:sldId id="283" r:id="rId4"/>
    <p:sldId id="28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A4201-E6C7-4D72-A9DB-0ADEBA725C23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D8BB2-2EC0-49A6-A362-786EDC6A46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35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fld id="{E7AEEE6D-15AC-45C1-9DE4-15CDF64CC264}" type="slidenum">
              <a:rPr lang="en-US" altLang="en-US" smtClean="0">
                <a:latin typeface="Calibri" pitchFamily="34" charset="0"/>
                <a:ea typeface="ＭＳ Ｐゴシック" pitchFamily="34" charset="-128"/>
              </a:rPr>
              <a:pPr eaLnBrk="0" hangingPunct="0"/>
              <a:t>1</a:t>
            </a:fld>
            <a:endParaRPr lang="en-US" altLang="en-US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fld id="{E7AEEE6D-15AC-45C1-9DE4-15CDF64CC264}" type="slidenum">
              <a:rPr lang="en-US" altLang="en-US" smtClean="0">
                <a:latin typeface="Calibri" pitchFamily="34" charset="0"/>
                <a:ea typeface="ＭＳ Ｐゴシック" pitchFamily="34" charset="-128"/>
              </a:rPr>
              <a:pPr eaLnBrk="0" hangingPunct="0"/>
              <a:t>2</a:t>
            </a:fld>
            <a:endParaRPr lang="en-US" altLang="en-US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fld id="{E7AEEE6D-15AC-45C1-9DE4-15CDF64CC264}" type="slidenum">
              <a:rPr lang="en-US" altLang="en-US" smtClean="0">
                <a:latin typeface="Calibri" pitchFamily="34" charset="0"/>
                <a:ea typeface="ＭＳ Ｐゴシック" pitchFamily="34" charset="-128"/>
              </a:rPr>
              <a:pPr eaLnBrk="0" hangingPunct="0"/>
              <a:t>3</a:t>
            </a:fld>
            <a:endParaRPr lang="en-US" altLang="en-US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AAEE-E862-4D3E-B95B-8106C5B5FAA6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6D81-3CB3-4F31-8E28-2A0D9862C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AAEE-E862-4D3E-B95B-8106C5B5FAA6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6D81-3CB3-4F31-8E28-2A0D9862C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AAEE-E862-4D3E-B95B-8106C5B5FAA6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6D81-3CB3-4F31-8E28-2A0D9862C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AAEE-E862-4D3E-B95B-8106C5B5FAA6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6D81-3CB3-4F31-8E28-2A0D9862C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AAEE-E862-4D3E-B95B-8106C5B5FAA6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6D81-3CB3-4F31-8E28-2A0D9862C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AAEE-E862-4D3E-B95B-8106C5B5FAA6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6D81-3CB3-4F31-8E28-2A0D9862C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AAEE-E862-4D3E-B95B-8106C5B5FAA6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6D81-3CB3-4F31-8E28-2A0D9862C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AAEE-E862-4D3E-B95B-8106C5B5FAA6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6D81-3CB3-4F31-8E28-2A0D9862C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AAEE-E862-4D3E-B95B-8106C5B5FAA6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6D81-3CB3-4F31-8E28-2A0D9862C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AAEE-E862-4D3E-B95B-8106C5B5FAA6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6D81-3CB3-4F31-8E28-2A0D9862C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AAEE-E862-4D3E-B95B-8106C5B5FAA6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6D81-3CB3-4F31-8E28-2A0D9862C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EAAEE-E862-4D3E-B95B-8106C5B5FAA6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6D81-3CB3-4F31-8E28-2A0D9862C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>
              <a:defRPr/>
            </a:pP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9</a:t>
            </a:r>
            <a:r>
              <a:rPr lang="en-US" baseline="30000" dirty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th</a:t>
            </a: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Honors </a:t>
            </a:r>
            <a:r>
              <a:rPr lang="en-US" dirty="0" smtClean="0">
                <a:solidFill>
                  <a:srgbClr val="FF0000"/>
                </a:solidFill>
                <a:cs typeface="Tunga" pitchFamily="34" charset="0"/>
              </a:rPr>
              <a:t>1.16.15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334000"/>
          </a:xfrm>
        </p:spPr>
        <p:txBody>
          <a:bodyPr rtlCol="0">
            <a:normAutofit fontScale="400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Turn in:</a:t>
            </a:r>
            <a:r>
              <a:rPr lang="en-US" sz="5800" b="1" dirty="0" smtClean="0"/>
              <a:t>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5800" b="1" dirty="0" smtClean="0"/>
              <a:t>Nothing—C/R out and finished…</a:t>
            </a:r>
            <a:endParaRPr lang="en-US" sz="5800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Take out :</a:t>
            </a:r>
            <a:r>
              <a:rPr lang="en-US" sz="5800" b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Pen/Pencil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Note-taking devices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/>
              <a:t>T</a:t>
            </a:r>
            <a:r>
              <a:rPr lang="en-US" sz="5800" b="1" u="sng" dirty="0" smtClean="0"/>
              <a:t>oday’s Learning Objectives: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u="sng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I can </a:t>
            </a:r>
            <a:r>
              <a:rPr lang="en-US" sz="5800" b="1" dirty="0" smtClean="0"/>
              <a:t>prepare to be brilliant on my semester 1 final exam!</a:t>
            </a:r>
            <a:endParaRPr lang="en-US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4602163"/>
          </a:xfrm>
        </p:spPr>
        <p:txBody>
          <a:bodyPr rtlCol="0">
            <a:normAutofit lnSpcReduction="10000"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u="sng" dirty="0" smtClean="0"/>
              <a:t>Today’s Agenda:</a:t>
            </a:r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r>
              <a:rPr lang="en-US" sz="2800" b="1" dirty="0" smtClean="0"/>
              <a:t>Final Review</a:t>
            </a:r>
          </a:p>
          <a:p>
            <a:pPr marL="914400" lvl="1" indent="-457200">
              <a:buFont typeface="Wingdings" panose="05000000000000000000" pitchFamily="2" charset="2"/>
              <a:buChar char="Ø"/>
              <a:defRPr/>
            </a:pPr>
            <a:r>
              <a:rPr lang="en-US" sz="2200" b="1" dirty="0"/>
              <a:t>Content </a:t>
            </a:r>
            <a:r>
              <a:rPr lang="en-US" sz="2200" b="1" dirty="0" smtClean="0"/>
              <a:t>portion</a:t>
            </a:r>
          </a:p>
          <a:p>
            <a:pPr marL="1314450" lvl="2" indent="-457200">
              <a:buFont typeface="Wingdings" panose="05000000000000000000" pitchFamily="2" charset="2"/>
              <a:buChar char="Ø"/>
              <a:defRPr/>
            </a:pPr>
            <a:r>
              <a:rPr lang="en-US" sz="2000" b="1" dirty="0"/>
              <a:t>Previous units—online  </a:t>
            </a:r>
          </a:p>
          <a:p>
            <a:pPr marL="914400" lvl="1" indent="-457200">
              <a:buFont typeface="Wingdings" panose="05000000000000000000" pitchFamily="2" charset="2"/>
              <a:buChar char="Ø"/>
              <a:defRPr/>
            </a:pPr>
            <a:r>
              <a:rPr lang="en-US" sz="2200" b="1" dirty="0" smtClean="0"/>
              <a:t>Mind Map—making connections &amp; writing prep</a:t>
            </a:r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endParaRPr lang="en-US" sz="2400" b="1" dirty="0" smtClean="0"/>
          </a:p>
          <a:p>
            <a:pPr marL="457200" lvl="1" indent="0">
              <a:buNone/>
              <a:defRPr/>
            </a:pPr>
            <a:endParaRPr lang="en-US" sz="2400" b="1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b="1" u="sng" dirty="0" smtClean="0"/>
              <a:t>HW:</a:t>
            </a:r>
            <a:r>
              <a:rPr lang="en-US" sz="2800" dirty="0" smtClean="0"/>
              <a:t> </a:t>
            </a:r>
          </a:p>
          <a:p>
            <a:pPr marL="51435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b="1" dirty="0" smtClean="0"/>
              <a:t>Prepare for final:  </a:t>
            </a:r>
          </a:p>
          <a:p>
            <a:pPr marL="914400" lvl="1" indent="-457200"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/>
              <a:t>MIND MAP TUESDAY!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4167876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76200"/>
            <a:ext cx="8591550" cy="1066800"/>
          </a:xfrm>
        </p:spPr>
        <p:txBody>
          <a:bodyPr rtlCol="0">
            <a:normAutofit/>
          </a:bodyPr>
          <a:lstStyle/>
          <a:p>
            <a:pPr marL="484632">
              <a:defRPr/>
            </a:pPr>
            <a:r>
              <a:rPr lang="en-US" b="1" u="sng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Mind Mapping…</a:t>
            </a:r>
            <a:endParaRPr lang="en-US" b="1" u="sng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pic>
        <p:nvPicPr>
          <p:cNvPr id="1028" name="Picture 4" descr="http://blog.iqmatrix.com/wp-content/uploads/2008/09/advanced-mind-mapping-study-skills-mind-ma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9656"/>
            <a:ext cx="9067800" cy="5815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5770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76200"/>
            <a:ext cx="8591550" cy="1066800"/>
          </a:xfrm>
        </p:spPr>
        <p:txBody>
          <a:bodyPr rtlCol="0">
            <a:normAutofit/>
          </a:bodyPr>
          <a:lstStyle/>
          <a:p>
            <a:pPr marL="484632">
              <a:defRPr/>
            </a:pPr>
            <a:r>
              <a:rPr lang="en-US" b="1" u="sng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Writing with connections</a:t>
            </a:r>
            <a:endParaRPr lang="en-US" b="1" u="sng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" y="990600"/>
            <a:ext cx="89154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smtClean="0"/>
              <a:t>Thesis Statement</a:t>
            </a:r>
            <a:r>
              <a:rPr lang="en-US" sz="2800" dirty="0"/>
              <a:t>:  In </a:t>
            </a:r>
            <a:r>
              <a:rPr lang="en-US" sz="2800" dirty="0" smtClean="0"/>
              <a:t>William Goulding’s, Lord </a:t>
            </a:r>
            <a:r>
              <a:rPr lang="en-US" sz="2800" dirty="0"/>
              <a:t>of the Flies, the fire, the Beast, and the </a:t>
            </a:r>
            <a:r>
              <a:rPr lang="en-US" sz="2800" dirty="0" smtClean="0"/>
              <a:t>mask are </a:t>
            </a:r>
            <a:r>
              <a:rPr lang="en-US" sz="2800" dirty="0"/>
              <a:t>symbols that convey the belief that </a:t>
            </a:r>
            <a:r>
              <a:rPr lang="en-US" sz="2800" dirty="0" smtClean="0"/>
              <a:t>human nature </a:t>
            </a:r>
            <a:r>
              <a:rPr lang="en-US" sz="2800" dirty="0"/>
              <a:t>is </a:t>
            </a:r>
            <a:r>
              <a:rPr lang="en-US" sz="2800" dirty="0" smtClean="0"/>
              <a:t>evil, which also reflects Thomas Hobbes’ desire for strong government rule as displayed in England in the 17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century.</a:t>
            </a:r>
          </a:p>
          <a:p>
            <a:pPr algn="just"/>
            <a:endParaRPr lang="en-US" sz="2800" dirty="0"/>
          </a:p>
          <a:p>
            <a:pPr marL="342900" indent="-342900" algn="just">
              <a:buAutoNum type="arabicPeriod"/>
            </a:pPr>
            <a:r>
              <a:rPr lang="en-US" sz="2800" dirty="0" smtClean="0"/>
              <a:t>In the novel, LOTF, the [</a:t>
            </a:r>
            <a:r>
              <a:rPr lang="en-US" sz="2800" i="1" dirty="0" smtClean="0">
                <a:solidFill>
                  <a:srgbClr val="FF0000"/>
                </a:solidFill>
              </a:rPr>
              <a:t>LA concept from thesis</a:t>
            </a:r>
            <a:r>
              <a:rPr lang="en-US" sz="2800" dirty="0" smtClean="0"/>
              <a:t>]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to [</a:t>
            </a:r>
            <a:r>
              <a:rPr lang="en-US" sz="2800" i="1" dirty="0" smtClean="0">
                <a:solidFill>
                  <a:srgbClr val="00B050"/>
                </a:solidFill>
              </a:rPr>
              <a:t>insert SS concept here</a:t>
            </a:r>
            <a:r>
              <a:rPr lang="en-US" sz="2800" dirty="0" smtClean="0"/>
              <a:t>] by [</a:t>
            </a:r>
            <a:r>
              <a:rPr lang="en-US" sz="2800" i="1" dirty="0" smtClean="0">
                <a:solidFill>
                  <a:srgbClr val="00B0F0"/>
                </a:solidFill>
              </a:rPr>
              <a:t>brilliant writing inserted here</a:t>
            </a:r>
            <a:r>
              <a:rPr lang="en-US" sz="2800" dirty="0" smtClean="0"/>
              <a:t>].</a:t>
            </a:r>
          </a:p>
          <a:p>
            <a:pPr marL="342900" indent="-342900" algn="just">
              <a:buAutoNum type="arabicPeriod"/>
            </a:pPr>
            <a:r>
              <a:rPr lang="en-US" sz="2800" dirty="0" smtClean="0"/>
              <a:t>In looking at [</a:t>
            </a:r>
            <a:r>
              <a:rPr lang="en-US" sz="2800" i="1" dirty="0" smtClean="0">
                <a:solidFill>
                  <a:srgbClr val="00B050"/>
                </a:solidFill>
              </a:rPr>
              <a:t>SS concept from above</a:t>
            </a:r>
            <a:r>
              <a:rPr lang="en-US" sz="2800" dirty="0" smtClean="0"/>
              <a:t>] one also views the influence this had on [</a:t>
            </a:r>
            <a:r>
              <a:rPr lang="en-US" sz="2800" i="1" dirty="0" smtClean="0">
                <a:solidFill>
                  <a:srgbClr val="FF0000"/>
                </a:solidFill>
              </a:rPr>
              <a:t>insert LA concept here</a:t>
            </a:r>
            <a:r>
              <a:rPr lang="en-US" sz="2800" dirty="0" smtClean="0"/>
              <a:t>] by [</a:t>
            </a:r>
            <a:r>
              <a:rPr lang="en-US" sz="2800" i="1" dirty="0" smtClean="0">
                <a:solidFill>
                  <a:srgbClr val="00B0F0"/>
                </a:solidFill>
              </a:rPr>
              <a:t>brilliant writing inserted here</a:t>
            </a:r>
            <a:r>
              <a:rPr lang="en-US" sz="2800" dirty="0" smtClean="0"/>
              <a:t>].</a:t>
            </a:r>
          </a:p>
          <a:p>
            <a:pPr algn="ctr"/>
            <a:r>
              <a:rPr lang="en-US" sz="3200" b="1" i="1" u="sng" dirty="0" smtClean="0">
                <a:solidFill>
                  <a:srgbClr val="CC00CC"/>
                </a:solidFill>
              </a:rPr>
              <a:t>Repeat the process until you tie your final sentence back to your original thought or concept</a:t>
            </a:r>
            <a:endParaRPr lang="en-US" sz="3200" b="1" i="1" u="sng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4770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4343400"/>
            <a:ext cx="7620000" cy="4800600"/>
          </a:xfrm>
        </p:spPr>
        <p:txBody>
          <a:bodyPr/>
          <a:lstStyle/>
          <a:p>
            <a:endParaRPr lang="en-US"/>
          </a:p>
        </p:txBody>
      </p:sp>
      <p:pic>
        <p:nvPicPr>
          <p:cNvPr id="305154" name="Picture 2" descr="http://metadiary.files.wordpress.com/2010/05/kar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267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2071</TotalTime>
  <Words>194</Words>
  <Application>Microsoft Office PowerPoint</Application>
  <PresentationFormat>On-screen Show (4:3)</PresentationFormat>
  <Paragraphs>32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9th Honors 1.16.15</vt:lpstr>
      <vt:lpstr>Mind Mapping…</vt:lpstr>
      <vt:lpstr>Writing with connections</vt:lpstr>
      <vt:lpstr>PowerPoint Presentation</vt:lpstr>
    </vt:vector>
  </TitlesOfParts>
  <Company>Issaquah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9th Honors 11.07.14</dc:title>
  <dc:creator>Windows User</dc:creator>
  <cp:lastModifiedBy>Steen, Matthew    SHS - Staff</cp:lastModifiedBy>
  <cp:revision>41</cp:revision>
  <dcterms:created xsi:type="dcterms:W3CDTF">2014-11-06T15:33:39Z</dcterms:created>
  <dcterms:modified xsi:type="dcterms:W3CDTF">2015-01-16T18:21:15Z</dcterms:modified>
</cp:coreProperties>
</file>