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1117" r:id="rId2"/>
    <p:sldId id="971" r:id="rId3"/>
    <p:sldId id="1113" r:id="rId4"/>
    <p:sldId id="1114" r:id="rId5"/>
    <p:sldId id="1115" r:id="rId6"/>
    <p:sldId id="1116" r:id="rId7"/>
    <p:sldId id="935" r:id="rId8"/>
    <p:sldId id="936" r:id="rId9"/>
    <p:sldId id="938" r:id="rId10"/>
    <p:sldId id="909" r:id="rId11"/>
    <p:sldId id="969" r:id="rId12"/>
    <p:sldId id="910" r:id="rId13"/>
    <p:sldId id="912" r:id="rId14"/>
    <p:sldId id="913" r:id="rId15"/>
    <p:sldId id="914" r:id="rId16"/>
    <p:sldId id="916" r:id="rId17"/>
    <p:sldId id="917" r:id="rId18"/>
    <p:sldId id="111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893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D6E75-1528-4FA7-942C-8A057BD75880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412F6-D48C-4B59-8A5A-E1538FCCB2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6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E7AEEE6D-15AC-45C1-9DE4-15CDF64CC264}" type="slidenum">
              <a:rPr lang="en-US" altLang="en-US" smtClean="0">
                <a:latin typeface="Calibri" pitchFamily="34" charset="0"/>
                <a:ea typeface="ＭＳ Ｐゴシック" pitchFamily="34" charset="-128"/>
              </a:rPr>
              <a:pPr eaLnBrk="0" hangingPunct="0"/>
              <a:t>1</a:t>
            </a:fld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E7AEEE6D-15AC-45C1-9DE4-15CDF64CC264}" type="slidenum">
              <a:rPr lang="en-US" altLang="en-US" smtClean="0">
                <a:latin typeface="Calibri" pitchFamily="34" charset="0"/>
                <a:ea typeface="ＭＳ Ｐゴシック" pitchFamily="34" charset="-128"/>
              </a:rPr>
              <a:pPr eaLnBrk="0" hangingPunct="0"/>
              <a:t>18</a:t>
            </a:fld>
            <a:endParaRPr lang="en-US" alt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3601B9A-31E8-4CF1-A237-F7E0420B0852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3DF94B-E6A5-4E68-B44C-EA03A6D7B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1B9A-31E8-4CF1-A237-F7E0420B0852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F94B-E6A5-4E68-B44C-EA03A6D7B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3601B9A-31E8-4CF1-A237-F7E0420B0852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A3DF94B-E6A5-4E68-B44C-EA03A6D7B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1B9A-31E8-4CF1-A237-F7E0420B0852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3DF94B-E6A5-4E68-B44C-EA03A6D7B3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1B9A-31E8-4CF1-A237-F7E0420B0852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A3DF94B-E6A5-4E68-B44C-EA03A6D7B3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3601B9A-31E8-4CF1-A237-F7E0420B0852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A3DF94B-E6A5-4E68-B44C-EA03A6D7B3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3601B9A-31E8-4CF1-A237-F7E0420B0852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A3DF94B-E6A5-4E68-B44C-EA03A6D7B3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1B9A-31E8-4CF1-A237-F7E0420B0852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3DF94B-E6A5-4E68-B44C-EA03A6D7B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1B9A-31E8-4CF1-A237-F7E0420B0852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3DF94B-E6A5-4E68-B44C-EA03A6D7B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01B9A-31E8-4CF1-A237-F7E0420B0852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3DF94B-E6A5-4E68-B44C-EA03A6D7B3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3601B9A-31E8-4CF1-A237-F7E0420B0852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A3DF94B-E6A5-4E68-B44C-EA03A6D7B3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601B9A-31E8-4CF1-A237-F7E0420B0852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A3DF94B-E6A5-4E68-B44C-EA03A6D7B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 rtlCol="0">
            <a:normAutofit/>
          </a:bodyPr>
          <a:lstStyle/>
          <a:p>
            <a:pPr marL="484632" algn="ctr">
              <a:defRPr/>
            </a:pP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9</a:t>
            </a:r>
            <a:r>
              <a:rPr lang="en-US" baseline="30000" dirty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th</a:t>
            </a: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 Honors </a:t>
            </a:r>
            <a:r>
              <a:rPr lang="en-US" dirty="0" smtClean="0">
                <a:solidFill>
                  <a:srgbClr val="FF0000"/>
                </a:solidFill>
                <a:cs typeface="Tunga" pitchFamily="34" charset="0"/>
              </a:rPr>
              <a:t>1.26.15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4343400" cy="5334000"/>
          </a:xfrm>
        </p:spPr>
        <p:txBody>
          <a:bodyPr rtlCol="0">
            <a:normAutofit fontScale="40000" lnSpcReduction="2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 smtClean="0"/>
              <a:t>Turn in:</a:t>
            </a:r>
            <a:r>
              <a:rPr lang="en-US" sz="5800" b="1" dirty="0" smtClean="0"/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5800" b="1" dirty="0" smtClean="0"/>
              <a:t>NOTHING!!!	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 smtClean="0"/>
              <a:t>Take out :</a:t>
            </a:r>
            <a:r>
              <a:rPr lang="en-US" sz="5800" b="1" dirty="0" smtClean="0"/>
              <a:t> 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dirty="0" smtClean="0"/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dirty="0" smtClean="0"/>
              <a:t>Pen/Pencil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dirty="0" smtClean="0"/>
              <a:t>Note-taking devices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5800" b="1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/>
              <a:t>T</a:t>
            </a:r>
            <a:r>
              <a:rPr lang="en-US" sz="5800" b="1" u="sng" dirty="0" smtClean="0"/>
              <a:t>oday’s Learning Objectives: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u="sng" dirty="0" smtClean="0"/>
          </a:p>
          <a:p>
            <a:pPr marL="576263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dirty="0" smtClean="0"/>
              <a:t>I can understand the development of China and it’s role in world history.</a:t>
            </a:r>
            <a:endParaRPr lang="en-US" dirty="0" smtClean="0"/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645025" y="1219200"/>
            <a:ext cx="4498975" cy="4602163"/>
          </a:xfrm>
        </p:spPr>
        <p:txBody>
          <a:bodyPr rtlCol="0">
            <a:normAutofit fontScale="85000" lnSpcReduction="10000"/>
          </a:bodyPr>
          <a:lstStyle/>
          <a:p>
            <a:pPr marL="5715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u="sng" dirty="0" smtClean="0"/>
              <a:t>Today’s Agenda:</a:t>
            </a:r>
          </a:p>
          <a:p>
            <a:pPr marL="514350" indent="-457200">
              <a:buFont typeface="Wingdings" panose="05000000000000000000" pitchFamily="2" charset="2"/>
              <a:buChar char="Ø"/>
              <a:defRPr/>
            </a:pPr>
            <a:r>
              <a:rPr lang="en-US" sz="2600" b="1" dirty="0" smtClean="0"/>
              <a:t>2</a:t>
            </a:r>
            <a:r>
              <a:rPr lang="en-US" sz="2600" b="1" baseline="30000" dirty="0" smtClean="0"/>
              <a:t>nd</a:t>
            </a:r>
            <a:r>
              <a:rPr lang="en-US" sz="2600" b="1" dirty="0" smtClean="0"/>
              <a:t> semester overview</a:t>
            </a:r>
          </a:p>
          <a:p>
            <a:pPr marL="514350" indent="-457200">
              <a:buFont typeface="Wingdings" panose="05000000000000000000" pitchFamily="2" charset="2"/>
              <a:buChar char="Ø"/>
              <a:defRPr/>
            </a:pPr>
            <a:r>
              <a:rPr lang="en-US" sz="2600" b="1" dirty="0" smtClean="0"/>
              <a:t>China</a:t>
            </a:r>
          </a:p>
          <a:p>
            <a:pPr marL="834390" lvl="1" indent="-457200">
              <a:buFont typeface="Wingdings" panose="05000000000000000000" pitchFamily="2" charset="2"/>
              <a:buChar char="Ø"/>
              <a:defRPr/>
            </a:pPr>
            <a:r>
              <a:rPr lang="en-US" b="1" dirty="0" smtClean="0"/>
              <a:t>Map</a:t>
            </a:r>
          </a:p>
          <a:p>
            <a:pPr marL="834390" lvl="1" indent="-457200">
              <a:buFont typeface="Wingdings" panose="05000000000000000000" pitchFamily="2" charset="2"/>
              <a:buChar char="Ø"/>
              <a:defRPr/>
            </a:pPr>
            <a:r>
              <a:rPr lang="en-US" b="1" dirty="0" smtClean="0"/>
              <a:t>Jared Diamond is BACK! </a:t>
            </a:r>
            <a:r>
              <a:rPr lang="en-US" b="1" i="1" dirty="0" smtClean="0"/>
              <a:t>YES!!!</a:t>
            </a:r>
            <a:endParaRPr lang="en-US" b="1" dirty="0" smtClean="0"/>
          </a:p>
          <a:p>
            <a:pPr marL="914400" lvl="1" indent="-457200">
              <a:buFont typeface="Wingdings" panose="05000000000000000000" pitchFamily="2" charset="2"/>
              <a:buChar char="Ø"/>
              <a:defRPr/>
            </a:pPr>
            <a:endParaRPr lang="en-US" sz="2400" b="1" dirty="0" smtClean="0"/>
          </a:p>
          <a:p>
            <a:pPr marL="514350" indent="-457200">
              <a:buFont typeface="Wingdings" panose="05000000000000000000" pitchFamily="2" charset="2"/>
              <a:buChar char="Ø"/>
              <a:defRPr/>
            </a:pPr>
            <a:endParaRPr lang="en-US" sz="2400" b="1" dirty="0" smtClean="0"/>
          </a:p>
          <a:p>
            <a:pPr marL="457200" lvl="1" indent="0">
              <a:buNone/>
              <a:defRPr/>
            </a:pPr>
            <a:endParaRPr lang="en-US" sz="2400" b="1" dirty="0" smtClean="0"/>
          </a:p>
          <a:p>
            <a:pPr marL="571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u="sng" dirty="0" smtClean="0"/>
              <a:t>HW:</a:t>
            </a:r>
            <a:r>
              <a:rPr lang="en-US" sz="2800" dirty="0" smtClean="0"/>
              <a:t> </a:t>
            </a:r>
          </a:p>
          <a:p>
            <a:pPr marL="51435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b="1" dirty="0" smtClean="0"/>
              <a:t>Physical Map</a:t>
            </a:r>
          </a:p>
          <a:p>
            <a:pPr marL="51435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b="1" dirty="0" smtClean="0"/>
              <a:t>C/R Jared Diamond writing…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647753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and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613648" cy="5257800"/>
          </a:xfrm>
        </p:spPr>
        <p:txBody>
          <a:bodyPr>
            <a:normAutofit fontScale="70000" lnSpcReduction="20000"/>
          </a:bodyPr>
          <a:lstStyle/>
          <a:p>
            <a:pPr marL="742950" indent="-742950">
              <a:buNone/>
            </a:pPr>
            <a:r>
              <a:rPr lang="en-US" sz="4400" dirty="0" smtClean="0"/>
              <a:t>1. What is the difference between </a:t>
            </a:r>
          </a:p>
          <a:p>
            <a:pPr marL="742950" indent="-742950">
              <a:buNone/>
            </a:pPr>
            <a:r>
              <a:rPr lang="en-US" sz="4400" b="1" dirty="0" smtClean="0"/>
              <a:t>description</a:t>
            </a:r>
            <a:r>
              <a:rPr lang="en-US" sz="4400" dirty="0" smtClean="0"/>
              <a:t> </a:t>
            </a:r>
          </a:p>
          <a:p>
            <a:pPr marL="742950" indent="-742950">
              <a:buNone/>
            </a:pPr>
            <a:r>
              <a:rPr lang="en-US" sz="4400" dirty="0" smtClean="0"/>
              <a:t>and </a:t>
            </a:r>
          </a:p>
          <a:p>
            <a:pPr marL="742950" indent="-742950">
              <a:buNone/>
            </a:pPr>
            <a:r>
              <a:rPr lang="en-US" sz="4400" b="1" dirty="0" smtClean="0"/>
              <a:t>explanation</a:t>
            </a:r>
            <a:r>
              <a:rPr lang="en-US" sz="4400" dirty="0" smtClean="0"/>
              <a:t>?</a:t>
            </a:r>
          </a:p>
          <a:p>
            <a:pPr marL="742950" indent="-742950">
              <a:buNone/>
            </a:pPr>
            <a:endParaRPr lang="en-US" sz="4400" dirty="0" smtClean="0"/>
          </a:p>
          <a:p>
            <a:pPr marL="742950" indent="-742950">
              <a:buNone/>
            </a:pPr>
            <a:r>
              <a:rPr lang="en-US" sz="4400" dirty="0" smtClean="0"/>
              <a:t>2. What type of question does description answer?</a:t>
            </a:r>
          </a:p>
          <a:p>
            <a:pPr marL="742950" indent="-742950">
              <a:buFont typeface="+mj-lt"/>
              <a:buAutoNum type="arabicPeriod"/>
            </a:pPr>
            <a:endParaRPr lang="en-US" sz="4400" dirty="0" smtClean="0"/>
          </a:p>
          <a:p>
            <a:pPr marL="742950" indent="-742950">
              <a:buNone/>
            </a:pPr>
            <a:r>
              <a:rPr lang="en-US" sz="4400" dirty="0" smtClean="0"/>
              <a:t>3. What type of question does explanation answer?</a:t>
            </a:r>
          </a:p>
          <a:p>
            <a:pPr marL="742950" indent="-742950">
              <a:buNone/>
            </a:pPr>
            <a:endParaRPr lang="en-US" sz="4400" dirty="0" smtClean="0"/>
          </a:p>
          <a:p>
            <a:pPr marL="742950" indent="-742950">
              <a:buNone/>
            </a:pPr>
            <a:r>
              <a:rPr lang="en-US" sz="4400" dirty="0" smtClean="0"/>
              <a:t>4. Does Jared Diamond describe or explain?</a:t>
            </a:r>
            <a:endParaRPr lang="en-US" sz="4400" dirty="0"/>
          </a:p>
        </p:txBody>
      </p:sp>
      <p:pic>
        <p:nvPicPr>
          <p:cNvPr id="4" name="Picture 6" descr="http://rha.chookdigital.net/authors/Diamond,%20Ja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99" y="0"/>
            <a:ext cx="194530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15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545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Description, Explanation, and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b="1" u="sng" dirty="0" smtClean="0">
                <a:latin typeface="Arial" pitchFamily="34" charset="0"/>
                <a:cs typeface="Arial" pitchFamily="34" charset="0"/>
              </a:rPr>
              <a:t>To Describe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>
                <a:latin typeface="Arial" pitchFamily="34" charset="0"/>
                <a:cs typeface="Arial" pitchFamily="34" charset="0"/>
              </a:rPr>
              <a:t>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represent </a:t>
            </a:r>
            <a:r>
              <a:rPr lang="en-US" dirty="0">
                <a:latin typeface="Arial" pitchFamily="34" charset="0"/>
                <a:cs typeface="Arial" pitchFamily="34" charset="0"/>
              </a:rPr>
              <a:t>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words.</a:t>
            </a:r>
          </a:p>
          <a:p>
            <a:pPr marL="594360" lvl="2" indent="0">
              <a:buNone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(“Papua New Guinea is a nation that occupies half of a large island in the South Pacific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.”) 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fontAlgn="t"/>
            <a:r>
              <a:rPr lang="en-US" b="1" u="sng" dirty="0" smtClean="0">
                <a:latin typeface="Arial" pitchFamily="34" charset="0"/>
                <a:cs typeface="Arial" pitchFamily="34" charset="0"/>
              </a:rPr>
              <a:t>To Explain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lvl="1" fontAlgn="t"/>
            <a:r>
              <a:rPr lang="en-US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dirty="0">
                <a:latin typeface="Arial" pitchFamily="34" charset="0"/>
                <a:cs typeface="Arial" pitchFamily="34" charset="0"/>
              </a:rPr>
              <a:t>make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something 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understandable </a:t>
            </a:r>
          </a:p>
          <a:p>
            <a:pPr lvl="2" fontAlgn="t"/>
            <a:r>
              <a:rPr lang="en-US" i="1" dirty="0" smtClean="0">
                <a:latin typeface="Arial" pitchFamily="34" charset="0"/>
                <a:cs typeface="Arial" pitchFamily="34" charset="0"/>
              </a:rPr>
              <a:t>“Jared Diamond </a:t>
            </a:r>
            <a:r>
              <a:rPr lang="en-US" i="1" u="sng" dirty="0" smtClean="0">
                <a:latin typeface="Arial" pitchFamily="34" charset="0"/>
                <a:cs typeface="Arial" pitchFamily="34" charset="0"/>
              </a:rPr>
              <a:t>explained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his thesis to me.”</a:t>
            </a:r>
            <a:endParaRPr lang="en-US" i="1" dirty="0">
              <a:latin typeface="Arial" pitchFamily="34" charset="0"/>
              <a:cs typeface="Arial" pitchFamily="34" charset="0"/>
            </a:endParaRPr>
          </a:p>
          <a:p>
            <a:pPr lvl="1" fontAlgn="t"/>
            <a:r>
              <a:rPr lang="en-US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dirty="0">
                <a:latin typeface="Arial" pitchFamily="34" charset="0"/>
                <a:cs typeface="Arial" pitchFamily="34" charset="0"/>
              </a:rPr>
              <a:t>give the </a:t>
            </a:r>
            <a:r>
              <a:rPr lang="en-US" b="1" u="sng" dirty="0">
                <a:latin typeface="Arial" pitchFamily="34" charset="0"/>
                <a:cs typeface="Arial" pitchFamily="34" charset="0"/>
              </a:rPr>
              <a:t>reason for or cause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of.</a:t>
            </a:r>
          </a:p>
          <a:p>
            <a:pPr lvl="2" fontAlgn="t"/>
            <a:r>
              <a:rPr lang="en-US" i="1" dirty="0" smtClean="0">
                <a:latin typeface="Arial" pitchFamily="34" charset="0"/>
                <a:cs typeface="Arial" pitchFamily="34" charset="0"/>
              </a:rPr>
              <a:t>“But Jared, </a:t>
            </a:r>
            <a:r>
              <a:rPr lang="en-US" b="1" i="1" u="sng" dirty="0" smtClean="0">
                <a:latin typeface="Arial" pitchFamily="34" charset="0"/>
                <a:cs typeface="Arial" pitchFamily="34" charset="0"/>
              </a:rPr>
              <a:t>why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is Papua New Guinea so poor?”</a:t>
            </a:r>
          </a:p>
          <a:p>
            <a:pPr lvl="1" fontAlgn="t"/>
            <a:r>
              <a:rPr lang="en-US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dirty="0">
                <a:latin typeface="Arial" pitchFamily="34" charset="0"/>
                <a:cs typeface="Arial" pitchFamily="34" charset="0"/>
              </a:rPr>
              <a:t>show the logical development or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relationships</a:t>
            </a:r>
          </a:p>
          <a:p>
            <a:pPr marL="777240" lvl="3" indent="-320040" fontAlgn="t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“Jared explained to me how  PNG’s geography limited its economic and technological development”)</a:t>
            </a:r>
          </a:p>
          <a:p>
            <a:pPr fontAlgn="t"/>
            <a:endParaRPr lang="en-US" b="1" u="sng" dirty="0" smtClean="0">
              <a:latin typeface="Arial" pitchFamily="34" charset="0"/>
              <a:cs typeface="Arial" pitchFamily="34" charset="0"/>
            </a:endParaRPr>
          </a:p>
          <a:p>
            <a:pPr fontAlgn="t"/>
            <a:r>
              <a:rPr lang="en-US" b="1" u="sng" dirty="0" smtClean="0">
                <a:latin typeface="Arial" pitchFamily="34" charset="0"/>
                <a:cs typeface="Arial" pitchFamily="34" charset="0"/>
              </a:rPr>
              <a:t>To Analyze: </a:t>
            </a:r>
          </a:p>
          <a:p>
            <a:pPr lvl="1" fontAlgn="t"/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 separate something into its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component parts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lvl="1" fontAlgn="t"/>
            <a:r>
              <a:rPr lang="en-US" dirty="0" smtClean="0">
                <a:latin typeface="Arial" pitchFamily="34" charset="0"/>
                <a:cs typeface="Arial" pitchFamily="34" charset="0"/>
              </a:rPr>
              <a:t>To show 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how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parts are related.</a:t>
            </a:r>
          </a:p>
          <a:p>
            <a:pPr lvl="1" fontAlgn="t"/>
            <a:r>
              <a:rPr lang="en-US" dirty="0" smtClean="0">
                <a:latin typeface="Arial" pitchFamily="34" charset="0"/>
                <a:cs typeface="Arial" pitchFamily="34" charset="0"/>
              </a:rPr>
              <a:t>To show 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how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causes lead to effects. (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Why/How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did something happen?)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http://rha.chookdigital.net/authors/Diamond,%20Ja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907" y="2209800"/>
            <a:ext cx="120924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14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musicismylife-divasandotherbeings.com/wp-content/uploads/2012/03/Explan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6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8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File:East Asia (orthographic projection)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858001" cy="6858002"/>
          </a:xfrm>
          <a:prstGeom prst="rect">
            <a:avLst/>
          </a:prstGeom>
          <a:noFill/>
        </p:spPr>
      </p:pic>
      <p:pic>
        <p:nvPicPr>
          <p:cNvPr id="5" name="Picture 2" descr="http://www.ducksters.com/history/china/chinese_rock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2286000" cy="162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uen.org/utahlink/activities/loadimg.cgi?p=/uploads/6482_a_wall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1962"/>
            <a:ext cx="3276600" cy="21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6" name="Picture 2" descr="http://sln.fi.edu/tfi/info/current/inline/pape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-1"/>
            <a:ext cx="2133600" cy="1516381"/>
          </a:xfrm>
          <a:prstGeom prst="rect">
            <a:avLst/>
          </a:prstGeom>
          <a:noFill/>
        </p:spPr>
      </p:pic>
      <p:pic>
        <p:nvPicPr>
          <p:cNvPr id="79874" name="Picture 2" descr="http://history.cultural-china.com/chinaWH/upload/upfiles/2009-07/13/a_look_at_daily_life_in_ancient_china2c6691735f05bc5410c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2950" y="4191000"/>
            <a:ext cx="3561050" cy="2667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312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China has the longest recorded history of any human civilization.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For much of history China has been the biggest, most powerful, most advanced, nation in the world.</a:t>
            </a:r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772400" y="2590800"/>
            <a:ext cx="1371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81699" y="38100"/>
            <a:ext cx="3159991" cy="2171700"/>
          </a:xfrm>
        </p:spPr>
        <p:txBody>
          <a:bodyPr/>
          <a:lstStyle/>
          <a:p>
            <a:r>
              <a:rPr lang="en-US" dirty="0" smtClean="0"/>
              <a:t>What did Jared Say about…?</a:t>
            </a:r>
            <a:endParaRPr lang="en-US" dirty="0"/>
          </a:p>
        </p:txBody>
      </p:sp>
      <p:pic>
        <p:nvPicPr>
          <p:cNvPr id="1026" name="Picture 2" descr="http://1.bp.blogspot.com/-iur4v_KTDXI/T8GjbAGFFJI/AAAAAAAACJo/Zu4zCDpyTus/s1600/Africa-Physical-Map-Geograph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1"/>
            <a:ext cx="59817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obotraveler.com/2008-1/08-1225-map-of-arid-south-amer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714" y="2209800"/>
            <a:ext cx="348615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ha.chookdigital.net/authors/Diamond,%20Jar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623" y="914400"/>
            <a:ext cx="120924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51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freeworldmaps.net/asia/eastasia/eastasia_physical_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" y="228600"/>
            <a:ext cx="9197959" cy="662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038600"/>
            <a:ext cx="30022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/>
              <a:t>What </a:t>
            </a:r>
            <a:r>
              <a:rPr lang="en-US" sz="3200" b="1" i="1" u="sng" dirty="0" smtClean="0"/>
              <a:t>WILL</a:t>
            </a:r>
            <a:r>
              <a:rPr lang="en-US" sz="3200" b="1" i="1" dirty="0" smtClean="0"/>
              <a:t> Jared Say about…?</a:t>
            </a:r>
            <a:endParaRPr lang="en-US" sz="3200" b="1" i="1" dirty="0"/>
          </a:p>
        </p:txBody>
      </p:sp>
      <p:pic>
        <p:nvPicPr>
          <p:cNvPr id="6" name="Picture 6" descr="http://rha.chookdigital.net/authors/Diamond,%20Ja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120924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21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pi.ning.com/files/S4UEZEqyvK2D3LIc7ec1Q1NuK0JfJ*UJu5o284aKPIIGDJA3qUM0pdOxBrbdk7cIsUSmIpXWAUiBnlNCqMXMuSXZzR84oEiR/papuanewguin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" y="2209800"/>
            <a:ext cx="6839494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6926263" cy="2209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Jared sent me a message, but </a:t>
            </a:r>
            <a:r>
              <a:rPr lang="en-US" i="1" dirty="0" smtClean="0"/>
              <a:t>I don’t understand it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message says: </a:t>
            </a:r>
            <a:r>
              <a:rPr lang="en-US" sz="3200" u="sng" dirty="0">
                <a:latin typeface="Arial" pitchFamily="34" charset="0"/>
                <a:cs typeface="Arial" pitchFamily="34" charset="0"/>
              </a:rPr>
              <a:t>“</a:t>
            </a:r>
            <a:r>
              <a:rPr lang="en-US" sz="3200" i="1" u="sng" dirty="0">
                <a:latin typeface="Arial" pitchFamily="34" charset="0"/>
                <a:cs typeface="Arial" pitchFamily="34" charset="0"/>
              </a:rPr>
              <a:t>Geographic luck</a:t>
            </a:r>
            <a:r>
              <a:rPr lang="en-US" sz="3200" i="1" dirty="0">
                <a:latin typeface="Arial" pitchFamily="34" charset="0"/>
                <a:cs typeface="Arial" pitchFamily="34" charset="0"/>
              </a:rPr>
              <a:t>, good and bad, has played an important role in the development of East Asian Civilizations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010400" y="2971800"/>
            <a:ext cx="2133600" cy="38862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Jared Diamond tells us about PNG…</a:t>
            </a:r>
            <a:br>
              <a:rPr lang="en-US" sz="3600" dirty="0" smtClean="0"/>
            </a:br>
            <a:r>
              <a:rPr lang="en-US" sz="3600" dirty="0" smtClean="0"/>
              <a:t>What about China?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Picture 2" descr="http://s3.amazonaws.com/dk-production/images/2580/small/jared_diamond.jpeg?13439244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326" y="0"/>
            <a:ext cx="2218674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334000" y="1447800"/>
            <a:ext cx="1905000" cy="3276600"/>
          </a:xfrm>
          <a:prstGeom prst="straightConnector1">
            <a:avLst/>
          </a:prstGeom>
          <a:ln w="793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0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East Asia: </a:t>
            </a:r>
            <a:br>
              <a:rPr lang="en-US" dirty="0" smtClean="0"/>
            </a:br>
            <a:r>
              <a:rPr lang="en-US" dirty="0" smtClean="0"/>
              <a:t>Physical Geography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1589566"/>
            <a:ext cx="3962400" cy="526843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100" b="1" dirty="0">
                <a:latin typeface="Arial" pitchFamily="34" charset="0"/>
                <a:cs typeface="Arial" pitchFamily="34" charset="0"/>
              </a:rPr>
              <a:t>Support JD’s </a:t>
            </a:r>
            <a:r>
              <a:rPr lang="en-US" sz="5100" b="1" dirty="0" smtClean="0">
                <a:latin typeface="Arial" pitchFamily="34" charset="0"/>
                <a:cs typeface="Arial" pitchFamily="34" charset="0"/>
              </a:rPr>
              <a:t>mysterious thesis</a:t>
            </a:r>
            <a:r>
              <a:rPr lang="en-US" sz="5100" b="1" dirty="0"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>
              <a:buNone/>
            </a:pPr>
            <a:endParaRPr lang="en-US" sz="5100" b="1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5100" i="1" u="sng" dirty="0" smtClean="0">
                <a:latin typeface="Arial" pitchFamily="34" charset="0"/>
                <a:cs typeface="Arial" pitchFamily="34" charset="0"/>
              </a:rPr>
              <a:t>“Geographic </a:t>
            </a:r>
            <a:r>
              <a:rPr lang="en-US" sz="5100" i="1" u="sng" dirty="0">
                <a:latin typeface="Arial" pitchFamily="34" charset="0"/>
                <a:cs typeface="Arial" pitchFamily="34" charset="0"/>
              </a:rPr>
              <a:t>luck</a:t>
            </a:r>
            <a:r>
              <a:rPr lang="en-US" sz="5100" i="1" dirty="0">
                <a:latin typeface="Arial" pitchFamily="34" charset="0"/>
                <a:cs typeface="Arial" pitchFamily="34" charset="0"/>
              </a:rPr>
              <a:t>, good and bad, has played an important role in the development of East Asian Civilizations</a:t>
            </a:r>
            <a:r>
              <a:rPr lang="en-US" sz="5100" i="1" dirty="0" smtClean="0">
                <a:latin typeface="Arial" pitchFamily="34" charset="0"/>
                <a:cs typeface="Arial" pitchFamily="34" charset="0"/>
              </a:rPr>
              <a:t>.”</a:t>
            </a:r>
            <a:endParaRPr lang="en-US" sz="5100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4400" dirty="0" smtClean="0">
                <a:latin typeface="Arial" pitchFamily="34" charset="0"/>
                <a:cs typeface="Arial" pitchFamily="34" charset="0"/>
              </a:rPr>
              <a:t>Use the Physical maps of East Asia:</a:t>
            </a:r>
          </a:p>
          <a:p>
            <a:pPr marL="0" indent="0">
              <a:buNone/>
            </a:pPr>
            <a:endParaRPr lang="en-US" sz="4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4400" dirty="0" smtClean="0">
                <a:latin typeface="Arial" pitchFamily="34" charset="0"/>
                <a:cs typeface="Arial" pitchFamily="34" charset="0"/>
              </a:rPr>
              <a:t>Textbook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1139</a:t>
            </a:r>
            <a:endParaRPr lang="en-US" sz="4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4400" dirty="0">
                <a:latin typeface="Arial" pitchFamily="34" charset="0"/>
                <a:cs typeface="Arial" pitchFamily="34" charset="0"/>
              </a:rPr>
              <a:t>Atlas: p.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118-121, 129</a:t>
            </a:r>
            <a:endParaRPr lang="en-US" sz="4400" dirty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3886200" y="1447800"/>
            <a:ext cx="5257799" cy="5410199"/>
          </a:xfrm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u="sng" dirty="0">
                <a:latin typeface="Arial" pitchFamily="34" charset="0"/>
                <a:cs typeface="Arial" pitchFamily="34" charset="0"/>
              </a:rPr>
              <a:t>I. Analyze the geography: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What strengths do you see?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What weaknesses do you see?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Where will complex civilizations (cities) arise first?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Where will invasions come from?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600" b="1" u="sng" dirty="0">
                <a:latin typeface="Arial" pitchFamily="34" charset="0"/>
                <a:cs typeface="Arial" pitchFamily="34" charset="0"/>
              </a:rPr>
              <a:t>II. Connect to History:</a:t>
            </a:r>
          </a:p>
          <a:p>
            <a:pPr marL="0" indent="0">
              <a:buNone/>
            </a:pPr>
            <a:r>
              <a:rPr lang="en-US" sz="1600" i="1" dirty="0">
                <a:latin typeface="Arial" pitchFamily="34" charset="0"/>
                <a:cs typeface="Arial" pitchFamily="34" charset="0"/>
              </a:rPr>
              <a:t>Pick two (2) geographic features (coasts, rivers, mountains, plateaus, etc.)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Describe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the feature 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  <a:p>
            <a:pPr marL="880110" lvl="1" indent="-514350"/>
            <a:r>
              <a:rPr lang="en-US" sz="1600" i="1" dirty="0">
                <a:latin typeface="Arial" pitchFamily="34" charset="0"/>
                <a:cs typeface="Arial" pitchFamily="34" charset="0"/>
              </a:rPr>
              <a:t>“The Gobi is a large desert in northern China”, “The Korean Peninsula is a chunk of land between the Yellow Sea and the Sea of Japan”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Connect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that feature to an </a:t>
            </a:r>
            <a:r>
              <a:rPr lang="en-US" sz="1600" u="sng" dirty="0">
                <a:latin typeface="Arial" pitchFamily="34" charset="0"/>
                <a:cs typeface="Arial" pitchFamily="34" charset="0"/>
              </a:rPr>
              <a:t>Important Piece of Information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that you took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from the reading.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Explain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the connection between the geographic feature and the Historical Information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s://www.google.com/maps/vt/data=Ay5GWBeob_WIPLDYoIWcfVXxvZu9XwJ55OX7Ag,fMeSV8_kioETvIOXbCqqDB4xkTedIB3TnUTEKd9XAXVecL1LOx-LvF5RR6DxOXYyEGrOU9Ac3yUJ_Jta06lTonlg-Nk19j8UMR90Er10YOjrPhVp7gkp2zQE1IE9FHJ85rY0dQjS0S4hLaZmPC7bMNF_plMh_t2MvwJjj66FYJYRQYAVOpHF2WAAkI5n1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0"/>
            <a:ext cx="3352800" cy="1181605"/>
          </a:xfrm>
          <a:prstGeom prst="rect">
            <a:avLst/>
          </a:prstGeom>
          <a:noFill/>
        </p:spPr>
      </p:pic>
      <p:pic>
        <p:nvPicPr>
          <p:cNvPr id="1026" name="Picture 2" descr="http://s3.amazonaws.com/dk-production/images/2580/small/jared_diamond.jpeg?13439244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928" y="0"/>
            <a:ext cx="91807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23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 rtlCol="0">
            <a:normAutofit/>
          </a:bodyPr>
          <a:lstStyle/>
          <a:p>
            <a:pPr marL="484632" algn="ctr">
              <a:defRPr/>
            </a:pP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9</a:t>
            </a:r>
            <a:r>
              <a:rPr lang="en-US" baseline="30000" dirty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th</a:t>
            </a: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 Honors </a:t>
            </a:r>
            <a:r>
              <a:rPr lang="en-US" dirty="0" smtClean="0">
                <a:solidFill>
                  <a:srgbClr val="FF0000"/>
                </a:solidFill>
                <a:cs typeface="Tunga" pitchFamily="34" charset="0"/>
              </a:rPr>
              <a:t>1.26.15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4343400" cy="5334000"/>
          </a:xfrm>
        </p:spPr>
        <p:txBody>
          <a:bodyPr rtlCol="0">
            <a:normAutofit fontScale="40000" lnSpcReduction="2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 smtClean="0"/>
              <a:t>Turn in:</a:t>
            </a:r>
            <a:r>
              <a:rPr lang="en-US" sz="5800" b="1" dirty="0" smtClean="0"/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5800" b="1" dirty="0" smtClean="0"/>
              <a:t>NOTHING!!!	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 smtClean="0"/>
              <a:t>Take out :</a:t>
            </a:r>
            <a:r>
              <a:rPr lang="en-US" sz="5800" b="1" dirty="0" smtClean="0"/>
              <a:t> 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dirty="0" smtClean="0"/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dirty="0" smtClean="0"/>
              <a:t>Pen/Pencil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dirty="0" smtClean="0"/>
              <a:t>Note-taking devices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5800" b="1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/>
              <a:t>T</a:t>
            </a:r>
            <a:r>
              <a:rPr lang="en-US" sz="5800" b="1" u="sng" dirty="0" smtClean="0"/>
              <a:t>oday’s Learning Objectives: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u="sng" dirty="0" smtClean="0"/>
          </a:p>
          <a:p>
            <a:pPr marL="576263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dirty="0" smtClean="0"/>
              <a:t>I can understand the development of China and it’s role in world history.</a:t>
            </a:r>
            <a:endParaRPr lang="en-US" dirty="0" smtClean="0"/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645025" y="1219200"/>
            <a:ext cx="4498975" cy="4602163"/>
          </a:xfrm>
        </p:spPr>
        <p:txBody>
          <a:bodyPr rtlCol="0">
            <a:normAutofit fontScale="92500" lnSpcReduction="20000"/>
          </a:bodyPr>
          <a:lstStyle/>
          <a:p>
            <a:pPr marL="5715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u="sng" dirty="0" smtClean="0"/>
              <a:t>Today’s Agenda:</a:t>
            </a:r>
          </a:p>
          <a:p>
            <a:pPr marL="514350" indent="-457200">
              <a:buFont typeface="Wingdings" panose="05000000000000000000" pitchFamily="2" charset="2"/>
              <a:buChar char="Ø"/>
              <a:defRPr/>
            </a:pPr>
            <a:r>
              <a:rPr lang="en-US" sz="2800" b="1" dirty="0" smtClean="0"/>
              <a:t>2</a:t>
            </a:r>
            <a:r>
              <a:rPr lang="en-US" sz="2800" b="1" baseline="30000" dirty="0" smtClean="0"/>
              <a:t>nd</a:t>
            </a:r>
            <a:r>
              <a:rPr lang="en-US" sz="2800" b="1" dirty="0" smtClean="0"/>
              <a:t> semester overview</a:t>
            </a:r>
          </a:p>
          <a:p>
            <a:pPr marL="514350" indent="-457200">
              <a:buFont typeface="Wingdings" panose="05000000000000000000" pitchFamily="2" charset="2"/>
              <a:buChar char="Ø"/>
              <a:defRPr/>
            </a:pPr>
            <a:r>
              <a:rPr lang="en-US" sz="2800" b="1" dirty="0" smtClean="0"/>
              <a:t>China</a:t>
            </a:r>
          </a:p>
          <a:p>
            <a:pPr marL="834390" lvl="1" indent="-457200">
              <a:buFont typeface="Wingdings" panose="05000000000000000000" pitchFamily="2" charset="2"/>
              <a:buChar char="Ø"/>
              <a:defRPr/>
            </a:pPr>
            <a:r>
              <a:rPr lang="en-US" sz="2100" b="1" dirty="0" smtClean="0"/>
              <a:t>Map</a:t>
            </a:r>
          </a:p>
          <a:p>
            <a:pPr marL="834390" lvl="1" indent="-457200">
              <a:buFont typeface="Wingdings" panose="05000000000000000000" pitchFamily="2" charset="2"/>
              <a:buChar char="Ø"/>
              <a:defRPr/>
            </a:pPr>
            <a:r>
              <a:rPr lang="en-US" sz="2100" b="1" dirty="0" smtClean="0"/>
              <a:t>Jared Diamond is BACK!</a:t>
            </a:r>
            <a:endParaRPr lang="en-US" sz="1800" b="1" dirty="0" smtClean="0"/>
          </a:p>
          <a:p>
            <a:pPr marL="914400" lvl="1" indent="-457200">
              <a:buFont typeface="Wingdings" panose="05000000000000000000" pitchFamily="2" charset="2"/>
              <a:buChar char="Ø"/>
              <a:defRPr/>
            </a:pPr>
            <a:endParaRPr lang="en-US" sz="2400" b="1" dirty="0" smtClean="0"/>
          </a:p>
          <a:p>
            <a:pPr marL="514350" indent="-457200">
              <a:buFont typeface="Wingdings" panose="05000000000000000000" pitchFamily="2" charset="2"/>
              <a:buChar char="Ø"/>
              <a:defRPr/>
            </a:pPr>
            <a:endParaRPr lang="en-US" sz="2400" b="1" dirty="0" smtClean="0"/>
          </a:p>
          <a:p>
            <a:pPr marL="457200" lvl="1" indent="0">
              <a:buNone/>
              <a:defRPr/>
            </a:pPr>
            <a:endParaRPr lang="en-US" sz="2400" b="1" dirty="0" smtClean="0"/>
          </a:p>
          <a:p>
            <a:pPr marL="571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u="sng" dirty="0" smtClean="0"/>
              <a:t>HW:</a:t>
            </a:r>
            <a:r>
              <a:rPr lang="en-US" sz="2800" dirty="0" smtClean="0"/>
              <a:t> </a:t>
            </a:r>
          </a:p>
          <a:p>
            <a:pPr marL="51435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b="1" dirty="0" smtClean="0"/>
              <a:t>Physical Map</a:t>
            </a:r>
          </a:p>
          <a:p>
            <a:pPr marL="51435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b="1" dirty="0" smtClean="0"/>
              <a:t>C/R Jared Diamond writing…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647753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1364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Welcome to 2</a:t>
            </a:r>
            <a:r>
              <a:rPr lang="en-US" baseline="30000" dirty="0" smtClean="0"/>
              <a:t>nd</a:t>
            </a:r>
            <a:r>
              <a:rPr lang="en-US" dirty="0" smtClean="0"/>
              <a:t> Semester of World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613648" cy="5105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Global Civics</a:t>
            </a:r>
          </a:p>
          <a:p>
            <a:pPr lvl="1"/>
            <a:r>
              <a:rPr lang="en-US" dirty="0" smtClean="0"/>
              <a:t>What does it mean to be part of a society?</a:t>
            </a:r>
          </a:p>
          <a:p>
            <a:pPr lvl="1"/>
            <a:r>
              <a:rPr lang="en-US" dirty="0" smtClean="0"/>
              <a:t>What is the relationship between an individual and a government? </a:t>
            </a:r>
          </a:p>
          <a:p>
            <a:pPr lvl="2"/>
            <a:r>
              <a:rPr lang="en-US" i="1" dirty="0" smtClean="0"/>
              <a:t>What systems have we seen?</a:t>
            </a:r>
          </a:p>
          <a:p>
            <a:pPr lvl="2"/>
            <a:r>
              <a:rPr lang="en-US" i="1" dirty="0" smtClean="0"/>
              <a:t>Are there other options?</a:t>
            </a:r>
          </a:p>
          <a:p>
            <a:pPr lvl="2"/>
            <a:r>
              <a:rPr lang="en-US" i="1" dirty="0" smtClean="0"/>
              <a:t>Is there a perfect system?</a:t>
            </a:r>
          </a:p>
          <a:p>
            <a:pPr lvl="1"/>
            <a:r>
              <a:rPr lang="en-US" dirty="0" smtClean="0"/>
              <a:t>When should you rebel?</a:t>
            </a:r>
          </a:p>
          <a:p>
            <a:pPr lvl="1"/>
            <a:r>
              <a:rPr lang="en-US" dirty="0" smtClean="0"/>
              <a:t>How should you rebel?</a:t>
            </a:r>
          </a:p>
          <a:p>
            <a:pPr lvl="1"/>
            <a:r>
              <a:rPr lang="en-US" dirty="0" smtClean="0"/>
              <a:t>If you are successful (very rare), then how do you build a new government system?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2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Dogs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613648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Comparative Approach:</a:t>
            </a:r>
          </a:p>
          <a:p>
            <a:pPr marL="514350" indent="-514350">
              <a:buSzPct val="72000"/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China (5 weeks)</a:t>
            </a:r>
          </a:p>
          <a:p>
            <a:pPr marL="834390" lvl="1" indent="-514350">
              <a:buSzPct val="72000"/>
            </a:pPr>
            <a:r>
              <a:rPr lang="en-US" dirty="0" smtClean="0"/>
              <a:t>Ancient history</a:t>
            </a:r>
          </a:p>
          <a:p>
            <a:pPr marL="834390" lvl="1" indent="-514350">
              <a:buSzPct val="72000"/>
            </a:pPr>
            <a:r>
              <a:rPr lang="en-US" dirty="0" smtClean="0"/>
              <a:t>Colonization</a:t>
            </a:r>
          </a:p>
          <a:p>
            <a:pPr marL="834390" lvl="1" indent="-514350">
              <a:buSzPct val="72000"/>
            </a:pPr>
            <a:r>
              <a:rPr lang="en-US" dirty="0" smtClean="0"/>
              <a:t>Revolution</a:t>
            </a:r>
          </a:p>
          <a:p>
            <a:pPr marL="1108710" lvl="2" indent="-514350">
              <a:buSzPct val="72000"/>
            </a:pPr>
            <a:r>
              <a:rPr lang="en-US" dirty="0" smtClean="0"/>
              <a:t>Communism</a:t>
            </a:r>
          </a:p>
          <a:p>
            <a:pPr marL="834390" lvl="1" indent="-514350">
              <a:buSzPct val="72000"/>
            </a:pPr>
            <a:r>
              <a:rPr lang="en-US" dirty="0" smtClean="0"/>
              <a:t>Present Day</a:t>
            </a:r>
          </a:p>
          <a:p>
            <a:pPr marL="514350" indent="-514350">
              <a:buSzPct val="72000"/>
              <a:buFont typeface="+mj-lt"/>
              <a:buAutoNum type="arabicPeriod"/>
            </a:pPr>
            <a:r>
              <a:rPr lang="en-US" sz="3600" b="1" dirty="0" smtClean="0">
                <a:solidFill>
                  <a:srgbClr val="0070C0"/>
                </a:solidFill>
              </a:rPr>
              <a:t>USA! (5 weeks)</a:t>
            </a:r>
          </a:p>
          <a:p>
            <a:pPr marL="834390" lvl="1" indent="-514350">
              <a:buSzPct val="72000"/>
              <a:buFont typeface="+mj-lt"/>
              <a:buAutoNum type="arabicPeriod"/>
            </a:pPr>
            <a:r>
              <a:rPr lang="en-US" dirty="0" smtClean="0"/>
              <a:t>Colonial context</a:t>
            </a:r>
          </a:p>
          <a:p>
            <a:pPr marL="834390" lvl="1" indent="-514350">
              <a:buSzPct val="72000"/>
              <a:buFont typeface="+mj-lt"/>
              <a:buAutoNum type="arabicPeriod"/>
            </a:pPr>
            <a:r>
              <a:rPr lang="en-US" dirty="0" smtClean="0"/>
              <a:t>Philosophical foundations</a:t>
            </a:r>
          </a:p>
          <a:p>
            <a:pPr marL="834390" lvl="1" indent="-514350">
              <a:buSzPct val="72000"/>
              <a:buFont typeface="+mj-lt"/>
              <a:buAutoNum type="arabicPeriod"/>
            </a:pPr>
            <a:r>
              <a:rPr lang="en-US" dirty="0" smtClean="0"/>
              <a:t>Constitutional System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56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Civics </a:t>
            </a:r>
            <a:br>
              <a:rPr lang="en-US" dirty="0" smtClean="0"/>
            </a:br>
            <a:r>
              <a:rPr lang="en-US" b="1" i="1" dirty="0" smtClean="0"/>
              <a:t>What </a:t>
            </a:r>
            <a:r>
              <a:rPr lang="en-US" b="1" i="1" dirty="0"/>
              <a:t>do our values mean in the real world</a:t>
            </a:r>
            <a:r>
              <a:rPr lang="en-US" b="1" i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6"/>
            <a:ext cx="3352800" cy="4963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Domestic: 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Supreme Court cases 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Politics 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Elections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429000" y="1589566"/>
            <a:ext cx="5486400" cy="5192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International: </a:t>
            </a:r>
            <a:r>
              <a:rPr lang="en-US" i="1" dirty="0"/>
              <a:t>Contemporary World Problems</a:t>
            </a:r>
          </a:p>
          <a:p>
            <a:pPr lvl="1"/>
            <a:r>
              <a:rPr lang="en-US" i="1" dirty="0"/>
              <a:t>Recent History and Foreign Policy Problems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North Korea/South Korea</a:t>
            </a:r>
          </a:p>
          <a:p>
            <a:pPr lvl="1"/>
            <a:r>
              <a:rPr lang="en-US" sz="3200" dirty="0">
                <a:solidFill>
                  <a:srgbClr val="7030A0"/>
                </a:solidFill>
              </a:rPr>
              <a:t>India/Pakistan</a:t>
            </a:r>
          </a:p>
          <a:p>
            <a:pPr lvl="1"/>
            <a:r>
              <a:rPr lang="en-US" sz="3200" dirty="0">
                <a:solidFill>
                  <a:srgbClr val="00B050"/>
                </a:solidFill>
              </a:rPr>
              <a:t>Middle East</a:t>
            </a:r>
          </a:p>
          <a:p>
            <a:pPr lvl="3"/>
            <a:r>
              <a:rPr lang="en-US" sz="2800" dirty="0"/>
              <a:t>Israel/Palestine</a:t>
            </a:r>
          </a:p>
          <a:p>
            <a:pPr lvl="3"/>
            <a:r>
              <a:rPr lang="en-US" sz="2800" dirty="0"/>
              <a:t>Iran, Iraq, Syria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</a:rPr>
              <a:t>Humanitarian crises in Africa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76200"/>
            <a:ext cx="861364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 will be a Senator.</a:t>
            </a:r>
            <a:br>
              <a:rPr lang="en-US" dirty="0" smtClean="0"/>
            </a:br>
            <a:r>
              <a:rPr lang="en-US" dirty="0" smtClean="0"/>
              <a:t>You will solve problems.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8766048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You will present a unique, complex and focused argument about how the United States should address one Foreign Policy issue.</a:t>
            </a:r>
          </a:p>
          <a:p>
            <a:pPr lvl="1"/>
            <a:r>
              <a:rPr lang="en-US" dirty="0" smtClean="0"/>
              <a:t>Based on our history, values, and practical needs.</a:t>
            </a:r>
          </a:p>
          <a:p>
            <a:pPr marL="365760" lvl="1" indent="0">
              <a:buNone/>
            </a:pPr>
            <a:r>
              <a:rPr lang="en-US" dirty="0" smtClean="0"/>
              <a:t>You will:</a:t>
            </a:r>
          </a:p>
          <a:p>
            <a:pPr lvl="1"/>
            <a:r>
              <a:rPr lang="en-US" dirty="0" smtClean="0"/>
              <a:t>Choose an issue</a:t>
            </a:r>
          </a:p>
          <a:p>
            <a:pPr lvl="1"/>
            <a:r>
              <a:rPr lang="en-US" dirty="0" smtClean="0"/>
              <a:t>Research the issue</a:t>
            </a:r>
          </a:p>
          <a:p>
            <a:pPr lvl="1"/>
            <a:r>
              <a:rPr lang="en-US" dirty="0" smtClean="0"/>
              <a:t>Create a proposal (thesis)</a:t>
            </a:r>
          </a:p>
          <a:p>
            <a:pPr lvl="1"/>
            <a:r>
              <a:rPr lang="en-US" dirty="0" smtClean="0"/>
              <a:t>Support that proposal (evidence, stats, info, stories: </a:t>
            </a:r>
            <a:r>
              <a:rPr lang="en-US" i="1" dirty="0" smtClean="0"/>
              <a:t>ethos (ethical), pathos (emotional), logos (logical)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Write a persuasive paper</a:t>
            </a:r>
          </a:p>
          <a:p>
            <a:pPr lvl="1"/>
            <a:r>
              <a:rPr lang="en-US" dirty="0" smtClean="0"/>
              <a:t>Participate in Senate committee debates</a:t>
            </a:r>
          </a:p>
          <a:p>
            <a:pPr lvl="1"/>
            <a:r>
              <a:rPr lang="en-US" dirty="0" smtClean="0"/>
              <a:t>Participate in a Senate Floor Debate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51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Modern History</a:t>
            </a:r>
            <a:br>
              <a:rPr lang="en-US" dirty="0" smtClean="0"/>
            </a:br>
            <a:r>
              <a:rPr lang="en-US" dirty="0" smtClean="0"/>
              <a:t>Modern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613648" cy="50292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We will be using more films this semester. Here are some possibilities: </a:t>
            </a:r>
          </a:p>
          <a:p>
            <a:r>
              <a:rPr lang="en-US" sz="3600" b="1" i="1" dirty="0" smtClean="0"/>
              <a:t>To Live </a:t>
            </a:r>
            <a:r>
              <a:rPr lang="en-US" sz="3600" dirty="0" smtClean="0"/>
              <a:t>(China)</a:t>
            </a:r>
          </a:p>
          <a:p>
            <a:r>
              <a:rPr lang="en-US" sz="3600" b="1" i="1" dirty="0" smtClean="0"/>
              <a:t>Gandhi</a:t>
            </a:r>
            <a:r>
              <a:rPr lang="en-US" sz="3600" dirty="0" smtClean="0"/>
              <a:t> (India/Pakistan)</a:t>
            </a:r>
          </a:p>
          <a:p>
            <a:r>
              <a:rPr lang="en-US" sz="3600" b="1" i="1" dirty="0" smtClean="0"/>
              <a:t>Hotel Rwanda </a:t>
            </a:r>
            <a:r>
              <a:rPr lang="en-US" sz="3600" dirty="0" smtClean="0"/>
              <a:t>(Africa)</a:t>
            </a:r>
          </a:p>
          <a:p>
            <a:pPr lvl="1"/>
            <a:r>
              <a:rPr lang="en-US" sz="3200" i="1" dirty="0" err="1" smtClean="0"/>
              <a:t>Invictus</a:t>
            </a:r>
            <a:r>
              <a:rPr lang="en-US" sz="3200" i="1" dirty="0" smtClean="0"/>
              <a:t>; Cry Freedom </a:t>
            </a:r>
            <a:r>
              <a:rPr lang="en-US" sz="3200" dirty="0" smtClean="0"/>
              <a:t>(clips)</a:t>
            </a:r>
          </a:p>
          <a:p>
            <a:r>
              <a:rPr lang="en-US" sz="3600" b="1" dirty="0" smtClean="0"/>
              <a:t>Inside North Korea </a:t>
            </a:r>
            <a:r>
              <a:rPr lang="en-US" sz="3600" dirty="0" smtClean="0"/>
              <a:t>(NK)</a:t>
            </a:r>
          </a:p>
          <a:p>
            <a:r>
              <a:rPr lang="en-US" sz="3600" b="1" i="1" dirty="0" smtClean="0"/>
              <a:t>Promises</a:t>
            </a:r>
            <a:r>
              <a:rPr lang="en-US" sz="3600" dirty="0" smtClean="0"/>
              <a:t> (Israel/Palestine)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88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asianaccess.org/downloads/asiamap-colo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2" y="685800"/>
            <a:ext cx="9258298" cy="617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74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freeworldmaps.net/asia/china/china-map-physic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177" y="0"/>
            <a:ext cx="9525000" cy="67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53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China/East Asia</a:t>
            </a:r>
            <a:br>
              <a:rPr lang="en-US" dirty="0" smtClean="0"/>
            </a:br>
            <a:r>
              <a:rPr lang="en-US" dirty="0" smtClean="0"/>
              <a:t>Guiding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50292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Physical</a:t>
            </a:r>
            <a:r>
              <a:rPr lang="en-US" dirty="0" smtClean="0"/>
              <a:t>: What is the impact of physical geography on Chinese history?</a:t>
            </a:r>
          </a:p>
          <a:p>
            <a:endParaRPr lang="en-US" b="1" dirty="0" smtClean="0"/>
          </a:p>
          <a:p>
            <a:r>
              <a:rPr lang="en-US" b="1" dirty="0" smtClean="0"/>
              <a:t>Religion</a:t>
            </a:r>
            <a:r>
              <a:rPr lang="en-US" dirty="0" smtClean="0"/>
              <a:t>: What is more important: the needs of the individual or the needs of society? </a:t>
            </a:r>
          </a:p>
          <a:p>
            <a:pPr lvl="1"/>
            <a:r>
              <a:rPr lang="en-US" dirty="0" smtClean="0"/>
              <a:t>How should we behave in order to create an orderly society?</a:t>
            </a:r>
          </a:p>
          <a:p>
            <a:pPr lvl="1"/>
            <a:r>
              <a:rPr lang="en-US" dirty="0" smtClean="0"/>
              <a:t>Is it more important to have order, or freedom?</a:t>
            </a:r>
            <a:endParaRPr lang="en-US" b="1" dirty="0" smtClean="0"/>
          </a:p>
          <a:p>
            <a:r>
              <a:rPr lang="en-US" b="1" dirty="0" smtClean="0"/>
              <a:t>Government</a:t>
            </a:r>
            <a:r>
              <a:rPr lang="en-US" dirty="0" smtClean="0"/>
              <a:t> (Dynastic System): What is authority based on? </a:t>
            </a:r>
          </a:p>
          <a:p>
            <a:pPr lvl="1"/>
            <a:r>
              <a:rPr lang="en-US" dirty="0" smtClean="0"/>
              <a:t>What is power? </a:t>
            </a:r>
          </a:p>
          <a:p>
            <a:pPr lvl="1"/>
            <a:r>
              <a:rPr lang="en-US" dirty="0" smtClean="0"/>
              <a:t>Why do some people have power over others? How does power change hands?</a:t>
            </a:r>
          </a:p>
          <a:p>
            <a:r>
              <a:rPr lang="en-US" b="1" dirty="0" smtClean="0"/>
              <a:t>Education</a:t>
            </a:r>
            <a:r>
              <a:rPr lang="en-US" dirty="0" smtClean="0"/>
              <a:t>: How do you measure learning and merit? </a:t>
            </a:r>
          </a:p>
          <a:p>
            <a:pPr lvl="1"/>
            <a:r>
              <a:rPr lang="en-US" dirty="0" smtClean="0"/>
              <a:t>How do societies pass on values and knowledge?</a:t>
            </a:r>
          </a:p>
          <a:p>
            <a:endParaRPr lang="en-US" b="1" dirty="0" smtClean="0"/>
          </a:p>
          <a:p>
            <a:r>
              <a:rPr lang="en-US" b="1" dirty="0" smtClean="0"/>
              <a:t>Defense</a:t>
            </a:r>
            <a:r>
              <a:rPr lang="en-US" dirty="0" smtClean="0"/>
              <a:t>: How did Asian nations respond to European colonization attempts?</a:t>
            </a:r>
          </a:p>
          <a:p>
            <a:pPr lvl="1"/>
            <a:r>
              <a:rPr lang="en-US" dirty="0" smtClean="0"/>
              <a:t>Why is Japan unique?</a:t>
            </a:r>
          </a:p>
          <a:p>
            <a:endParaRPr lang="en-US" b="1" dirty="0" smtClean="0"/>
          </a:p>
          <a:p>
            <a:r>
              <a:rPr lang="en-US" b="1" dirty="0" smtClean="0"/>
              <a:t>Economics</a:t>
            </a:r>
            <a:r>
              <a:rPr lang="en-US" dirty="0" smtClean="0"/>
              <a:t>: Does communism work? </a:t>
            </a:r>
          </a:p>
          <a:p>
            <a:pPr lvl="1"/>
            <a:r>
              <a:rPr lang="en-US" dirty="0" smtClean="0"/>
              <a:t>Is China really a communist country?</a:t>
            </a:r>
          </a:p>
        </p:txBody>
      </p:sp>
    </p:spTree>
    <p:extLst>
      <p:ext uri="{BB962C8B-B14F-4D97-AF65-F5344CB8AC3E}">
        <p14:creationId xmlns:p14="http://schemas.microsoft.com/office/powerpoint/2010/main" val="11619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6354</TotalTime>
  <Words>904</Words>
  <Application>Microsoft Office PowerPoint</Application>
  <PresentationFormat>On-screen Show (4:3)</PresentationFormat>
  <Paragraphs>178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Median</vt:lpstr>
      <vt:lpstr>9th Honors 1.26.15</vt:lpstr>
      <vt:lpstr>Welcome to 2nd Semester of World Studies</vt:lpstr>
      <vt:lpstr>The Big Dogs</vt:lpstr>
      <vt:lpstr>Global Civics  What do our values mean in the real world?</vt:lpstr>
      <vt:lpstr>You will be a Senator. You will solve problems.</vt:lpstr>
      <vt:lpstr>Modern History Modern Methods</vt:lpstr>
      <vt:lpstr>PowerPoint Presentation</vt:lpstr>
      <vt:lpstr>PowerPoint Presentation</vt:lpstr>
      <vt:lpstr>China/East Asia Guiding Questions</vt:lpstr>
      <vt:lpstr>Description and Explanation</vt:lpstr>
      <vt:lpstr>Description, Explanation, and Analysis</vt:lpstr>
      <vt:lpstr>PowerPoint Presentation</vt:lpstr>
      <vt:lpstr>Why?</vt:lpstr>
      <vt:lpstr>PowerPoint Presentation</vt:lpstr>
      <vt:lpstr>PowerPoint Presentation</vt:lpstr>
      <vt:lpstr>Jared Diamond tells us about PNG… What about China?  </vt:lpstr>
      <vt:lpstr>East Asia:  Physical Geography</vt:lpstr>
      <vt:lpstr>9th Honors 1.26.15</vt:lpstr>
    </vt:vector>
  </TitlesOfParts>
  <Company>Issaquah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 Asia</dc:title>
  <dc:creator>Windows User</dc:creator>
  <cp:lastModifiedBy>Steen, Matthew    SHS - Staff</cp:lastModifiedBy>
  <cp:revision>444</cp:revision>
  <dcterms:created xsi:type="dcterms:W3CDTF">2013-03-15T17:00:08Z</dcterms:created>
  <dcterms:modified xsi:type="dcterms:W3CDTF">2015-01-26T17:27:02Z</dcterms:modified>
</cp:coreProperties>
</file>