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77" r:id="rId3"/>
    <p:sldId id="258" r:id="rId4"/>
    <p:sldId id="27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80" r:id="rId25"/>
    <p:sldId id="281" r:id="rId26"/>
    <p:sldId id="284" r:id="rId27"/>
    <p:sldId id="283" r:id="rId28"/>
    <p:sldId id="282"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483D-391D-4D9C-847D-5CA781C74C38}" type="datetimeFigureOut">
              <a:rPr lang="en-US" smtClean="0"/>
              <a:t>10/8/2015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BFF85-25AB-4B6B-8524-271B30549CD5}" type="slidenum">
              <a:rPr lang="en-US" smtClean="0"/>
              <a:t>‹#›</a:t>
            </a:fld>
            <a:endParaRPr lang="en-US"/>
          </a:p>
        </p:txBody>
      </p:sp>
    </p:spTree>
    <p:extLst>
      <p:ext uri="{BB962C8B-B14F-4D97-AF65-F5344CB8AC3E}">
        <p14:creationId xmlns:p14="http://schemas.microsoft.com/office/powerpoint/2010/main" val="262051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244306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114155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18627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F861E-179D-42EA-A02F-9A8766C88702}"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41227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F861E-179D-42EA-A02F-9A8766C88702}"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291741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F861E-179D-42EA-A02F-9A8766C88702}"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63224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F861E-179D-42EA-A02F-9A8766C88702}" type="datetimeFigureOut">
              <a:rPr lang="en-US" smtClean="0"/>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338659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F861E-179D-42EA-A02F-9A8766C88702}" type="datetimeFigureOut">
              <a:rPr lang="en-US" smtClean="0"/>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242308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F861E-179D-42EA-A02F-9A8766C88702}" type="datetimeFigureOut">
              <a:rPr lang="en-US" smtClean="0"/>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349164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F861E-179D-42EA-A02F-9A8766C88702}"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249279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F861E-179D-42EA-A02F-9A8766C88702}"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4BD2-DAA5-4526-8045-2840DF0E8CB2}" type="slidenum">
              <a:rPr lang="en-US" smtClean="0"/>
              <a:t>‹#›</a:t>
            </a:fld>
            <a:endParaRPr lang="en-US"/>
          </a:p>
        </p:txBody>
      </p:sp>
    </p:spTree>
    <p:extLst>
      <p:ext uri="{BB962C8B-B14F-4D97-AF65-F5344CB8AC3E}">
        <p14:creationId xmlns:p14="http://schemas.microsoft.com/office/powerpoint/2010/main" val="366404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F861E-179D-42EA-A02F-9A8766C88702}" type="datetimeFigureOut">
              <a:rPr lang="en-US" smtClean="0"/>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74BD2-DAA5-4526-8045-2840DF0E8CB2}" type="slidenum">
              <a:rPr lang="en-US" smtClean="0"/>
              <a:t>‹#›</a:t>
            </a:fld>
            <a:endParaRPr lang="en-US"/>
          </a:p>
        </p:txBody>
      </p:sp>
    </p:spTree>
    <p:extLst>
      <p:ext uri="{BB962C8B-B14F-4D97-AF65-F5344CB8AC3E}">
        <p14:creationId xmlns:p14="http://schemas.microsoft.com/office/powerpoint/2010/main" val="33979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youtube.com/watch?v=dt5AJr0wls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World Studies </a:t>
            </a:r>
            <a:r>
              <a:rPr lang="en-US" dirty="0" smtClean="0">
                <a:solidFill>
                  <a:srgbClr val="FF0000"/>
                </a:solidFill>
                <a:cs typeface="Tunga" pitchFamily="34" charset="0"/>
              </a:rPr>
              <a:t>10.08.15</a:t>
            </a:r>
          </a:p>
        </p:txBody>
      </p:sp>
      <p:sp>
        <p:nvSpPr>
          <p:cNvPr id="9" name="Content Placeholder 8"/>
          <p:cNvSpPr>
            <a:spLocks noGrp="1"/>
          </p:cNvSpPr>
          <p:nvPr>
            <p:ph sz="quarter" idx="4294967295"/>
          </p:nvPr>
        </p:nvSpPr>
        <p:spPr>
          <a:xfrm>
            <a:off x="0" y="1143000"/>
            <a:ext cx="4343400" cy="4525963"/>
          </a:xfrm>
        </p:spPr>
        <p:txBody>
          <a:bodyPr>
            <a:normAutofit fontScale="62500" lnSpcReduction="20000"/>
          </a:bodyPr>
          <a:lstStyle/>
          <a:p>
            <a:pPr marL="273050" indent="-273050" eaLnBrk="1" fontAlgn="auto" hangingPunct="1">
              <a:lnSpc>
                <a:spcPct val="90000"/>
              </a:lnSpc>
              <a:spcAft>
                <a:spcPts val="0"/>
              </a:spcAft>
              <a:buFont typeface="Wingdings 2"/>
              <a:buChar char=""/>
              <a:defRPr/>
            </a:pPr>
            <a:r>
              <a:rPr lang="en-US" sz="3600" b="1" u="sng" dirty="0" smtClean="0"/>
              <a:t>Turn in:</a:t>
            </a:r>
            <a:endParaRPr lang="en-US" sz="3600" b="1" dirty="0"/>
          </a:p>
          <a:p>
            <a:pPr marL="673100" lvl="1" indent="-273050">
              <a:lnSpc>
                <a:spcPct val="90000"/>
              </a:lnSpc>
              <a:buNone/>
              <a:defRPr/>
            </a:pPr>
            <a:r>
              <a:rPr lang="en-US" b="1" dirty="0" smtClean="0"/>
              <a:t>Paraphrasing &amp; Summary of your assigned </a:t>
            </a:r>
            <a:r>
              <a:rPr lang="en-US" b="1" i="1" dirty="0" smtClean="0"/>
              <a:t>Theses (Stamp Sheet)</a:t>
            </a:r>
            <a:endParaRPr lang="en-US" b="1" dirty="0" smtClean="0"/>
          </a:p>
          <a:p>
            <a:pPr marL="273050" indent="-273050" eaLnBrk="1" fontAlgn="auto" hangingPunct="1">
              <a:lnSpc>
                <a:spcPct val="90000"/>
              </a:lnSpc>
              <a:spcAft>
                <a:spcPts val="0"/>
              </a:spcAft>
              <a:buFont typeface="Arial" pitchFamily="34" charset="0"/>
              <a:buNone/>
              <a:defRPr/>
            </a:pPr>
            <a:endParaRPr lang="en-US" sz="3600" b="1" dirty="0" smtClean="0"/>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2"/>
              <a:buChar char=""/>
              <a:defRPr/>
            </a:pPr>
            <a:r>
              <a:rPr lang="en-US" sz="3600" b="1" u="sng" dirty="0" smtClean="0"/>
              <a:t>Take out:</a:t>
            </a:r>
            <a:r>
              <a:rPr lang="en-US" sz="3600" b="1" dirty="0" smtClean="0"/>
              <a:t> </a:t>
            </a:r>
          </a:p>
          <a:p>
            <a:pPr marL="673100" lvl="1" indent="-273050">
              <a:lnSpc>
                <a:spcPct val="90000"/>
              </a:lnSpc>
              <a:buFont typeface="Wingdings 2"/>
              <a:buChar char=""/>
              <a:defRPr/>
            </a:pPr>
            <a:r>
              <a:rPr lang="en-US" b="1" dirty="0" smtClean="0"/>
              <a:t>Planner </a:t>
            </a:r>
          </a:p>
          <a:p>
            <a:pPr marL="673100" lvl="1" indent="-273050">
              <a:lnSpc>
                <a:spcPct val="90000"/>
              </a:lnSpc>
              <a:buFont typeface="Wingdings 2"/>
              <a:buChar char=""/>
              <a:defRPr/>
            </a:pPr>
            <a:r>
              <a:rPr lang="en-US" b="1" dirty="0" smtClean="0"/>
              <a:t>Stamp Sheet</a:t>
            </a:r>
          </a:p>
          <a:p>
            <a:pPr marL="673100" lvl="1" indent="-273050">
              <a:lnSpc>
                <a:spcPct val="90000"/>
              </a:lnSpc>
              <a:buFont typeface="Wingdings 2"/>
              <a:buChar char=""/>
              <a:defRPr/>
            </a:pPr>
            <a:r>
              <a:rPr lang="en-US" b="1" dirty="0" smtClean="0"/>
              <a:t>NOTES—I will be collecting…when we’re finished with the film</a:t>
            </a:r>
          </a:p>
          <a:p>
            <a:pPr marL="673100" lvl="1" indent="-273050">
              <a:lnSpc>
                <a:spcPct val="90000"/>
              </a:lnSpc>
              <a:buFont typeface="Wingdings 2"/>
              <a:buChar char=""/>
              <a:defRPr/>
            </a:pPr>
            <a:r>
              <a:rPr lang="en-US" b="1" dirty="0" smtClean="0"/>
              <a:t>PEN…</a:t>
            </a:r>
          </a:p>
          <a:p>
            <a:pPr marL="673100" lvl="1" indent="-273050">
              <a:lnSpc>
                <a:spcPct val="90000"/>
              </a:lnSpc>
              <a:buFont typeface="Arial" pitchFamily="34" charset="0"/>
              <a:buNone/>
              <a:defRPr/>
            </a:pPr>
            <a:endParaRPr lang="en-US" b="1" dirty="0" smtClean="0"/>
          </a:p>
          <a:p>
            <a:pPr marL="273050" indent="-273050">
              <a:lnSpc>
                <a:spcPct val="90000"/>
              </a:lnSpc>
              <a:buFont typeface="Wingdings 2"/>
              <a:buChar char=""/>
              <a:defRPr/>
            </a:pPr>
            <a:r>
              <a:rPr lang="en-US" b="1" u="sng" dirty="0" smtClean="0"/>
              <a:t>Today’s objective:</a:t>
            </a:r>
          </a:p>
          <a:p>
            <a:pPr marL="673100" lvl="1" indent="-273050">
              <a:lnSpc>
                <a:spcPct val="90000"/>
              </a:lnSpc>
              <a:buFont typeface="Wingdings 2"/>
              <a:buChar char=""/>
              <a:defRPr/>
            </a:pPr>
            <a:r>
              <a:rPr lang="en-US" b="1" dirty="0" smtClean="0"/>
              <a:t>I can describe the meaning of Luther’s 95 Theses and connect the surrounding events to the time period as well as current issues.</a:t>
            </a: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645025" y="1219200"/>
            <a:ext cx="4498975" cy="4602163"/>
          </a:xfrm>
        </p:spPr>
        <p:txBody>
          <a:bodyPr>
            <a:normAutofit fontScale="85000" lnSpcReduction="10000"/>
          </a:bodyPr>
          <a:lstStyle/>
          <a:p>
            <a:pPr marL="57150" indent="0" eaLnBrk="1" hangingPunct="1">
              <a:buFont typeface="Wingdings" pitchFamily="2" charset="2"/>
              <a:buNone/>
              <a:defRPr/>
            </a:pPr>
            <a:r>
              <a:rPr lang="en-US" b="1" u="sng" dirty="0" smtClean="0"/>
              <a:t>Today’s Agenda:</a:t>
            </a:r>
          </a:p>
          <a:p>
            <a:pPr marL="57150" indent="0">
              <a:defRPr/>
            </a:pPr>
            <a:r>
              <a:rPr lang="en-US" i="1" dirty="0" smtClean="0"/>
              <a:t>Understanding the 95 Theses</a:t>
            </a:r>
          </a:p>
          <a:p>
            <a:pPr marL="457200" lvl="1" indent="0">
              <a:defRPr/>
            </a:pPr>
            <a:r>
              <a:rPr lang="en-US" i="1" dirty="0" smtClean="0"/>
              <a:t>Summary</a:t>
            </a:r>
          </a:p>
          <a:p>
            <a:pPr marL="57150" indent="0">
              <a:defRPr/>
            </a:pPr>
            <a:r>
              <a:rPr lang="en-US" i="1" dirty="0" smtClean="0"/>
              <a:t>Writing our own “Theses”</a:t>
            </a:r>
            <a:endParaRPr lang="en-US" i="1" dirty="0"/>
          </a:p>
          <a:p>
            <a:pPr marL="57150" indent="0" eaLnBrk="1" hangingPunct="1">
              <a:defRPr/>
            </a:pPr>
            <a:endParaRPr lang="en-US" sz="2800" dirty="0" smtClean="0"/>
          </a:p>
          <a:p>
            <a:pPr marL="57150" indent="0" eaLnBrk="1" hangingPunct="1">
              <a:buFont typeface="Arial" pitchFamily="34" charset="0"/>
              <a:buNone/>
              <a:defRPr/>
            </a:pPr>
            <a:r>
              <a:rPr lang="en-US" sz="2800" b="1" u="sng" dirty="0" smtClean="0"/>
              <a:t>HW:</a:t>
            </a:r>
          </a:p>
          <a:p>
            <a:pPr marL="514350" indent="-457200">
              <a:defRPr/>
            </a:pPr>
            <a:r>
              <a:rPr lang="en-US" sz="2800" dirty="0" smtClean="0"/>
              <a:t>Your own 3 Theses for our own “Institution”</a:t>
            </a:r>
          </a:p>
          <a:p>
            <a:pPr marL="514350" indent="-457200">
              <a:defRPr/>
            </a:pPr>
            <a:r>
              <a:rPr lang="en-US" sz="2800" dirty="0" smtClean="0">
                <a:solidFill>
                  <a:srgbClr val="FF0000"/>
                </a:solidFill>
              </a:rPr>
              <a:t>Reflection questions (available online):  Let’s discuss timeframe tomorrow…</a:t>
            </a:r>
            <a:endParaRPr lang="en-US" sz="2800" b="1" u="sng" dirty="0">
              <a:solidFill>
                <a:srgbClr val="FF0000"/>
              </a:solidFill>
            </a:endParaRPr>
          </a:p>
        </p:txBody>
      </p:sp>
    </p:spTree>
    <p:extLst>
      <p:ext uri="{BB962C8B-B14F-4D97-AF65-F5344CB8AC3E}">
        <p14:creationId xmlns:p14="http://schemas.microsoft.com/office/powerpoint/2010/main" val="24633117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25-26</a:t>
            </a:r>
            <a:endParaRPr lang="en-US" dirty="0" smtClean="0">
              <a:solidFill>
                <a:srgbClr val="FF0000"/>
              </a:solidFill>
              <a:cs typeface="Tunga" pitchFamily="34" charset="0"/>
            </a:endParaRPr>
          </a:p>
        </p:txBody>
      </p:sp>
      <p:sp>
        <p:nvSpPr>
          <p:cNvPr id="2" name="TextBox 1"/>
          <p:cNvSpPr txBox="1"/>
          <p:nvPr/>
        </p:nvSpPr>
        <p:spPr>
          <a:xfrm>
            <a:off x="762000" y="1447800"/>
            <a:ext cx="7620000" cy="5016758"/>
          </a:xfrm>
          <a:prstGeom prst="rect">
            <a:avLst/>
          </a:prstGeom>
          <a:noFill/>
        </p:spPr>
        <p:txBody>
          <a:bodyPr wrap="square" rtlCol="0">
            <a:spAutoFit/>
          </a:bodyPr>
          <a:lstStyle/>
          <a:p>
            <a:pPr marL="457200" lvl="0" indent="-457200">
              <a:buFont typeface="+mj-lt"/>
              <a:buAutoNum type="arabicPeriod" startAt="25"/>
            </a:pPr>
            <a:r>
              <a:rPr lang="en-US" sz="3200" dirty="0"/>
              <a:t>That power which the pope has in general over purgatory corresponds to the power which any bishop or curate has in a particular way in his own diocese and parish.</a:t>
            </a:r>
          </a:p>
          <a:p>
            <a:pPr marL="457200" lvl="0" indent="-457200">
              <a:buFont typeface="+mj-lt"/>
              <a:buAutoNum type="arabicPeriod" startAt="25"/>
            </a:pPr>
            <a:r>
              <a:rPr lang="en-US" sz="3200" dirty="0"/>
              <a:t>The pope does very well when he grants remission to souls in purgatory, not by the power of the keys, which he does not have, but by way of intercession for them.</a:t>
            </a:r>
          </a:p>
          <a:p>
            <a:pPr marL="342900" indent="-342900">
              <a:buFont typeface="+mj-lt"/>
              <a:buAutoNum type="arabicPeriod" startAt="25"/>
            </a:pPr>
            <a:endParaRPr lang="en-US" sz="3200" dirty="0"/>
          </a:p>
        </p:txBody>
      </p:sp>
    </p:spTree>
    <p:extLst>
      <p:ext uri="{BB962C8B-B14F-4D97-AF65-F5344CB8AC3E}">
        <p14:creationId xmlns:p14="http://schemas.microsoft.com/office/powerpoint/2010/main" val="225665855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27-31</a:t>
            </a:r>
            <a:endParaRPr lang="en-US" dirty="0" smtClean="0">
              <a:solidFill>
                <a:srgbClr val="FF0000"/>
              </a:solidFill>
              <a:cs typeface="Tunga" pitchFamily="34" charset="0"/>
            </a:endParaRPr>
          </a:p>
        </p:txBody>
      </p:sp>
      <p:sp>
        <p:nvSpPr>
          <p:cNvPr id="2" name="TextBox 1"/>
          <p:cNvSpPr txBox="1"/>
          <p:nvPr/>
        </p:nvSpPr>
        <p:spPr>
          <a:xfrm>
            <a:off x="762000" y="1447800"/>
            <a:ext cx="7620000" cy="5539978"/>
          </a:xfrm>
          <a:prstGeom prst="rect">
            <a:avLst/>
          </a:prstGeom>
          <a:noFill/>
        </p:spPr>
        <p:txBody>
          <a:bodyPr wrap="square" rtlCol="0">
            <a:spAutoFit/>
          </a:bodyPr>
          <a:lstStyle/>
          <a:p>
            <a:pPr marL="457200" lvl="0" indent="-457200">
              <a:buFont typeface="+mj-lt"/>
              <a:buAutoNum type="arabicPeriod" startAt="27"/>
            </a:pPr>
            <a:r>
              <a:rPr lang="en-US" sz="2400" dirty="0"/>
              <a:t>They preach only human doctrines who say that as soon as the money clinks into the money chest, the soul flies out of purgatory.</a:t>
            </a:r>
          </a:p>
          <a:p>
            <a:pPr marL="457200" lvl="0" indent="-457200">
              <a:buFont typeface="+mj-lt"/>
              <a:buAutoNum type="arabicPeriod" startAt="27"/>
            </a:pPr>
            <a:r>
              <a:rPr lang="en-US" sz="2400" dirty="0"/>
              <a:t>It is certain that when money clinks in the money chest, greed and avarice can be increased; but when the church intercedes, the result is in the hands of God alone.</a:t>
            </a:r>
          </a:p>
          <a:p>
            <a:pPr marL="457200" lvl="0" indent="-457200">
              <a:buFont typeface="+mj-lt"/>
              <a:buAutoNum type="arabicPeriod" startAt="27"/>
            </a:pPr>
            <a:r>
              <a:rPr lang="en-US" sz="2400" dirty="0"/>
              <a:t>Who knows whether all souls in purgatory wish to be redeemed, since we have exceptions in St. </a:t>
            </a:r>
            <a:r>
              <a:rPr lang="en-US" sz="2400" dirty="0" err="1"/>
              <a:t>Severinus</a:t>
            </a:r>
            <a:r>
              <a:rPr lang="en-US" sz="2400" dirty="0"/>
              <a:t> and St. Paschal, as related in a legend.</a:t>
            </a:r>
          </a:p>
          <a:p>
            <a:pPr marL="457200" lvl="0" indent="-457200">
              <a:buFont typeface="+mj-lt"/>
              <a:buAutoNum type="arabicPeriod" startAt="27"/>
            </a:pPr>
            <a:r>
              <a:rPr lang="en-US" sz="2400" dirty="0"/>
              <a:t>No one is sure of the integrity of his own contrition, much less of having received plenary remission.</a:t>
            </a:r>
          </a:p>
          <a:p>
            <a:pPr marL="457200" lvl="0" indent="-457200">
              <a:buFont typeface="+mj-lt"/>
              <a:buAutoNum type="arabicPeriod" startAt="27"/>
            </a:pPr>
            <a:r>
              <a:rPr lang="en-US" sz="2400" dirty="0"/>
              <a:t>The man who actually buys indulgences is as rare as he who is really penitent; indeed, he is exceedingly rare.</a:t>
            </a:r>
          </a:p>
          <a:p>
            <a:pPr marL="342900" indent="-342900">
              <a:buFont typeface="+mj-lt"/>
              <a:buAutoNum type="arabicPeriod" startAt="27"/>
            </a:pPr>
            <a:endParaRPr lang="en-US" dirty="0"/>
          </a:p>
        </p:txBody>
      </p:sp>
    </p:spTree>
    <p:extLst>
      <p:ext uri="{BB962C8B-B14F-4D97-AF65-F5344CB8AC3E}">
        <p14:creationId xmlns:p14="http://schemas.microsoft.com/office/powerpoint/2010/main" val="168316486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32-35</a:t>
            </a:r>
            <a:endParaRPr lang="en-US" dirty="0" smtClean="0">
              <a:solidFill>
                <a:srgbClr val="FF0000"/>
              </a:solidFill>
              <a:cs typeface="Tunga" pitchFamily="34" charset="0"/>
            </a:endParaRPr>
          </a:p>
        </p:txBody>
      </p:sp>
      <p:sp>
        <p:nvSpPr>
          <p:cNvPr id="2" name="TextBox 1"/>
          <p:cNvSpPr txBox="1"/>
          <p:nvPr/>
        </p:nvSpPr>
        <p:spPr>
          <a:xfrm>
            <a:off x="762000" y="1447800"/>
            <a:ext cx="7620000" cy="5170646"/>
          </a:xfrm>
          <a:prstGeom prst="rect">
            <a:avLst/>
          </a:prstGeom>
          <a:noFill/>
        </p:spPr>
        <p:txBody>
          <a:bodyPr wrap="square" rtlCol="0">
            <a:spAutoFit/>
          </a:bodyPr>
          <a:lstStyle/>
          <a:p>
            <a:pPr marL="457200" lvl="0" indent="-457200">
              <a:buFont typeface="+mj-lt"/>
              <a:buAutoNum type="arabicPeriod" startAt="32"/>
            </a:pPr>
            <a:r>
              <a:rPr lang="en-US" sz="2400" dirty="0"/>
              <a:t>Those who believe that they can be certain of their salvation because they have indulgence letters will be eternally damned, together with their teachers.</a:t>
            </a:r>
          </a:p>
          <a:p>
            <a:pPr marL="457200" lvl="0" indent="-457200">
              <a:buFont typeface="+mj-lt"/>
              <a:buAutoNum type="arabicPeriod" startAt="32"/>
            </a:pPr>
            <a:r>
              <a:rPr lang="en-US" sz="2400" dirty="0"/>
              <a:t>Men must especially be on guard against those who say that the pope's pardons are that inestimable gift of God by which man is reconciled to him.</a:t>
            </a:r>
          </a:p>
          <a:p>
            <a:pPr marL="457200" lvl="0" indent="-457200">
              <a:buFont typeface="+mj-lt"/>
              <a:buAutoNum type="arabicPeriod" startAt="32"/>
            </a:pPr>
            <a:r>
              <a:rPr lang="en-US" sz="2400" dirty="0"/>
              <a:t>For the graces of indulgences are concerned only with the penalties of sacramental satisfaction established by man.</a:t>
            </a:r>
          </a:p>
          <a:p>
            <a:pPr marL="457200" lvl="0" indent="-457200">
              <a:buFont typeface="+mj-lt"/>
              <a:buAutoNum type="arabicPeriod" startAt="32"/>
            </a:pPr>
            <a:r>
              <a:rPr lang="en-US" sz="2400" dirty="0"/>
              <a:t>They who teach that contrition is not necessary on the part of those who intend to buy souls out of purgatory or to buy confessional privileges preach unchristian doctrine.</a:t>
            </a:r>
          </a:p>
          <a:p>
            <a:pPr marL="342900" indent="-342900">
              <a:buFont typeface="+mj-lt"/>
              <a:buAutoNum type="arabicPeriod" startAt="32"/>
            </a:pPr>
            <a:endParaRPr lang="en-US" dirty="0"/>
          </a:p>
        </p:txBody>
      </p:sp>
    </p:spTree>
    <p:extLst>
      <p:ext uri="{BB962C8B-B14F-4D97-AF65-F5344CB8AC3E}">
        <p14:creationId xmlns:p14="http://schemas.microsoft.com/office/powerpoint/2010/main" val="33555002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chemeClr val="bg1"/>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36-38</a:t>
            </a:r>
            <a:endParaRPr lang="en-US" dirty="0" smtClean="0">
              <a:solidFill>
                <a:srgbClr val="FF0000"/>
              </a:solidFill>
              <a:cs typeface="Tunga" pitchFamily="34" charset="0"/>
            </a:endParaRPr>
          </a:p>
        </p:txBody>
      </p:sp>
      <p:sp>
        <p:nvSpPr>
          <p:cNvPr id="2" name="TextBox 1"/>
          <p:cNvSpPr txBox="1"/>
          <p:nvPr/>
        </p:nvSpPr>
        <p:spPr>
          <a:xfrm>
            <a:off x="762000" y="1447800"/>
            <a:ext cx="7620000" cy="4832092"/>
          </a:xfrm>
          <a:prstGeom prst="rect">
            <a:avLst/>
          </a:prstGeom>
          <a:noFill/>
        </p:spPr>
        <p:txBody>
          <a:bodyPr wrap="square" rtlCol="0">
            <a:spAutoFit/>
          </a:bodyPr>
          <a:lstStyle/>
          <a:p>
            <a:pPr marL="457200" lvl="0" indent="-457200">
              <a:buFont typeface="+mj-lt"/>
              <a:buAutoNum type="arabicPeriod" startAt="36"/>
            </a:pPr>
            <a:r>
              <a:rPr lang="en-US" sz="2800" dirty="0"/>
              <a:t>Any truly repentant Christian has a right to full remission of penalty and guilt, even without indulgence letters.</a:t>
            </a:r>
          </a:p>
          <a:p>
            <a:pPr marL="457200" lvl="0" indent="-457200">
              <a:buFont typeface="+mj-lt"/>
              <a:buAutoNum type="arabicPeriod" startAt="36"/>
            </a:pPr>
            <a:r>
              <a:rPr lang="en-US" sz="2800" dirty="0"/>
              <a:t>Any true Christian, whether living or dead, participates in all the blessings of Christ and the church; and this is granted him by God, even without indulgence letters.</a:t>
            </a:r>
          </a:p>
          <a:p>
            <a:pPr marL="457200" lvl="0" indent="-457200">
              <a:buFont typeface="+mj-lt"/>
              <a:buAutoNum type="arabicPeriod" startAt="36"/>
            </a:pPr>
            <a:r>
              <a:rPr lang="en-US" sz="2800" dirty="0"/>
              <a:t>Nevertheless, papal remission and blessing are by no means to be disregarded, for they are, as I have said (Thesis 6), the proclamation of the divine remission.</a:t>
            </a:r>
          </a:p>
        </p:txBody>
      </p:sp>
    </p:spTree>
    <p:extLst>
      <p:ext uri="{BB962C8B-B14F-4D97-AF65-F5344CB8AC3E}">
        <p14:creationId xmlns:p14="http://schemas.microsoft.com/office/powerpoint/2010/main" val="339546630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39-44</a:t>
            </a:r>
            <a:endParaRPr lang="en-US" dirty="0" smtClean="0">
              <a:solidFill>
                <a:srgbClr val="FF0000"/>
              </a:solidFill>
              <a:cs typeface="Tunga" pitchFamily="34" charset="0"/>
            </a:endParaRPr>
          </a:p>
        </p:txBody>
      </p:sp>
      <p:sp>
        <p:nvSpPr>
          <p:cNvPr id="2" name="TextBox 1"/>
          <p:cNvSpPr txBox="1"/>
          <p:nvPr/>
        </p:nvSpPr>
        <p:spPr>
          <a:xfrm>
            <a:off x="762000" y="1066800"/>
            <a:ext cx="7620000" cy="5909310"/>
          </a:xfrm>
          <a:prstGeom prst="rect">
            <a:avLst/>
          </a:prstGeom>
          <a:noFill/>
        </p:spPr>
        <p:txBody>
          <a:bodyPr wrap="square" rtlCol="0">
            <a:spAutoFit/>
          </a:bodyPr>
          <a:lstStyle/>
          <a:p>
            <a:pPr marL="457200" lvl="0" indent="-457200">
              <a:buFont typeface="+mj-lt"/>
              <a:buAutoNum type="arabicPeriod" startAt="39"/>
            </a:pPr>
            <a:r>
              <a:rPr lang="en-US" sz="2000" dirty="0"/>
              <a:t>It is very difficult, even for the most learned theologians, at one and the same time to commend to the people the bounty of indulgences and the need of true contrition.</a:t>
            </a:r>
          </a:p>
          <a:p>
            <a:pPr marL="457200" lvl="0" indent="-457200">
              <a:buFont typeface="+mj-lt"/>
              <a:buAutoNum type="arabicPeriod" startAt="39"/>
            </a:pPr>
            <a:r>
              <a:rPr lang="en-US" sz="2000" dirty="0"/>
              <a:t>A Christian who is truly contrite seeks and loves to pay penalties for his sins; the bounty of indulgences, however, relaxes penalties and causes men to hate them -- at least it furnishes occasion for hating them.</a:t>
            </a:r>
          </a:p>
          <a:p>
            <a:pPr marL="457200" lvl="0" indent="-457200">
              <a:buFont typeface="+mj-lt"/>
              <a:buAutoNum type="arabicPeriod" startAt="39"/>
            </a:pPr>
            <a:r>
              <a:rPr lang="en-US" sz="2000" dirty="0"/>
              <a:t>Papal indulgences must be preached with caution, lest people erroneously think that they are preferable to other good works of love.</a:t>
            </a:r>
          </a:p>
          <a:p>
            <a:pPr marL="457200" lvl="0" indent="-457200">
              <a:buFont typeface="+mj-lt"/>
              <a:buAutoNum type="arabicPeriod" startAt="39"/>
            </a:pPr>
            <a:r>
              <a:rPr lang="en-US" sz="2000" dirty="0"/>
              <a:t>Christians are to be taught that the pope does not intend that the buying of indulgences should in any way be compared with works of mercy.</a:t>
            </a:r>
          </a:p>
          <a:p>
            <a:pPr marL="457200" lvl="0" indent="-457200">
              <a:buFont typeface="+mj-lt"/>
              <a:buAutoNum type="arabicPeriod" startAt="39"/>
            </a:pPr>
            <a:r>
              <a:rPr lang="en-US" sz="2000" dirty="0"/>
              <a:t>Christians are to be taught that he who gives to the poor or lends to the needy does a better deed than he who buys indulgences.</a:t>
            </a:r>
          </a:p>
          <a:p>
            <a:pPr marL="457200" lvl="0" indent="-457200">
              <a:buFont typeface="+mj-lt"/>
              <a:buAutoNum type="arabicPeriod" startAt="39"/>
            </a:pPr>
            <a:r>
              <a:rPr lang="en-US" sz="2000" dirty="0"/>
              <a:t>Because love grows by works of love, man thereby becomes better. Man does not, however, become better by means of indulgences but is merely freed from penalties.</a:t>
            </a:r>
          </a:p>
          <a:p>
            <a:endParaRPr lang="en-US" dirty="0"/>
          </a:p>
        </p:txBody>
      </p:sp>
    </p:spTree>
    <p:extLst>
      <p:ext uri="{BB962C8B-B14F-4D97-AF65-F5344CB8AC3E}">
        <p14:creationId xmlns:p14="http://schemas.microsoft.com/office/powerpoint/2010/main" val="12120521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45-51</a:t>
            </a:r>
            <a:endParaRPr lang="en-US" dirty="0" smtClean="0">
              <a:solidFill>
                <a:srgbClr val="FF0000"/>
              </a:solidFill>
              <a:cs typeface="Tunga" pitchFamily="34" charset="0"/>
            </a:endParaRPr>
          </a:p>
        </p:txBody>
      </p:sp>
      <p:sp>
        <p:nvSpPr>
          <p:cNvPr id="2" name="TextBox 1"/>
          <p:cNvSpPr txBox="1"/>
          <p:nvPr/>
        </p:nvSpPr>
        <p:spPr>
          <a:xfrm>
            <a:off x="757382" y="1066800"/>
            <a:ext cx="7620000" cy="5632311"/>
          </a:xfrm>
          <a:prstGeom prst="rect">
            <a:avLst/>
          </a:prstGeom>
          <a:noFill/>
        </p:spPr>
        <p:txBody>
          <a:bodyPr wrap="square" rtlCol="0">
            <a:spAutoFit/>
          </a:bodyPr>
          <a:lstStyle/>
          <a:p>
            <a:pPr marL="457200" lvl="0" indent="-457200">
              <a:buFont typeface="+mj-lt"/>
              <a:buAutoNum type="arabicPeriod" startAt="45"/>
            </a:pPr>
            <a:r>
              <a:rPr lang="en-US" dirty="0"/>
              <a:t>Christians are to be taught that he who sees a needy man and passes him by, yet gives his money for indulgences, does not buy papal indulgences but God's wrath.</a:t>
            </a:r>
          </a:p>
          <a:p>
            <a:pPr marL="457200" lvl="0" indent="-457200">
              <a:buFont typeface="+mj-lt"/>
              <a:buAutoNum type="arabicPeriod" startAt="45"/>
            </a:pPr>
            <a:r>
              <a:rPr lang="en-US" dirty="0"/>
              <a:t>Christians are to be taught that, unless they have more than they need, they must reserve enough for their family needs and by no means squander it on indulgences.</a:t>
            </a:r>
          </a:p>
          <a:p>
            <a:pPr marL="457200" lvl="0" indent="-457200">
              <a:buFont typeface="+mj-lt"/>
              <a:buAutoNum type="arabicPeriod" startAt="45"/>
            </a:pPr>
            <a:r>
              <a:rPr lang="en-US" dirty="0"/>
              <a:t>Christians are to be taught that they buying of indulgences is a matter of free choice, not commanded.</a:t>
            </a:r>
          </a:p>
          <a:p>
            <a:pPr marL="457200" lvl="0" indent="-457200">
              <a:buFont typeface="+mj-lt"/>
              <a:buAutoNum type="arabicPeriod" startAt="45"/>
            </a:pPr>
            <a:r>
              <a:rPr lang="en-US" dirty="0"/>
              <a:t>Christians are to be taught that the pope, in granting indulgences, needs and thus desires their devout prayer more than their money.</a:t>
            </a:r>
          </a:p>
          <a:p>
            <a:pPr marL="457200" lvl="0" indent="-457200">
              <a:buFont typeface="+mj-lt"/>
              <a:buAutoNum type="arabicPeriod" startAt="45"/>
            </a:pPr>
            <a:r>
              <a:rPr lang="en-US" dirty="0"/>
              <a:t>Christians are to be taught that papal indulgences are useful only if they do not put their trust in them, but very harmful if they lose their fear of God because of them.</a:t>
            </a:r>
          </a:p>
          <a:p>
            <a:pPr marL="457200" lvl="0" indent="-457200">
              <a:buFont typeface="+mj-lt"/>
              <a:buAutoNum type="arabicPeriod" startAt="45"/>
            </a:pPr>
            <a:r>
              <a:rPr lang="en-US" dirty="0"/>
              <a:t>Christians are to be taught that if the pope knew the exactions of the indulgence preachers, he would rather that the basilica of St. Peter were burned to ashes than built up with the skin, flesh, and bones of his sheep.</a:t>
            </a:r>
          </a:p>
          <a:p>
            <a:pPr marL="457200" lvl="0" indent="-457200">
              <a:buFont typeface="+mj-lt"/>
              <a:buAutoNum type="arabicPeriod" startAt="45"/>
            </a:pPr>
            <a:r>
              <a:rPr lang="en-US" dirty="0"/>
              <a:t>Christians are to be taught that the pope would and should wish to give of his own money, even though he had to sell the basilica of St. Peter, to many of those from whom certain hawkers of indulgences cajole money.</a:t>
            </a:r>
          </a:p>
          <a:p>
            <a:endParaRPr lang="en-US" dirty="0"/>
          </a:p>
        </p:txBody>
      </p:sp>
    </p:spTree>
    <p:extLst>
      <p:ext uri="{BB962C8B-B14F-4D97-AF65-F5344CB8AC3E}">
        <p14:creationId xmlns:p14="http://schemas.microsoft.com/office/powerpoint/2010/main" val="136788014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52-55</a:t>
            </a:r>
            <a:endParaRPr lang="en-US" dirty="0" smtClean="0">
              <a:solidFill>
                <a:srgbClr val="FF0000"/>
              </a:solidFill>
              <a:cs typeface="Tunga" pitchFamily="34" charset="0"/>
            </a:endParaRPr>
          </a:p>
        </p:txBody>
      </p:sp>
      <p:sp>
        <p:nvSpPr>
          <p:cNvPr id="2" name="TextBox 1"/>
          <p:cNvSpPr txBox="1"/>
          <p:nvPr/>
        </p:nvSpPr>
        <p:spPr>
          <a:xfrm>
            <a:off x="755073" y="990600"/>
            <a:ext cx="7620000" cy="6278642"/>
          </a:xfrm>
          <a:prstGeom prst="rect">
            <a:avLst/>
          </a:prstGeom>
          <a:noFill/>
        </p:spPr>
        <p:txBody>
          <a:bodyPr wrap="square" rtlCol="0">
            <a:spAutoFit/>
          </a:bodyPr>
          <a:lstStyle/>
          <a:p>
            <a:pPr marL="457200" lvl="0" indent="-457200">
              <a:buFont typeface="+mj-lt"/>
              <a:buAutoNum type="arabicPeriod" startAt="52"/>
            </a:pPr>
            <a:r>
              <a:rPr lang="en-US" sz="2400" dirty="0"/>
              <a:t>It is vain to trust in salvation by indulgence letters, even though the indulgence commissary, or even the pope, were to offer his soul as security.</a:t>
            </a:r>
          </a:p>
          <a:p>
            <a:pPr marL="457200" lvl="0" indent="-457200">
              <a:buFont typeface="+mj-lt"/>
              <a:buAutoNum type="arabicPeriod" startAt="52"/>
            </a:pPr>
            <a:r>
              <a:rPr lang="en-US" sz="2400" dirty="0"/>
              <a:t>They are the enemies of Christ and the pope who forbid altogether the preaching of the Word of God in some churches in order that indulgences may be preached in others.</a:t>
            </a:r>
          </a:p>
          <a:p>
            <a:pPr marL="457200" lvl="0" indent="-457200">
              <a:buFont typeface="+mj-lt"/>
              <a:buAutoNum type="arabicPeriod" startAt="52"/>
            </a:pPr>
            <a:r>
              <a:rPr lang="en-US" sz="2400" dirty="0"/>
              <a:t>Injury is done to the Word of God when, in the same sermon, an equal or larger amount of time is devoted to indulgences than to the Word.</a:t>
            </a:r>
          </a:p>
          <a:p>
            <a:pPr marL="457200" lvl="0" indent="-457200">
              <a:buFont typeface="+mj-lt"/>
              <a:buAutoNum type="arabicPeriod" startAt="52"/>
            </a:pPr>
            <a:r>
              <a:rPr lang="en-US" sz="2400" dirty="0"/>
              <a:t>It is certainly the pope's sentiment that if indulgences, which are a very insignificant thing, are celebrated with one bell, one procession, and one ceremony, then the gospel, which is the very greatest thing, should be preached with a hundred bells, a hundred processions, a hundred ceremonies.</a:t>
            </a:r>
          </a:p>
          <a:p>
            <a:pPr marL="342900" indent="-342900">
              <a:buFont typeface="+mj-lt"/>
              <a:buAutoNum type="arabicPeriod" startAt="52"/>
            </a:pPr>
            <a:endParaRPr lang="en-US" dirty="0"/>
          </a:p>
        </p:txBody>
      </p:sp>
    </p:spTree>
    <p:extLst>
      <p:ext uri="{BB962C8B-B14F-4D97-AF65-F5344CB8AC3E}">
        <p14:creationId xmlns:p14="http://schemas.microsoft.com/office/powerpoint/2010/main" val="220539342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chemeClr val="bg1"/>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56-58</a:t>
            </a:r>
            <a:endParaRPr lang="en-US" dirty="0" smtClean="0">
              <a:solidFill>
                <a:srgbClr val="FF0000"/>
              </a:solidFill>
              <a:cs typeface="Tunga" pitchFamily="34" charset="0"/>
            </a:endParaRPr>
          </a:p>
        </p:txBody>
      </p:sp>
      <p:sp>
        <p:nvSpPr>
          <p:cNvPr id="2" name="TextBox 1"/>
          <p:cNvSpPr txBox="1"/>
          <p:nvPr/>
        </p:nvSpPr>
        <p:spPr>
          <a:xfrm>
            <a:off x="762000" y="1447800"/>
            <a:ext cx="7620000" cy="4832092"/>
          </a:xfrm>
          <a:prstGeom prst="rect">
            <a:avLst/>
          </a:prstGeom>
          <a:noFill/>
        </p:spPr>
        <p:txBody>
          <a:bodyPr wrap="square" rtlCol="0">
            <a:spAutoFit/>
          </a:bodyPr>
          <a:lstStyle/>
          <a:p>
            <a:pPr marL="457200" lvl="0" indent="-457200">
              <a:buFont typeface="+mj-lt"/>
              <a:buAutoNum type="arabicPeriod" startAt="56"/>
            </a:pPr>
            <a:r>
              <a:rPr lang="en-US" sz="2800" dirty="0"/>
              <a:t>The true treasures of the church, out of which the pope distributes indulgences, are not sufficiently discussed or known among the people of Christ.</a:t>
            </a:r>
          </a:p>
          <a:p>
            <a:pPr marL="457200" lvl="0" indent="-457200">
              <a:buFont typeface="+mj-lt"/>
              <a:buAutoNum type="arabicPeriod" startAt="56"/>
            </a:pPr>
            <a:r>
              <a:rPr lang="en-US" sz="2800" dirty="0"/>
              <a:t>That indulgences are not temporal treasures is certainly clear, for many indulgence sellers do not distribute them freely but only gather them.</a:t>
            </a:r>
          </a:p>
          <a:p>
            <a:pPr marL="457200" indent="-457200">
              <a:buFont typeface="+mj-lt"/>
              <a:buAutoNum type="arabicPeriod" startAt="56"/>
            </a:pPr>
            <a:r>
              <a:rPr lang="en-US" sz="2800" dirty="0"/>
              <a:t>Nor are they the merits of Christ and the saints, for, even without the pope, the latter always work grace for the inner man, and the cross, death, and hell for the outer </a:t>
            </a:r>
            <a:r>
              <a:rPr lang="en-US" sz="2800" dirty="0" smtClean="0"/>
              <a:t>man.</a:t>
            </a:r>
            <a:endParaRPr lang="en-US" sz="2800" dirty="0"/>
          </a:p>
        </p:txBody>
      </p:sp>
    </p:spTree>
    <p:extLst>
      <p:ext uri="{BB962C8B-B14F-4D97-AF65-F5344CB8AC3E}">
        <p14:creationId xmlns:p14="http://schemas.microsoft.com/office/powerpoint/2010/main" val="408127664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chemeClr val="bg1"/>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59-68</a:t>
            </a:r>
            <a:endParaRPr lang="en-US" dirty="0" smtClean="0">
              <a:solidFill>
                <a:srgbClr val="FF0000"/>
              </a:solidFill>
              <a:cs typeface="Tunga" pitchFamily="34" charset="0"/>
            </a:endParaRPr>
          </a:p>
        </p:txBody>
      </p:sp>
      <p:sp>
        <p:nvSpPr>
          <p:cNvPr id="2" name="TextBox 1"/>
          <p:cNvSpPr txBox="1"/>
          <p:nvPr/>
        </p:nvSpPr>
        <p:spPr>
          <a:xfrm>
            <a:off x="762000" y="1066800"/>
            <a:ext cx="7620000" cy="5909310"/>
          </a:xfrm>
          <a:prstGeom prst="rect">
            <a:avLst/>
          </a:prstGeom>
          <a:noFill/>
        </p:spPr>
        <p:txBody>
          <a:bodyPr wrap="square" rtlCol="0">
            <a:spAutoFit/>
          </a:bodyPr>
          <a:lstStyle/>
          <a:p>
            <a:pPr marL="457200" lvl="0" indent="-457200">
              <a:buFont typeface="+mj-lt"/>
              <a:buAutoNum type="arabicPeriod" startAt="59"/>
            </a:pPr>
            <a:r>
              <a:rPr lang="en-US" dirty="0"/>
              <a:t>St. Lawrence said that the poor of the church were the treasures of the church, but he spoke according to the usage of the word in his own time.</a:t>
            </a:r>
          </a:p>
          <a:p>
            <a:pPr marL="457200" lvl="0" indent="-457200">
              <a:buFont typeface="+mj-lt"/>
              <a:buAutoNum type="arabicPeriod" startAt="59"/>
            </a:pPr>
            <a:r>
              <a:rPr lang="en-US" dirty="0"/>
              <a:t>Without want of consideration we say that the keys of the church, given by the merits of Christ, are that treasure.</a:t>
            </a:r>
          </a:p>
          <a:p>
            <a:pPr marL="457200" lvl="0" indent="-457200">
              <a:buFont typeface="+mj-lt"/>
              <a:buAutoNum type="arabicPeriod" startAt="59"/>
            </a:pPr>
            <a:r>
              <a:rPr lang="en-US" dirty="0"/>
              <a:t>For it is clear that the pope's power is of itself sufficient for the remission of penalties and cases reserved by himself.</a:t>
            </a:r>
          </a:p>
          <a:p>
            <a:pPr marL="457200" lvl="0" indent="-457200">
              <a:buFont typeface="+mj-lt"/>
              <a:buAutoNum type="arabicPeriod" startAt="59"/>
            </a:pPr>
            <a:r>
              <a:rPr lang="en-US" dirty="0"/>
              <a:t>The true treasure of the church is the most holy gospel of the glory and grace of God.</a:t>
            </a:r>
          </a:p>
          <a:p>
            <a:pPr marL="457200" lvl="0" indent="-457200">
              <a:buFont typeface="+mj-lt"/>
              <a:buAutoNum type="arabicPeriod" startAt="59"/>
            </a:pPr>
            <a:r>
              <a:rPr lang="en-US" dirty="0"/>
              <a:t>But this treasure is naturally most odious, for it makes the first to be last (Mt. 20:16).</a:t>
            </a:r>
          </a:p>
          <a:p>
            <a:pPr marL="457200" lvl="0" indent="-457200">
              <a:buFont typeface="+mj-lt"/>
              <a:buAutoNum type="arabicPeriod" startAt="59"/>
            </a:pPr>
            <a:r>
              <a:rPr lang="en-US" dirty="0"/>
              <a:t>On the other hand, the treasure of indulgences is naturally most acceptable, for it makes the last to be first.</a:t>
            </a:r>
          </a:p>
          <a:p>
            <a:pPr marL="457200" lvl="0" indent="-457200">
              <a:buFont typeface="+mj-lt"/>
              <a:buAutoNum type="arabicPeriod" startAt="59"/>
            </a:pPr>
            <a:r>
              <a:rPr lang="en-US" dirty="0"/>
              <a:t>Therefore the treasures of the gospel are nets with which one formerly fished for men of wealth.</a:t>
            </a:r>
          </a:p>
          <a:p>
            <a:pPr marL="457200" lvl="0" indent="-457200">
              <a:buFont typeface="+mj-lt"/>
              <a:buAutoNum type="arabicPeriod" startAt="59"/>
            </a:pPr>
            <a:r>
              <a:rPr lang="en-US" dirty="0"/>
              <a:t>The treasures of indulgences are nets with which one now fishes for the wealth of men.</a:t>
            </a:r>
          </a:p>
          <a:p>
            <a:pPr marL="457200" lvl="0" indent="-457200">
              <a:buFont typeface="+mj-lt"/>
              <a:buAutoNum type="arabicPeriod" startAt="59"/>
            </a:pPr>
            <a:r>
              <a:rPr lang="en-US" dirty="0"/>
              <a:t>The indulgences which the demagogues acclaim as the greatest graces are actually understood to be such only insofar as they promote gain.</a:t>
            </a:r>
          </a:p>
          <a:p>
            <a:pPr marL="457200" lvl="0" indent="-457200">
              <a:buFont typeface="+mj-lt"/>
              <a:buAutoNum type="arabicPeriod" startAt="59"/>
            </a:pPr>
            <a:r>
              <a:rPr lang="en-US" dirty="0"/>
              <a:t>They are nevertheless in truth the most insignificant graces when compared with the grace of God and the piety of the cross.</a:t>
            </a:r>
          </a:p>
          <a:p>
            <a:endParaRPr lang="en-US" dirty="0"/>
          </a:p>
        </p:txBody>
      </p:sp>
    </p:spTree>
    <p:extLst>
      <p:ext uri="{BB962C8B-B14F-4D97-AF65-F5344CB8AC3E}">
        <p14:creationId xmlns:p14="http://schemas.microsoft.com/office/powerpoint/2010/main" val="218817786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69-76</a:t>
            </a:r>
            <a:endParaRPr lang="en-US" dirty="0" smtClean="0">
              <a:solidFill>
                <a:srgbClr val="FF0000"/>
              </a:solidFill>
              <a:cs typeface="Tunga" pitchFamily="34" charset="0"/>
            </a:endParaRPr>
          </a:p>
        </p:txBody>
      </p:sp>
      <p:sp>
        <p:nvSpPr>
          <p:cNvPr id="2" name="TextBox 1"/>
          <p:cNvSpPr txBox="1"/>
          <p:nvPr/>
        </p:nvSpPr>
        <p:spPr>
          <a:xfrm>
            <a:off x="762000" y="990600"/>
            <a:ext cx="7620000" cy="5940088"/>
          </a:xfrm>
          <a:prstGeom prst="rect">
            <a:avLst/>
          </a:prstGeom>
          <a:noFill/>
        </p:spPr>
        <p:txBody>
          <a:bodyPr wrap="square" rtlCol="0">
            <a:spAutoFit/>
          </a:bodyPr>
          <a:lstStyle/>
          <a:p>
            <a:pPr marL="457200" lvl="0" indent="-457200">
              <a:buFont typeface="+mj-lt"/>
              <a:buAutoNum type="arabicPeriod" startAt="69"/>
            </a:pPr>
            <a:r>
              <a:rPr lang="en-US" sz="2000" dirty="0"/>
              <a:t>Bishops and curates are bound to admit the commissaries of papal indulgences with all reverence.</a:t>
            </a:r>
          </a:p>
          <a:p>
            <a:pPr marL="457200" lvl="0" indent="-457200">
              <a:buFont typeface="+mj-lt"/>
              <a:buAutoNum type="arabicPeriod" startAt="69"/>
            </a:pPr>
            <a:r>
              <a:rPr lang="en-US" sz="2000" dirty="0"/>
              <a:t>But they are much more bound to strain their eyes and ears lest these men preach their own dreams instead of what the pope has commissioned.</a:t>
            </a:r>
          </a:p>
          <a:p>
            <a:pPr marL="457200" lvl="0" indent="-457200">
              <a:buFont typeface="+mj-lt"/>
              <a:buAutoNum type="arabicPeriod" startAt="69"/>
            </a:pPr>
            <a:r>
              <a:rPr lang="en-US" sz="2000" dirty="0"/>
              <a:t>Let him who speaks against the truth concerning papal indulgences be anathema and accursed.</a:t>
            </a:r>
          </a:p>
          <a:p>
            <a:pPr marL="457200" lvl="0" indent="-457200">
              <a:buFont typeface="+mj-lt"/>
              <a:buAutoNum type="arabicPeriod" startAt="69"/>
            </a:pPr>
            <a:r>
              <a:rPr lang="en-US" sz="2000" dirty="0"/>
              <a:t>But let him who guards against the lust and license of the indulgence preachers be blessed.</a:t>
            </a:r>
          </a:p>
          <a:p>
            <a:pPr marL="457200" lvl="0" indent="-457200">
              <a:buFont typeface="+mj-lt"/>
              <a:buAutoNum type="arabicPeriod" startAt="69"/>
            </a:pPr>
            <a:r>
              <a:rPr lang="en-US" sz="2000" dirty="0"/>
              <a:t>Just as the pope justly thunders against those who by any means whatever contrive harm to the sale of indulgences.</a:t>
            </a:r>
          </a:p>
          <a:p>
            <a:pPr marL="457200" lvl="0" indent="-457200">
              <a:buFont typeface="+mj-lt"/>
              <a:buAutoNum type="arabicPeriod" startAt="69"/>
            </a:pPr>
            <a:r>
              <a:rPr lang="en-US" sz="2000" dirty="0"/>
              <a:t>Much more does he intend to thunder against those who use indulgences as a pretext to contrive harm to holy love and truth.</a:t>
            </a:r>
          </a:p>
          <a:p>
            <a:pPr marL="457200" lvl="0" indent="-457200">
              <a:buFont typeface="+mj-lt"/>
              <a:buAutoNum type="arabicPeriod" startAt="69"/>
            </a:pPr>
            <a:r>
              <a:rPr lang="en-US" sz="2000" dirty="0"/>
              <a:t>To consider papal indulgences so great that they could absolve a man even if he had done the impossible and had violated the mother of God is madness.</a:t>
            </a:r>
          </a:p>
          <a:p>
            <a:pPr marL="457200" lvl="0" indent="-457200">
              <a:buFont typeface="+mj-lt"/>
              <a:buAutoNum type="arabicPeriod" startAt="69"/>
            </a:pPr>
            <a:r>
              <a:rPr lang="en-US" sz="2000" dirty="0"/>
              <a:t>We say on the contrary that papal indulgences cannot remove the very least of venial sins as far as guilt is concerned.</a:t>
            </a:r>
          </a:p>
          <a:p>
            <a:pPr marL="457200" indent="-457200">
              <a:buFont typeface="+mj-lt"/>
              <a:buAutoNum type="arabicPeriod" startAt="69"/>
            </a:pPr>
            <a:endParaRPr lang="en-US" sz="2000" dirty="0"/>
          </a:p>
        </p:txBody>
      </p:sp>
    </p:spTree>
    <p:extLst>
      <p:ext uri="{BB962C8B-B14F-4D97-AF65-F5344CB8AC3E}">
        <p14:creationId xmlns:p14="http://schemas.microsoft.com/office/powerpoint/2010/main" val="36599979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Paraphrase &amp; Summary</a:t>
            </a:r>
            <a:endParaRPr 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638800"/>
          </a:xfrm>
        </p:spPr>
        <p:txBody>
          <a:bodyPr>
            <a:normAutofit/>
          </a:bodyPr>
          <a:lstStyle/>
          <a:p>
            <a:pPr>
              <a:lnSpc>
                <a:spcPct val="90000"/>
              </a:lnSpc>
              <a:defRPr/>
            </a:pPr>
            <a:r>
              <a:rPr lang="en-US" sz="3600" b="1" dirty="0" smtClean="0"/>
              <a:t>In your groups (based on your individual work), compare your thoughts on paraphrasing and summarizing Martin Luther’s work. (8 minutes)</a:t>
            </a:r>
          </a:p>
          <a:p>
            <a:pPr>
              <a:lnSpc>
                <a:spcPct val="90000"/>
              </a:lnSpc>
              <a:defRPr/>
            </a:pPr>
            <a:r>
              <a:rPr lang="en-US" sz="3600" b="1" dirty="0" smtClean="0"/>
              <a:t>Be prepared to enlighten us with your </a:t>
            </a:r>
            <a:r>
              <a:rPr lang="en-US" sz="3600" b="1" u="sng" dirty="0" smtClean="0"/>
              <a:t>SUMMARY</a:t>
            </a:r>
            <a:r>
              <a:rPr lang="en-US" sz="3600" b="1" dirty="0" smtClean="0"/>
              <a:t> of Luther’s writing in our own </a:t>
            </a:r>
            <a:r>
              <a:rPr lang="en-US" sz="3600" b="1" i="1" u="sng" dirty="0" smtClean="0"/>
              <a:t>vernacular</a:t>
            </a:r>
            <a:r>
              <a:rPr lang="en-US" sz="3600" b="1" dirty="0" smtClean="0"/>
              <a:t>. (2-3 minutes per group)</a:t>
            </a:r>
          </a:p>
          <a:p>
            <a:pPr lvl="1">
              <a:lnSpc>
                <a:spcPct val="90000"/>
              </a:lnSpc>
              <a:defRPr/>
            </a:pPr>
            <a:r>
              <a:rPr lang="en-US" b="1" dirty="0" smtClean="0"/>
              <a:t>What does it mean???</a:t>
            </a:r>
          </a:p>
          <a:p>
            <a:pPr>
              <a:lnSpc>
                <a:spcPct val="90000"/>
              </a:lnSpc>
              <a:defRPr/>
            </a:pPr>
            <a:r>
              <a:rPr lang="en-US" sz="3600" b="1" dirty="0" smtClean="0"/>
              <a:t>I’ll try to fill in the gaps—let’s look for themes.</a:t>
            </a:r>
          </a:p>
          <a:p>
            <a:pPr>
              <a:lnSpc>
                <a:spcPct val="90000"/>
              </a:lnSpc>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Tree>
    <p:extLst>
      <p:ext uri="{BB962C8B-B14F-4D97-AF65-F5344CB8AC3E}">
        <p14:creationId xmlns:p14="http://schemas.microsoft.com/office/powerpoint/2010/main" val="170100607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77-80</a:t>
            </a:r>
            <a:endParaRPr lang="en-US" dirty="0" smtClean="0">
              <a:solidFill>
                <a:srgbClr val="FF0000"/>
              </a:solidFill>
              <a:cs typeface="Tunga" pitchFamily="34" charset="0"/>
            </a:endParaRPr>
          </a:p>
        </p:txBody>
      </p:sp>
      <p:sp>
        <p:nvSpPr>
          <p:cNvPr id="2" name="TextBox 1"/>
          <p:cNvSpPr txBox="1"/>
          <p:nvPr/>
        </p:nvSpPr>
        <p:spPr>
          <a:xfrm>
            <a:off x="762000" y="1447800"/>
            <a:ext cx="7620000" cy="5170646"/>
          </a:xfrm>
          <a:prstGeom prst="rect">
            <a:avLst/>
          </a:prstGeom>
          <a:noFill/>
        </p:spPr>
        <p:txBody>
          <a:bodyPr wrap="square" rtlCol="0">
            <a:spAutoFit/>
          </a:bodyPr>
          <a:lstStyle/>
          <a:p>
            <a:pPr marL="457200" lvl="0" indent="-457200">
              <a:buFont typeface="+mj-lt"/>
              <a:buAutoNum type="arabicPeriod" startAt="77"/>
            </a:pPr>
            <a:r>
              <a:rPr lang="en-US" sz="2400" dirty="0"/>
              <a:t>To say that even St. Peter if he were now pope, could not grant greater graces is blasphemy against St. Peter and the pope.</a:t>
            </a:r>
          </a:p>
          <a:p>
            <a:pPr marL="457200" lvl="0" indent="-457200">
              <a:buFont typeface="+mj-lt"/>
              <a:buAutoNum type="arabicPeriod" startAt="77"/>
            </a:pPr>
            <a:r>
              <a:rPr lang="en-US" sz="2400" dirty="0"/>
              <a:t>We say on the contrary that even the present pope, or any pope whatsoever, has greater graces at his disposal, that is, the gospel, spiritual powers, gifts of healing, etc., as it is written. (1 Co 12[:28])</a:t>
            </a:r>
          </a:p>
          <a:p>
            <a:pPr marL="457200" lvl="0" indent="-457200">
              <a:buFont typeface="+mj-lt"/>
              <a:buAutoNum type="arabicPeriod" startAt="77"/>
            </a:pPr>
            <a:r>
              <a:rPr lang="en-US" sz="2400" dirty="0"/>
              <a:t>To say that the cross emblazoned with the papal coat of arms, and set up by the indulgence preachers is equal in worth to the cross of Christ is blasphemy.</a:t>
            </a:r>
          </a:p>
          <a:p>
            <a:pPr marL="457200" lvl="0" indent="-457200">
              <a:buFont typeface="+mj-lt"/>
              <a:buAutoNum type="arabicPeriod" startAt="77"/>
            </a:pPr>
            <a:r>
              <a:rPr lang="en-US" sz="2400" dirty="0"/>
              <a:t>The bishops, curates, and theologians who permit such talk to be spread among the people will have to answer for this.</a:t>
            </a:r>
          </a:p>
          <a:p>
            <a:endParaRPr lang="en-US" dirty="0"/>
          </a:p>
        </p:txBody>
      </p:sp>
    </p:spTree>
    <p:extLst>
      <p:ext uri="{BB962C8B-B14F-4D97-AF65-F5344CB8AC3E}">
        <p14:creationId xmlns:p14="http://schemas.microsoft.com/office/powerpoint/2010/main" val="279224852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81-91</a:t>
            </a:r>
            <a:endParaRPr lang="en-US" dirty="0" smtClean="0">
              <a:solidFill>
                <a:srgbClr val="FF0000"/>
              </a:solidFill>
              <a:cs typeface="Tunga" pitchFamily="34" charset="0"/>
            </a:endParaRPr>
          </a:p>
        </p:txBody>
      </p:sp>
      <p:sp>
        <p:nvSpPr>
          <p:cNvPr id="2" name="TextBox 1"/>
          <p:cNvSpPr txBox="1"/>
          <p:nvPr/>
        </p:nvSpPr>
        <p:spPr>
          <a:xfrm>
            <a:off x="0" y="1066800"/>
            <a:ext cx="9144000" cy="5478423"/>
          </a:xfrm>
          <a:prstGeom prst="rect">
            <a:avLst/>
          </a:prstGeom>
          <a:noFill/>
        </p:spPr>
        <p:txBody>
          <a:bodyPr wrap="square" rtlCol="0">
            <a:spAutoFit/>
          </a:bodyPr>
          <a:lstStyle/>
          <a:p>
            <a:pPr marL="457200" lvl="0" indent="-457200">
              <a:buFont typeface="+mj-lt"/>
              <a:buAutoNum type="arabicPeriod" startAt="81"/>
            </a:pPr>
            <a:r>
              <a:rPr lang="en-US" sz="1400" b="1" dirty="0"/>
              <a:t>This unbridled preaching of indulgences makes it difficult even for learned men to rescue the reverence which is due the pope from slander or from the shrewd questions of the laity.</a:t>
            </a:r>
          </a:p>
          <a:p>
            <a:pPr marL="457200" lvl="0" indent="-457200">
              <a:buFont typeface="+mj-lt"/>
              <a:buAutoNum type="arabicPeriod" startAt="81"/>
            </a:pPr>
            <a:r>
              <a:rPr lang="en-US" sz="1400" b="1" dirty="0"/>
              <a:t>Such as: ``Why does not the pope empty purgatory for the sake of holy love and the dire need of the souls that are there if he redeems an infinite number of souls for the sake of miserable money with which to build a church?'' The former reason would be most just; the latter is most trivial.</a:t>
            </a:r>
          </a:p>
          <a:p>
            <a:pPr marL="457200" lvl="0" indent="-457200">
              <a:buFont typeface="+mj-lt"/>
              <a:buAutoNum type="arabicPeriod" startAt="81"/>
            </a:pPr>
            <a:r>
              <a:rPr lang="en-US" sz="1400" b="1" dirty="0"/>
              <a:t>Again, ``Why are funeral and anniversary masses for the dead continued and why does he not return or permit the withdrawal of the endowments founded for them, since it is wrong to pray for the redeemed?''</a:t>
            </a:r>
          </a:p>
          <a:p>
            <a:pPr marL="457200" lvl="0" indent="-457200">
              <a:buFont typeface="+mj-lt"/>
              <a:buAutoNum type="arabicPeriod" startAt="81"/>
            </a:pPr>
            <a:r>
              <a:rPr lang="en-US" sz="1400" b="1" dirty="0"/>
              <a:t>Again, ``What is this new piety of God and the pope that for a consideration of money they permit a man who is impious and their enemy to buy out of purgatory the pious soul of a friend of God and do not rather, </a:t>
            </a:r>
            <a:r>
              <a:rPr lang="en-US" sz="1400" b="1" dirty="0" smtClean="0"/>
              <a:t>because </a:t>
            </a:r>
            <a:r>
              <a:rPr lang="en-US" sz="1400" b="1" dirty="0"/>
              <a:t>of the need of that pious and beloved soul, free it for pure love's sake?''</a:t>
            </a:r>
          </a:p>
          <a:p>
            <a:pPr marL="457200" lvl="0" indent="-457200">
              <a:buFont typeface="+mj-lt"/>
              <a:buAutoNum type="arabicPeriod" startAt="81"/>
            </a:pPr>
            <a:r>
              <a:rPr lang="en-US" sz="1400" b="1" dirty="0"/>
              <a:t>Again, ``Why are the penitential canons, long since abrogated and dead in actual fact and through disuse, now satisfied by the granting of indulgences as though they were still alive and in force?''</a:t>
            </a:r>
          </a:p>
          <a:p>
            <a:pPr marL="457200" lvl="0" indent="-457200">
              <a:buFont typeface="+mj-lt"/>
              <a:buAutoNum type="arabicPeriod" startAt="81"/>
            </a:pPr>
            <a:r>
              <a:rPr lang="en-US" sz="1400" b="1" dirty="0"/>
              <a:t>Again, ``Why does not the pope, whose wealth is today greater than the wealth of the richest Crassus, build this one basilica of St. Peter with his own money rather than with the money of poor believers?''</a:t>
            </a:r>
          </a:p>
          <a:p>
            <a:pPr marL="457200" lvl="0" indent="-457200">
              <a:buFont typeface="+mj-lt"/>
              <a:buAutoNum type="arabicPeriod" startAt="81"/>
            </a:pPr>
            <a:r>
              <a:rPr lang="en-US" sz="1400" b="1" dirty="0"/>
              <a:t>Again, ``What does the pope remit or grant to those who by perfect contrition already have a right to full remission and blessings?''</a:t>
            </a:r>
          </a:p>
          <a:p>
            <a:pPr marL="457200" lvl="0" indent="-457200">
              <a:buFont typeface="+mj-lt"/>
              <a:buAutoNum type="arabicPeriod" startAt="81"/>
            </a:pPr>
            <a:r>
              <a:rPr lang="en-US" sz="1400" b="1" dirty="0"/>
              <a:t>Again, ``What greater blessing could come to the church than if the pope were to bestow these remissions and blessings on every believer a hundred times a day, as he now does but once?''</a:t>
            </a:r>
          </a:p>
          <a:p>
            <a:pPr marL="457200" lvl="0" indent="-457200">
              <a:buFont typeface="+mj-lt"/>
              <a:buAutoNum type="arabicPeriod" startAt="81"/>
            </a:pPr>
            <a:r>
              <a:rPr lang="en-US" sz="1400" b="1" dirty="0"/>
              <a:t>``Since the pope seeks the salvation of souls rather than money by his indulgences, why does he suspend the indulgences and pardons previously granted when they have equal efficacy?''</a:t>
            </a:r>
          </a:p>
          <a:p>
            <a:pPr marL="457200" lvl="0" indent="-457200">
              <a:buFont typeface="+mj-lt"/>
              <a:buAutoNum type="arabicPeriod" startAt="81"/>
            </a:pPr>
            <a:r>
              <a:rPr lang="en-US" sz="1400" b="1" dirty="0"/>
              <a:t>To repress these very sharp arguments of the laity by force alone, and not to resolve them by giving reasons, is to expose the church and the pope to the ridicule of their enemies and to make Christians unhappy.</a:t>
            </a:r>
          </a:p>
          <a:p>
            <a:pPr marL="457200" lvl="0" indent="-457200">
              <a:buFont typeface="+mj-lt"/>
              <a:buAutoNum type="arabicPeriod" startAt="81"/>
            </a:pPr>
            <a:r>
              <a:rPr lang="en-US" sz="1400" b="1" dirty="0"/>
              <a:t>If, therefore, indulgences were preached according to the spirit and intention of the pope, all these doubts would be readily resolved. Indeed, they would not exist.</a:t>
            </a:r>
          </a:p>
          <a:p>
            <a:pPr marL="342900" indent="-342900">
              <a:buFont typeface="+mj-lt"/>
              <a:buAutoNum type="arabicPeriod" startAt="81"/>
            </a:pPr>
            <a:endParaRPr lang="en-US" sz="1400" b="1" dirty="0"/>
          </a:p>
        </p:txBody>
      </p:sp>
    </p:spTree>
    <p:extLst>
      <p:ext uri="{BB962C8B-B14F-4D97-AF65-F5344CB8AC3E}">
        <p14:creationId xmlns:p14="http://schemas.microsoft.com/office/powerpoint/2010/main" val="410866434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92-95</a:t>
            </a:r>
            <a:endParaRPr lang="en-US" dirty="0" smtClean="0">
              <a:solidFill>
                <a:srgbClr val="FF0000"/>
              </a:solidFill>
              <a:cs typeface="Tunga" pitchFamily="34" charset="0"/>
            </a:endParaRPr>
          </a:p>
        </p:txBody>
      </p:sp>
      <p:sp>
        <p:nvSpPr>
          <p:cNvPr id="2" name="TextBox 1"/>
          <p:cNvSpPr txBox="1"/>
          <p:nvPr/>
        </p:nvSpPr>
        <p:spPr>
          <a:xfrm>
            <a:off x="762000" y="1447800"/>
            <a:ext cx="7620000" cy="5539978"/>
          </a:xfrm>
          <a:prstGeom prst="rect">
            <a:avLst/>
          </a:prstGeom>
          <a:noFill/>
        </p:spPr>
        <p:txBody>
          <a:bodyPr wrap="square" rtlCol="0">
            <a:spAutoFit/>
          </a:bodyPr>
          <a:lstStyle/>
          <a:p>
            <a:pPr marL="457200" lvl="0" indent="-457200">
              <a:buFont typeface="+mj-lt"/>
              <a:buAutoNum type="arabicPeriod" startAt="92"/>
            </a:pPr>
            <a:r>
              <a:rPr lang="en-US" sz="2800" dirty="0"/>
              <a:t>Away, then, with all those prophets who say to the people of Christ, ``Peace, peace,'' and there is no peace! (</a:t>
            </a:r>
            <a:r>
              <a:rPr lang="en-US" sz="2800" dirty="0" err="1"/>
              <a:t>Jer</a:t>
            </a:r>
            <a:r>
              <a:rPr lang="en-US" sz="2800" dirty="0"/>
              <a:t> 6:14)</a:t>
            </a:r>
          </a:p>
          <a:p>
            <a:pPr marL="457200" lvl="0" indent="-457200">
              <a:buFont typeface="+mj-lt"/>
              <a:buAutoNum type="arabicPeriod" startAt="92"/>
            </a:pPr>
            <a:r>
              <a:rPr lang="en-US" sz="2800" dirty="0"/>
              <a:t>Blessed be all those prophets who say to the people of Christ, ``Cross, cross,'' and there is no cross!</a:t>
            </a:r>
          </a:p>
          <a:p>
            <a:pPr marL="457200" lvl="0" indent="-457200">
              <a:buFont typeface="+mj-lt"/>
              <a:buAutoNum type="arabicPeriod" startAt="92"/>
            </a:pPr>
            <a:r>
              <a:rPr lang="en-US" sz="2800" dirty="0"/>
              <a:t>Christians should be exhorted to be diligent in following Christ, their Head, through penalties, death and hell.</a:t>
            </a:r>
          </a:p>
          <a:p>
            <a:pPr marL="457200" lvl="0" indent="-457200">
              <a:buFont typeface="+mj-lt"/>
              <a:buAutoNum type="arabicPeriod" startAt="92"/>
            </a:pPr>
            <a:r>
              <a:rPr lang="en-US" sz="2800" dirty="0"/>
              <a:t>And thus be confident of entering into heaven through many tribulations rather than through the false security of peace (Acts 14:22).</a:t>
            </a:r>
          </a:p>
          <a:p>
            <a:endParaRPr lang="en-US" dirty="0"/>
          </a:p>
        </p:txBody>
      </p:sp>
    </p:spTree>
    <p:extLst>
      <p:ext uri="{BB962C8B-B14F-4D97-AF65-F5344CB8AC3E}">
        <p14:creationId xmlns:p14="http://schemas.microsoft.com/office/powerpoint/2010/main" val="144555125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Our Institution…</a:t>
            </a:r>
            <a:endParaRPr lang="en-US" dirty="0" smtClean="0">
              <a:solidFill>
                <a:srgbClr val="FF0000"/>
              </a:solidFill>
              <a:cs typeface="Tunga" pitchFamily="34" charset="0"/>
            </a:endParaRPr>
          </a:p>
        </p:txBody>
      </p:sp>
      <p:sp>
        <p:nvSpPr>
          <p:cNvPr id="2" name="TextBox 1"/>
          <p:cNvSpPr txBox="1"/>
          <p:nvPr/>
        </p:nvSpPr>
        <p:spPr>
          <a:xfrm>
            <a:off x="762000" y="1447800"/>
            <a:ext cx="7620000" cy="6647974"/>
          </a:xfrm>
          <a:prstGeom prst="rect">
            <a:avLst/>
          </a:prstGeom>
          <a:noFill/>
        </p:spPr>
        <p:txBody>
          <a:bodyPr wrap="square" rtlCol="0">
            <a:spAutoFit/>
          </a:bodyPr>
          <a:lstStyle/>
          <a:p>
            <a:pPr lvl="0"/>
            <a:r>
              <a:rPr lang="en-US" sz="2800" dirty="0" smtClean="0"/>
              <a:t>1</a:t>
            </a:r>
            <a:r>
              <a:rPr lang="en-US" sz="2800" baseline="30000" dirty="0" smtClean="0"/>
              <a:t>st</a:t>
            </a:r>
            <a:r>
              <a:rPr lang="en-US" sz="2800" dirty="0" smtClean="0"/>
              <a:t> and 2</a:t>
            </a:r>
            <a:r>
              <a:rPr lang="en-US" sz="2800" baseline="30000" dirty="0" smtClean="0"/>
              <a:t>nd</a:t>
            </a:r>
            <a:r>
              <a:rPr lang="en-US" sz="2800" dirty="0" smtClean="0"/>
              <a:t> Period:  </a:t>
            </a:r>
            <a:r>
              <a:rPr lang="en-US" sz="2800" b="1" i="1" u="sng" dirty="0" smtClean="0"/>
              <a:t>SCHOOL (46.4%)</a:t>
            </a:r>
            <a:endParaRPr lang="en-US" sz="2800" dirty="0" smtClean="0"/>
          </a:p>
          <a:p>
            <a:pPr lvl="0"/>
            <a:endParaRPr lang="en-US" sz="2800" dirty="0"/>
          </a:p>
          <a:p>
            <a:pPr lvl="0"/>
            <a:r>
              <a:rPr lang="en-US" sz="2800" dirty="0" smtClean="0"/>
              <a:t>6</a:t>
            </a:r>
            <a:r>
              <a:rPr lang="en-US" sz="2800" baseline="30000" dirty="0" smtClean="0"/>
              <a:t>th</a:t>
            </a:r>
            <a:r>
              <a:rPr lang="en-US" sz="2800" dirty="0" smtClean="0"/>
              <a:t> Period:		</a:t>
            </a:r>
            <a:r>
              <a:rPr lang="en-US" sz="2800" b="1" i="1" u="sng" dirty="0" smtClean="0"/>
              <a:t>SCHOOL (36.7%)</a:t>
            </a:r>
          </a:p>
          <a:p>
            <a:pPr lvl="0"/>
            <a:endParaRPr lang="en-US" sz="2800" b="1" i="1" u="sng" dirty="0"/>
          </a:p>
          <a:p>
            <a:pPr lvl="0"/>
            <a:r>
              <a:rPr lang="en-US" sz="2400" b="1" i="1" u="sng" dirty="0" smtClean="0"/>
              <a:t>Others receiving votes</a:t>
            </a:r>
            <a:r>
              <a:rPr lang="en-US" sz="2400" b="1" i="1" dirty="0" smtClean="0"/>
              <a:t>:  the government, parents, drivers ed., soccer organizations, social media, the SAT board, the medical industry, FDA, IRS, the police</a:t>
            </a:r>
          </a:p>
          <a:p>
            <a:pPr lvl="0"/>
            <a:endParaRPr lang="en-US" sz="2800" dirty="0"/>
          </a:p>
          <a:p>
            <a:pPr lvl="0"/>
            <a:r>
              <a:rPr lang="en-US" sz="2800" dirty="0" smtClean="0"/>
              <a:t>For tomorrow:  as </a:t>
            </a:r>
            <a:r>
              <a:rPr lang="en-US" sz="2800" b="1" i="1" u="sng" dirty="0" smtClean="0">
                <a:solidFill>
                  <a:srgbClr val="FF0000"/>
                </a:solidFill>
              </a:rPr>
              <a:t>INDIVIDUALS</a:t>
            </a:r>
            <a:r>
              <a:rPr lang="en-US" sz="2800" dirty="0" smtClean="0"/>
              <a:t>, construct 3 Theses that would open the dialog for </a:t>
            </a:r>
            <a:r>
              <a:rPr lang="en-US" sz="2800" b="1" i="1" u="sng" dirty="0" smtClean="0">
                <a:solidFill>
                  <a:srgbClr val="FF0000"/>
                </a:solidFill>
              </a:rPr>
              <a:t>REFORMING</a:t>
            </a:r>
            <a:r>
              <a:rPr lang="en-US" sz="2800" dirty="0" smtClean="0"/>
              <a:t> the institution of SCHOOL—Skyline, ISD, Teachers, Dept. of Ed., etc.</a:t>
            </a:r>
          </a:p>
          <a:p>
            <a:pPr lvl="0"/>
            <a:endParaRPr lang="en-US" sz="2800" dirty="0"/>
          </a:p>
          <a:p>
            <a:pPr lvl="0"/>
            <a:endParaRPr lang="en-US" sz="2800" dirty="0" smtClean="0"/>
          </a:p>
          <a:p>
            <a:pPr lvl="0"/>
            <a:endParaRPr lang="en-US" sz="2800" dirty="0"/>
          </a:p>
          <a:p>
            <a:endParaRPr lang="en-US" dirty="0"/>
          </a:p>
        </p:txBody>
      </p:sp>
    </p:spTree>
    <p:extLst>
      <p:ext uri="{BB962C8B-B14F-4D97-AF65-F5344CB8AC3E}">
        <p14:creationId xmlns:p14="http://schemas.microsoft.com/office/powerpoint/2010/main" val="397771829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Sins of the Institution???</a:t>
            </a:r>
            <a:endParaRPr lang="en-US" dirty="0" smtClean="0">
              <a:solidFill>
                <a:srgbClr val="FF0000"/>
              </a:solidFill>
              <a:cs typeface="Tunga" pitchFamily="34" charset="0"/>
            </a:endParaRPr>
          </a:p>
        </p:txBody>
      </p:sp>
      <p:sp>
        <p:nvSpPr>
          <p:cNvPr id="2" name="TextBox 1"/>
          <p:cNvSpPr txBox="1"/>
          <p:nvPr/>
        </p:nvSpPr>
        <p:spPr>
          <a:xfrm>
            <a:off x="762000" y="1447800"/>
            <a:ext cx="7620000" cy="6278642"/>
          </a:xfrm>
          <a:prstGeom prst="rect">
            <a:avLst/>
          </a:prstGeom>
          <a:noFill/>
        </p:spPr>
        <p:txBody>
          <a:bodyPr wrap="square" rtlCol="0">
            <a:spAutoFit/>
          </a:bodyPr>
          <a:lstStyle/>
          <a:p>
            <a:pPr lvl="0"/>
            <a:r>
              <a:rPr lang="en-US" b="1" i="1" dirty="0"/>
              <a:t>The Seven Deadly </a:t>
            </a:r>
            <a:r>
              <a:rPr lang="en-US" b="1" i="1" dirty="0" smtClean="0"/>
              <a:t>Sins</a:t>
            </a:r>
            <a:r>
              <a:rPr lang="en-US" i="1" dirty="0"/>
              <a:t> </a:t>
            </a:r>
            <a:r>
              <a:rPr lang="en-US" i="1" dirty="0" smtClean="0"/>
              <a:t>(Think back to Dante’s Inferno…)  How might this tie in with the rule of the Medici, the daily lives of common people at this time, and perhaps today’s world?</a:t>
            </a:r>
            <a:r>
              <a:rPr lang="en-US" dirty="0"/>
              <a:t/>
            </a:r>
            <a:br>
              <a:rPr lang="en-US" dirty="0"/>
            </a:br>
            <a:r>
              <a:rPr lang="en-US" dirty="0"/>
              <a:t/>
            </a:r>
            <a:br>
              <a:rPr lang="en-US" dirty="0"/>
            </a:br>
            <a:r>
              <a:rPr lang="en-US" sz="1600" b="1" dirty="0"/>
              <a:t>Anger</a:t>
            </a:r>
            <a:r>
              <a:rPr lang="en-US" sz="1600" dirty="0"/>
              <a:t> (Enraged, Wrathful, Irate, Indignant, Feeling or Showing Anger) </a:t>
            </a:r>
            <a:br>
              <a:rPr lang="en-US" sz="1600" dirty="0"/>
            </a:br>
            <a:r>
              <a:rPr lang="en-US" sz="1600" dirty="0"/>
              <a:t/>
            </a:r>
            <a:br>
              <a:rPr lang="en-US" sz="1600" dirty="0"/>
            </a:br>
            <a:r>
              <a:rPr lang="en-US" sz="1600" b="1" dirty="0"/>
              <a:t>Envy</a:t>
            </a:r>
            <a:r>
              <a:rPr lang="en-US" sz="1600" dirty="0"/>
              <a:t> (Grudging Desire for Another’s Advantage or Excellence) </a:t>
            </a:r>
            <a:br>
              <a:rPr lang="en-US" sz="1600" dirty="0"/>
            </a:br>
            <a:r>
              <a:rPr lang="en-US" sz="1600" dirty="0"/>
              <a:t/>
            </a:r>
            <a:br>
              <a:rPr lang="en-US" sz="1600" dirty="0"/>
            </a:br>
            <a:r>
              <a:rPr lang="en-US" sz="1600" b="1" dirty="0"/>
              <a:t>Gluttony</a:t>
            </a:r>
            <a:r>
              <a:rPr lang="en-US" sz="1600" dirty="0"/>
              <a:t> (One who Eats, Drinks, or Indulges to Outrageous Excess) </a:t>
            </a:r>
            <a:br>
              <a:rPr lang="en-US" sz="1600" dirty="0"/>
            </a:br>
            <a:r>
              <a:rPr lang="en-US" sz="1600" dirty="0"/>
              <a:t/>
            </a:r>
            <a:br>
              <a:rPr lang="en-US" sz="1600" dirty="0"/>
            </a:br>
            <a:r>
              <a:rPr lang="en-US" sz="1600" b="1" dirty="0"/>
              <a:t>Greed</a:t>
            </a:r>
            <a:r>
              <a:rPr lang="en-US" sz="1600" dirty="0"/>
              <a:t> (Selfish or Acquisitive Desire beyond Reason) </a:t>
            </a:r>
            <a:br>
              <a:rPr lang="en-US" sz="1600" dirty="0"/>
            </a:br>
            <a:r>
              <a:rPr lang="en-US" sz="1600" dirty="0"/>
              <a:t/>
            </a:r>
            <a:br>
              <a:rPr lang="en-US" sz="1600" dirty="0"/>
            </a:br>
            <a:r>
              <a:rPr lang="en-US" sz="1600" b="1" dirty="0"/>
              <a:t>Pride</a:t>
            </a:r>
            <a:r>
              <a:rPr lang="en-US" sz="1600" dirty="0"/>
              <a:t> (Haughty Behavior, Ostentatious Display, Excessive Elation in Your Success) </a:t>
            </a:r>
            <a:br>
              <a:rPr lang="en-US" sz="1600" dirty="0"/>
            </a:br>
            <a:r>
              <a:rPr lang="en-US" sz="1600" dirty="0"/>
              <a:t/>
            </a:r>
            <a:br>
              <a:rPr lang="en-US" sz="1600" dirty="0"/>
            </a:br>
            <a:r>
              <a:rPr lang="en-US" sz="1600" b="1" dirty="0"/>
              <a:t>Sloth</a:t>
            </a:r>
            <a:r>
              <a:rPr lang="en-US" sz="1600" dirty="0"/>
              <a:t> (Laziness or Indolence [Insensitive to Pain or Slow to Heal]) </a:t>
            </a:r>
            <a:br>
              <a:rPr lang="en-US" sz="1600" dirty="0"/>
            </a:br>
            <a:r>
              <a:rPr lang="en-US" sz="1600" dirty="0"/>
              <a:t/>
            </a:r>
            <a:br>
              <a:rPr lang="en-US" sz="1600" dirty="0"/>
            </a:br>
            <a:r>
              <a:rPr lang="en-US" sz="1600" b="1" dirty="0"/>
              <a:t>Lust</a:t>
            </a:r>
            <a:r>
              <a:rPr lang="en-US" sz="1600" dirty="0"/>
              <a:t> </a:t>
            </a:r>
            <a:r>
              <a:rPr lang="en-US" sz="1600" dirty="0" smtClean="0"/>
              <a:t>(Sexual Desire of an Intense Longing, to an Unrestrained, Sharp Degree) </a:t>
            </a:r>
            <a:r>
              <a:rPr lang="en-US" sz="1600" dirty="0"/>
              <a:t/>
            </a:r>
            <a:br>
              <a:rPr lang="en-US" sz="1600" dirty="0"/>
            </a:br>
            <a:r>
              <a:rPr lang="en-US" sz="1600" dirty="0"/>
              <a:t/>
            </a:r>
            <a:br>
              <a:rPr lang="en-US" sz="1600" dirty="0"/>
            </a:br>
            <a:r>
              <a:rPr lang="en-US" sz="1600" b="1" i="1" u="sng" dirty="0">
                <a:solidFill>
                  <a:srgbClr val="FF0000"/>
                </a:solidFill>
              </a:rPr>
              <a:t>Excessive Wealth</a:t>
            </a:r>
            <a:r>
              <a:rPr lang="en-US" sz="1600" i="1" u="sng" dirty="0">
                <a:solidFill>
                  <a:srgbClr val="FF0000"/>
                </a:solidFill>
              </a:rPr>
              <a:t> [in March, 2008, Pope Benedict XVI added the 8th Deadly Sin of ‘Excessive Wealth’ to the list of Deadly Sins.] </a:t>
            </a:r>
          </a:p>
          <a:p>
            <a:pPr lvl="0"/>
            <a:endParaRPr lang="en-US" sz="2800" dirty="0" smtClean="0"/>
          </a:p>
          <a:p>
            <a:pPr lvl="0"/>
            <a:endParaRPr lang="en-US" sz="2800" dirty="0"/>
          </a:p>
          <a:p>
            <a:endParaRPr lang="en-US" dirty="0"/>
          </a:p>
        </p:txBody>
      </p:sp>
    </p:spTree>
    <p:extLst>
      <p:ext uri="{BB962C8B-B14F-4D97-AF65-F5344CB8AC3E}">
        <p14:creationId xmlns:p14="http://schemas.microsoft.com/office/powerpoint/2010/main" val="419226032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1295400" y="35646"/>
            <a:ext cx="7010400" cy="1066800"/>
          </a:xfrm>
        </p:spPr>
        <p:txBody>
          <a:bodyPr>
            <a:normAutofit/>
          </a:bodyPr>
          <a:lstStyle/>
          <a:p>
            <a:pPr marL="484632" eaLnBrk="1" fontAlgn="auto" hangingPunct="1">
              <a:spcAft>
                <a:spcPts val="0"/>
              </a:spcAft>
              <a:defRPr/>
            </a:pPr>
            <a:r>
              <a:rPr lang="en-US" sz="4000" dirty="0" smtClean="0">
                <a:solidFill>
                  <a:schemeClr val="accent1">
                    <a:tint val="83000"/>
                    <a:satMod val="150000"/>
                  </a:schemeClr>
                </a:solidFill>
                <a:cs typeface="Tunga" pitchFamily="34" charset="0"/>
              </a:rPr>
              <a:t>Have Things Changed?</a:t>
            </a:r>
            <a:endParaRPr lang="en-US" sz="4000" dirty="0" smtClean="0">
              <a:solidFill>
                <a:srgbClr val="FF0000"/>
              </a:solidFill>
              <a:cs typeface="Tunga" pitchFamily="34" charset="0"/>
            </a:endParaRPr>
          </a:p>
        </p:txBody>
      </p:sp>
      <p:sp>
        <p:nvSpPr>
          <p:cNvPr id="2" name="TextBox 1"/>
          <p:cNvSpPr txBox="1"/>
          <p:nvPr/>
        </p:nvSpPr>
        <p:spPr>
          <a:xfrm>
            <a:off x="0" y="914400"/>
            <a:ext cx="5105400" cy="2585323"/>
          </a:xfrm>
          <a:prstGeom prst="rect">
            <a:avLst/>
          </a:prstGeom>
          <a:noFill/>
        </p:spPr>
        <p:txBody>
          <a:bodyPr wrap="square" rtlCol="0">
            <a:spAutoFit/>
          </a:bodyPr>
          <a:lstStyle/>
          <a:p>
            <a:pPr lvl="0"/>
            <a:r>
              <a:rPr lang="en-US" dirty="0"/>
              <a:t> </a:t>
            </a:r>
            <a:r>
              <a:rPr lang="en-US" sz="2200" b="1" dirty="0" smtClean="0">
                <a:solidFill>
                  <a:srgbClr val="FF0000"/>
                </a:solidFill>
              </a:rPr>
              <a:t>Excessive </a:t>
            </a:r>
            <a:r>
              <a:rPr lang="en-US" sz="2200" b="1" dirty="0">
                <a:solidFill>
                  <a:srgbClr val="FF0000"/>
                </a:solidFill>
              </a:rPr>
              <a:t>Wealth</a:t>
            </a:r>
            <a:r>
              <a:rPr lang="en-US" sz="2200" dirty="0">
                <a:solidFill>
                  <a:srgbClr val="FF0000"/>
                </a:solidFill>
              </a:rPr>
              <a:t> [in March, 2008, Pope Benedict XVI added the 8th Deadly Sin of ‘Excessive Wealth’ to the list of Deadly Sins.] </a:t>
            </a:r>
          </a:p>
          <a:p>
            <a:pPr lvl="0"/>
            <a:endParaRPr lang="en-US" sz="2800" dirty="0" smtClean="0"/>
          </a:p>
          <a:p>
            <a:pPr lvl="0"/>
            <a:endParaRPr lang="en-US" sz="2800" dirty="0"/>
          </a:p>
          <a:p>
            <a:endParaRPr lang="en-US" dirty="0"/>
          </a:p>
        </p:txBody>
      </p:sp>
      <p:pic>
        <p:nvPicPr>
          <p:cNvPr id="1026" name="Picture 2" descr="http://abcnews.go.com/images/International/gty_pope_benedict_xiv_pope_francis_lpl_130313_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646"/>
            <a:ext cx="4073760" cy="29822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SEhUUEhQWFRQXFhYZGBcXFxcUGBcXFxgaGBgcFxcYHSggGBomHRgYITEhJSkrLi4vGB8zODMtNygtLisBCgoKDg0OGxAQGi8kICYsLCwsLCwsLCwsLCwsLCwsLCwsLCwsLCwsLCwsLCwsLCwsLCwsLCwsLCwsLCwsLCwsLP/AABEIAIMBggMBIgACEQEDEQH/xAAcAAABBAMBAAAAAAAAAAAAAAAABAUGBwECAwj/xABJEAACAQIEAgYECAsHBQEBAAABAhEAAwQSITEFQQYTIlFhgQcycZEjQlJzk6GxwRQVMzRUYrKz0dLwJDVTgpK0wnKDouHxQ0T/xAAZAQADAQEBAAAAAAAAAAAAAAAAAgMBBAX/xAAwEQACAgEDAgQEBQUBAAAAAAAAAQIRAxIhMQRBEyJRkRRCUmEycYGh0VOxweHwI//aAAwDAQACEQMRAD8ArXj3GsSMViAMReAF66ABduAAB2iBNIfx5iv0m/8AS3P5qx0gH9qxHz97941IKRnXGKrgcPx5iv0m/wDS3P5q3tcbxOv9ov7f4tz+amyutvY+VYx4xV8CxuOYr9Jv/S3P5qBxzFfpN/6W5/NTeayK0xRVjkON4r9Iv/S3P5qPx3iv0i/9Lc/jTeDRWFaXoL/x3iv0m/8AS3P40fjzE/pF/wClufzU3xWaDNK9Bd+PMV+kX/pbn8aDxvFfpN/6W5/GkFBoM0ocfx3iv0i/9Lc/jRe43if0i/t/i3P403nYVm+IJ9lBrSp7C61xvEwP7Rf3/wAW5/NRe43itP7Rf+lufzU32tvOs39h51vcSlo4FX48xX6Tf+mufzUfjzFfpN/6a5/NTfRWk6XoPtnjOJIP9ov/AEtz+auDcbxX6Rf+lufzUnw+xre3wy+6hktXGQ6BgjZSdRo0Qdj7qRF5JUdl4pjCrML2IKpGZhcuELmMLmM6SdNalvoh4rffi+FV7111JvSrXHYGMPdIkExuBTHisG9jhx6226PdxMdsFYRbasDlPNmkA8wpjnTh6Gf75wntv/7e7TohKnFkI4n+Wu/OP+0aTUp4n+Wu/OP+0aTUxyhRRRQAUUUUAFFFFABWaxUr6DdHExDG9fbLh7TKGUCWusdRbXuEDUnYEd+g3Q0YuTpGnBuhty6iXbzixabUZgTcZI7LJb0lSYAJInUiQKZ+McHvYZgt5CpYSsxJExqsyh/VaDqNKtE48nEF2GoY5QRAzR2JGwC6aeHjVZdIceb15mzZlBKrrOg5+ZlvOpwk5M6uowRxRW+4jwOEe8627a5nYwBoPeToABJJOgAJNXh0L6A4HDoGv2hjL/xi8iwvhbUiX/6mGvKKgfopRRcvuQCwtqizyDkkmO/sD31c2FxMW4EbU0nRPDiUt2acQ4fw64pt38Bh8m020VHX2ZQCPJp8Kp70k9BreDjEYRzcwrmNe01tjMAkDVZBEnUEQdd7P4vjCBEb1HnuApdtXJNq6MrryEj1x3Muh8Y9kZGW9Mpl6dJXEpOiuuJsNbdkYQysVYbwVMH6xXKnOMKKKKACiiigAooooAKKKKACiiigB56QfneI+fvfvGpDS/pB+dYn5+9+8am8Uh2R4QV1Hq+f2VyFdW9UedYUichWwrUVtWiozNE0UVg9hRRNFABNOPAOCXsbeWzYALHUk6KijdnPJRI8dQBJIFN1X76LOALhcAtxgOsxIFxydPg2HwSz3ZTmjvc9wrG6EnLShV0c6HYTh9nNl6y4AQ951UsQQJygki2upEDluTvTZ049H+HxQ620RYxDjRjpbuNJUB0+KTAEr7mqb4hYtGAQqkbbhQrTAGp22Fcgc1tDEjWM0j9YEyAQYMxU9Tuzmt+p5jx/DruHuNavIUuIQCD9RB2IO4I0INJ8RsPOrs9JXAFxeGa6gHXWFLKR8a2vae2YGpAlh3ERpmNUniNhVIuzpjK4HAUUCinJi3DHf2Ci3imtujAzkYMoOqyrZhp3TWML9wrXqszBRuxAHtJj76TudEvwk945ctYRbDWrjW4W47WlNxGvdcwu2bbNGXq0tuobXkQNWBrT0TY4XeL4ObSLczX5dJTMv4NdgFB2RHeBTV6Rse17EWy2ipaCIIC6I7oTAA3KnlSj0M/3zhPbf/292n7nLp8lkJ4n+Wu/OP8AtGk1KeJ/lrvzj/tGk1Mc4UUUUAFFFFABRWaKAMVaPQ6x1eAsss5nuXrmmmxFoa/5D7zVd8J4ZdxN5LNlS9xzCqPZJJPIAAknkAat+7wo4NLOGLBjaTKSNizMzv5SxHsApMnB09KvPY0Xlckj4p0PmDtUP6YcUzsuHQKLdkkCBs3xgO4DaO+amfEMaLNp7h2QSP1nPqjzP1TVUsSTJ1PM1kEW6vJsolh+jfBlEe5IPWBdIMgKzKDO25OngKkDcYvNfW0pIBIBBUAQTuDJPvio56NcSWS5bP8A+bKV9j5pHvE+ZqYDG27d0E2w2QBi2pgggqInTXXTurJcjYY+VOIycS43cF4roQCd8xO5EaCBSpcYImCZ3gTAPfSZRbu3WaPGdp79x5z41m+cogaKN/ZB3NJdMtobtNlX8RV+tfrAQ+Ylp01Jn76TUu4zixdusy+roBPMARNIa6DypJJugooooFCiiigAooooAKKKKACiiigB76RfnWI+fvfvGpuFOHSH87xHz97941N9Idi4Cul37hWi1veP9eyjuP8AKcxS7AcOe76oiZClpCswE5FaIzxyMUhWpF0Qx+W51LgNbuHYlVhx6pzH1dfurJGwq9xmsYV3uLbVTnZggU6HMTlAM7GdNaMbhXtO1txDoSrCQYI8RofaKt7F9ELWLe1iLL9XeUqxYAMGyNIzrp2xAE++oV6TuGC1i8y+rcUH/MvZbT/SfM0qdlHGkRCiiimEBUkwNzoPaa9U2rQCi3CkLAVY0AXQaeEV5u6JcGbF4q3aExOZjqIVYJ1HMyBpzYVfy4u1fyrq6vNwDUEwQTpyAdTO3LxqOWXZEcg9kAhpGgIOusEMPd4UluvKSBHaJMiJkL7/AFd/Ct7V9SsBsxII7JzgcyCRuRH170hN4rby3UfVvCRuAdJBBBmJ0qfmJbDddvdv1s5VlLZYgA6w2nMcu41R/Szg6YZzbR2bKzKcyFI1OWJ9YQN+dXO4DMvVdsZirELDATBzKdY8QSNu+KrHppwrMl/EdXcV0v5HDEMFBVScxA3zsIA2B15VuOTUkikO5BhRQKDXWAswv3U59GcB1+Ow9rfNdTTvAOYj3CmrDH7KnPonw/8Abzf0ixbZssSSXBtiO6MxM+wc6RclpPyEU6TYvrcVeaIGdlUaaKrECY0nmfEmpB6Gf75wn/f/ANvdqIYgHM0xOYzGomdYPdUv9DP984T/AL/+3u0y5JTVQITxM/DXfnH/AGjSWlPE/wAtd+cf9o0mpzkMzWKKKAMzRNYrIoAzFdsNh2dlRFLMzBVUalmYwAB3kmK5CvQvoe9HaYa3bxuKWcS4zW0bayjDQwf/ANCDMnaY3mjkBT0Y6EJwrBEtDYy/lW4++UHtG2ncsCCeZ17gEvFsILha485tSSNz7Zqc9JWDKoGpVgxHOIM+6ZqPE5jLAgD1VP7RHLwHntuNLhlISa3RRnpCuMMSLRJhLaShOiuwzmQNM0MAT4VF4r1VjOA4YoDdw1hywUsWtIxYwNyRqa4WOheAQuRhLHwgDGbasNANFVgQo0BhQNdap4O3JJzt7lB+jvD3nxii0CQEdrnIC2qkyfPLHjFWIuHCrcbtEsSdGjw2Jg//ACrIwPDLVlgtm1btqUJyoiosgidFA3zCoj0j6PFDKGVLaLzHh4jSp5MbR1dNlS2ZEOq7QMnSdwo18gKinSzjLq72UjKUAY89ZJjXSQRU9PCL/wAVJOwkqPPU1HOm/Ru4mE61wGui7PZBOS0VaZPMSFPcI9tThB3bLZ8q01FlcGta3IrUiqHAYrNYooAKKKKACiiigAooooAKKKKAHnpD+d4j5+9+8akBpw6Q/nWI+fvfvGpvpTsjwbWhrWLhra191aNWdxn+EBW1YArdEJIABJJgAakk7ADnQaiUdEeld3DMEkshIA5xOnu+v7KlXS7hdziFtLiwtxC0g5j2TAJ7IJMZQdu+n70d+jVcMi4nGKHxBgpaMFbI3Bb5V36hPfqFfA7Nu3jby55W2+iRyIDgT3AmPKkS32FefZop3iHRnE2QWydYg3eyRdUc+1l7Vv8AzgUyjWvQHGsMRnYAZZPVsNHtZgT2GGoUMAIB1DRy1iFvW5mvWFa6sjrFVOsEiCSwUhtOdxGPcRWzel0LDK5Ix0VtsmGFu0DbxHwjHYZoUoxLMxUD1dis5QdAZqU8KFyzaVbAzWLVpCbqghGuDVktk/lVHeu5jQxpr0ZfB2w3aY3G5XguUBZKgASpMxq8mdgNakGLs9daY3cottbUM7tkUSQzSzGNIAidNa4ZNp2zW9Q13uLm3YDCy1wMJKKcp7QzfCE7nll22GsSWji3Frdtbc4Mg3FJOUKGTWIIGs6TApRg8bKnqW0zm3PM9W+RoPKcpg+INN1/E3utYwygGBmYMq+A7IJqqOmMElsLMCMSzM1gF2QKyyy5sxnMACwZmAUbSRIHs641LbXsRcGYIerL9YihhkWCL6XVzgbkEDtHv2rn0Ixq3buIW32rikK4JAzA5vUB9bKw1ieWlSpiGHbkFV3MqyS2UhX3TkY1HepqM35jnktMtjz30m4aUuPdSWstcIR8oQN7FBMrpGb4xB8YZDV09O+jj9VcK5OoAzNoudWUHt3GaY0EBlOpLD9UUsw8/Hv99duKeqJNinDHb2Gpx0RHVYDiuK2Is28Ojc5vvDAHw7BqEYC0XZFG7EKPaTA+2rxv8I6vC9RbkAqV59pYIkjUGZk7TJO+7N0zo06oFJ8M4e9+4tu2CWYgDzqy+gvA2wnHMJZOuUXGJ2nNhrv/AMpg9GLi1jXVoLBSBzWVYBiPKrU4ZgkvcVw2IW8pe2tzMiiZDWrijtcoLeO1apb0RyxuNnnHif5a784/7RpNSnif5a784/7RpNVDkCiiigArM1is0APHQ7h4xGOw1lhKvethh3rmBb6ga9XYjiQWe8Dbv12ryj0NxwsY7DXToFvW5J0hS0E+QJq++K4uXDKTEc/lbe8ffTRCrM8Yx/WuANI1J7z7aVcMt5nRT8ZgPKdaZMOZaTrTxg+/ypVuyvCJZjbiPnVTJAze4wR/XfWbGqKe4UxYS/FyeUEeR3p+4bHVme811VSOZie366zyzDyIn/iK1xmFDiTuDIHlRi5DCNywMeAOp90jzpbcX7aHVgRt8CRJOnKkfUZmPyV08Cfjfw99POOJCFUMs0wTyE6nyn7K5phwoCjYf176aMVZtsrbpP6NbF4F8P8AA3IMAD4Jj4ger7R7jVT8Z4Lfwr5L6FDrB3VgOatsw/o16ee3TdxfhFrE2zbvIHU8juD3g7g+IonhUt0CkeYqxUq6bdDbuAefXsMYS5zH6rjk3jsfqEVrkaadMcKKKKwAooooAKKKKACiiigB66Q/neI+fvfvGpAaX9IPzvEfP3v3jUgpTsjwb2xoaxZsM7AIpYk6ACSfYK3tiYG8nYVMOgmVMQGOUEAyCQMo2MzWdmwyPhEbxHAsTbEvZcD2SfcNaun0Z+jZcNaGLxgm+yyiET1II09t37NhrJqZcC4UCOtZQWgFAeU7MZ59w/oLeKBmyLmyGQRAVp0IjK22pHfz8ozyUt0JOVukdsbeVbcKxIOUd+m+9eeb3EGbEPc1Vjcdt4IBMj6oq4Ol3EeowrMidsDKBO7GAJ7hqSY7qrHgvR98XbZ5+GDEzGh7gQOXKlvXFUZBVbYosY+5cdesdmGkAkxrGw27vdTvc4M128kNkYqYKwdQMwkHfSmrAcKvXAvYFv8AWZgACDB210M8qsLgHCLeGHZ+FuH1n5e/YDwH/wAfHilKVsyc0lsQriPWYeFxAUyYDZSwbu2nL7qSLxzDgQbgAB9UFzB7wrL2T4rB8anPH8ELsqYJkFj4jkPKarziXRdTzKlpYCJmG2/8h/QpssFDcyMtQ+YDjfDmsJZtXUtPbEKwFxsxzFjnBEzJJzTOtbDh7tDhvwhJEizfDPzJi3cRfAaGR3HlFsL0TdngDkAGjx3illjhlwOFtyrAEtHLKcpHdvSKKnuh/EnHax3ThOCu3lypcwl9mIyNbdM/6uV1yMSSDK9rSZBg1LFW5a+DxTLdt7ByYvJptJkMs8madzIgCooekmIw0JiENy33wHiP1G09xFGJ6f2s4DrntMPWt9lkI3zI/KI+uicE9mJqbJHjOJo0iGcMXzCLTKwaAVIz6qYMjnNVxiPR9auXnNq5dtWpzLbNo3GVeYz5u0AecbRNS1L+FxKzadG8INtx7QIrrwXiNzCZxZtG5nKzlyZhG3aYDTfc1kEsf2RrdjDhPRzasPZd7t2esQgHIuuYESIJA85py9J2JGDW21tfhXtAF5JILlysyY0VTGnIUv4ljbGJz27gxBd2Tq4cW7lhxIEONG9fUZY23p46QYXr8Rcw9xQ9lz1fa0GW3ZQ6Hk3WEx/0zyq0nHlBGclszz/we/kvIxYrqJOmoJAYMTyImrx6CdTbx628OQULMCQ2aSLTkCY1gCdNhFUv0s4G2CxVyw0kKZRiILWz6rfcfEGpD6GLzDjGFUHsk3pHKfwe7RVss5LS2QTif5a784/7RpNSnif5a784/wC0aTVQ4gooooAKKKKACrw4Bi8+Ew7sZzW0knm6jKZ8ZU/XVICrU9FGJF2xdsPqLbAifk3JMeTKT/mouho8kutUttYqLiKNp19pBj+vGmzD2wCRm0G3f/A0mxuKKMpXcMD7YPOl1dylWTBDBp44fjIEHaZJ7gN/4UzWWDAMuoIkeyu1m5Lr8lWBPjGsV3y3RzElt4f459Y/UO6ut2ApY7QD3/VzrspnzFcFfM4T5PbPs+L9ev8AlrnbYIQYDCGC0CW5REAHRQOQ3PtJrNyxDMp9tO1vNHaIzeG3lSS+vamnhPcxjW1g8qTdXJPhTttJOwBNNdl5fbeuhMwYOkvDlxNp7LxDrlk65SR2W9oaD5V5uv2ijFWEMpII7iDBHvr1BxxIM94H1GqC9IuC6rH3tID5bo8esALf+WaufOt7KrgjFFFFc4BRRRQAUUUUAFFFFAD1x/8AO8R8/e/eNTfTh0g/OsT8/e/eNTeKU7I8IceE4lbV607+opGbnod9OdeiOh/RddcTeGbOEyKyawokMyxueSx91QX0RejnryuNxi/AgzZtMPyhG1xx/hjkPjb7RN3N2t+c+6KRruJkyX5UcxeKrJ9bUCRGvj3+VRfF4U3rrLeulAzZba2yZZQCzBtNCdyTp2fGpKLHYCa6gy28HxPMyR7qQpwpLbveZVzkQTGrqvnoNp8vCueam2tjMUoxt9+xGelFsOFRdFUT4ARp99IugGGhn07JBPnOlb8Xvs5I79Se8/wmn7o5hwMjD5BB9oq0IU0l2EctvzGjjqGxfJ2tOAxOsK8wxPcCMuvfPfSzBX0jNnDabgzHs7zTrxmwCyBhIcFfqJqA8bd8I7KULW9MpBiB3Ef1uKvGWliVaJMGDsoHfJ9nP7h5tSbFWFkNALBnyqTBIJ1j3A+VM/RDHm7muFcsuQATMKoERGw1NSm7ZmTIEHNJ1jmTE8hP1VudKWMWO0hTwrhdvMGGu4+qdZ9vKB4UpwfR22j3XAM3IMEyB7BFcuD4gC0bhgdkM2sAH1j5RXa7xG0QetvC2JgZbhXMN5katse4RUsU/JuNJOxFxzoylwZo1H2HQ/bUF4v0PS3badSZAMalm0GvOdfeKtW5xK24OR0YQdzHtid6iHHdbr5i2uVVyxK9ktInTZX98d9ZnVpM3G2nQg4H0OtCWKyA4+wUu6WcIFvK9rs247UfKnSfA7e0eIpLg+OmxiDZY6FFOYmdQCNZ3mNT40u4j0hDKbYUEHfNrAI2Gv11WUIyx0KpNSsivRzB5sfh0JP5XPEyIUF/L1anwslmkbZnbXtAl2LNttE8/Cov0HwFsYq5eUQUs3D6xMFoUaE+2pLYDKZBHacbnlpMeMcq51HSqKN2yIel7oycTYS7ZUvfsz2RqzWiCWA5sQVkan4wGpqv/Q1/fOD9t/8A292r5TDFmQyNCTEbnSCGJ7O/jtUIsdHOp4/gsVbQLbvNiVuBdAt9cPenQcnXte0MedUg7bDVUaKH4kPhrvzj/tGk9q0zEBQWJ2AEknwA3r1HcwqCQlq2ok7Kijz0qP8AGOAWHlltJavFXUXbSojLnGQnYZjBO4kToQdumeLTte/oQUjz1FYqQdIMPYw2fDCy3XIQDee5M85S2vZykbTJg9+0fqQwUUUUAFWV6HhAxbTqFtD39Z/Cq1p36O8fu4Ny1uCGADo2zAezYjWD40M1Fw3V0rjhsPnknUzH9fVTDwrp5YvsttrT23chREOuZjA10I18KlnR0rcUuhzIxlTyI208wR5UijbKathTgLly2Cq7Hv5eIp74esLSZLFLrAiK7MaojN2PS8QZLYKobjA5SBOg1g6A6aAU3cD4qzYh5Ukvv3IIJEiOQEaxSvhlyHGscq6dH7ZHXOVILPEERos7d4/90uSNMWLFH4UiAiSwBOp1PfvXG7iQw7Mnf7q2t4pFT8l2SdIEjx9mvKkWMxggFFyjWfqrY7djaM4m/pWOHRnE02tcml+CbVT4iqp2jGqM9LbeiGOdUb6X8LFzD3flW2tn/ttmHn8IfdV+dLbfwSnuYVT/AKVcLmwSvzt3l9zAqfrK+6oveBRfhKforJrNtZIBIAJGpmB4mATHsFQMNaKdMXwK6pXqwbytENbBcZj8XTnOnjTffsMjFXUqw3DAqR7QdRRYHOisxRFABFFEUUAXFwz0R38bevXr15bFtr90gBesuEZydpASQREknXap1wf0P8MsQXR8QwMzdfT/AEJlUjwINdsN0wROtVQs28+VCyjO2eCZ+KBuREwK4cV9Iotj4G2l2VGWLkSWUETAMa5gRvosTOnPizKUbezHbbfJMuIGFXISoDJ6o5AgRA+LXUAhP1j4Ty7qo5/Shj8ztNi6uVgttUZMjGMrdoS+WNpMyadOj/pcvZLVvEWgzbG6T1ZfKRLFQpGx1yjvgUz9TdPo0XACANSB4beAgCmvj97qrRgwSdt9D62p17/fUcwvpCB1uKltADmLMVuBiquuVAGkFXG5nnEETFeM9OluO7MgJHqAM0FR35lkmDOwnvqE8yUlFK/X7DeFKtVbEis2y5zN6tSvhFsKoA8qp+/036zD3QyFHGUAoxCgEwDO4O+m3jrXHpF6QL93DC1hWZIVczA/CXNIIDbxzka6a11RdE003TdFx9IhFsPtkdT5aio/0nNtkEmQyz3iCNNfHX3HuqhcVxvGuAt29fyaHtNcjWIJJOoiNe6KnzdIbf4utWS927iCqi9DOXUzIU5ySD29tuxECdC7GmoxXIs4PeFtTbsMrMSQstlgb5ie5QDm5gKTUnscIyKBcd7hntMHe2upB0TNAESNfOq/6L3baXG60XEdbZBKIGVVJAZriEyVg5SByLEyJFPDdNb7OFZrS2yWD3GHbccmSBlVTBjQnUTtNZN6obiRmuSwOC8MQHK8t6p0e4IBMR6+3Zbu3qR4fhlkE/BqTMy3bJzeLT7PKq1v9P8AD2nuQhOiDMpEECTIAHjEcoNOFj0r4VoaGGXRhlLEg8xHIEaiakpadqCUiXcY4LbK/BAWnJENbAQ9+sb1AekeMuK4622VC/HU5l3EHkR8YREdveae7fpKwty7lVbh07JABkRmJifZ9XfVX8b6d37l1rSJKsVQF7ZVpkkGAQAYbX2e2qZEnHYbC1J8injuOdr4dDmm1bBBBnNBnb206YDA3ridsWwANoLkeAMj+FRWxxK+90sSlxurY+rlEW1ksGU5WAgA6g+FTTolx1LyBbgCNIiWnPO5ACiIOkHepyyqC8zG8r4Y99FeHGxYxLT2rpt21J2GWWidhvUgt4tbYXNlEDXWSCdgAB/XdTRxHGlLAt2gbh7VxgnbYaESyiSF8ahdzpSyKWYPkJgXFtwO3oO0RtsJ9+tca6yUslQjcdtwpdywsNxbM+iXBvJlGTlIlSB99PnCURnziPWDAEaq2QoSPav/ACqoMN0kdyzJlyKursQzATlBVnGnflC8tqkXo749cvYxUZxkIeNB2yoJIHPTQ7cjXbGSj25HnGLWzHHF4t7hKWkkAwcsuTHOOQ/rwpLcvPbntEHmD/7qSHhtoO1wjUyAAAF10JA7456e+uHElS4y27YCBRuZgaAebASNx7dq6V1EY7NX+ZylHelGwXvWGC9plKdkakgggeJ7dN9/oHeWyr9Zaa87ALh1YdYR8rWJ8pneauji7XGQ2wXdVYE+qGGX5LKGyEjcnWGYjXWq66QdHMJcdr6K1tELG8vbMudfWuPmKAjUqCIB1XXLzS6nVK+P3NKzxFhrbMjqVZSQysCCCNwQdjXOnvpWljrs2HdWUjWDcaGHOXkwREDMx01NMuWrp2rNMUVnLRlrQHbomB+F2SdlfOfZbBf/AI1afofxDXcJlOpS6UQAa5YVvtc1V/Rq32rzkwLeGxBPtuWzYQf67yVffoRwIt8MtNENda4574zso8oUHzrU6YDjeXKxUjUGK6WqeuMcNzTcWc3Md4H300IIFUU2YbgxSuzxNhEmRpoaQPXC49M5N8mUPI4jm3fID3KTSPHKhEo7Mw5QAD7yPupqL12stofb/Ck1MZI5HGJOVpRu5gVn2TuPETSvCYy2sFriBZGsg+6N6SYpA6lSJEfXyI8ahWB4eWv3cwEggBhoSAoPaPMyaJZZLhDqCfJPOLdKBf7CWyEzCGY6n/LGnvqKdNMMLmCxSnlbLj22+3/xp2OEBHf7KZ+N8YTCkdcZR1YAfGMQGHjoR76INxi9Q1J8FEGipPwjo1avTN5ho2i2wcsEQWlgckES0AAkCaf+G9FcOoOdRctPqt28t6w1sADULnUMNQdYnka55ZYrYnRDeG8aewoFtLYaZz5TnIkEqWB9UxHsJqU4S9+GW2xGMw5NhJXrLFp2IZYYqbhclFy5jPqgnXuM7f0fWitu09iytkKCb4KJdYQ0yc5YmQhDa7nsxoZx0XwdvC4S3aUnKoKrmCyVMwSI1MneBPdSa4ydPZitlDYfglnH30t4FeoBnOtxi2RRs8kksNQDB3I050v4T6KcVfwj4liUcFlt2BbZrlxhoO0SqqhPxwSI18KvpcIAJRu2SCzdknQaAmNudLFIt5dT2iARqRpzPd9VMnJfkFlKYf0EXyql8XaViAWXq2bKSNRM6wdJrNXPdxgBIy3TBIkW3IPsIXUUVmqXoFo8ucSxLJi78Q03743II7bb8tp7+dPHRq/aGKF13YQI9WV9WPiwFjQj20y8YAGJxJAY/D3pMwPyje+m63cZtF05TOp/qKM2PxIuN1ZkZKPYlnG8Jhc0Ya5nHZLXGJbTKZUBFkDw5Zd6ZMTetswM5SW0jx56R2dtqScNwr3XVQ5RdWZjssQCf1jsB7a6tdt27g6hM7KZzMZmN9Nh/wC6MeLRFRbuvUWUnJlkYvpHhGsdTfQq2VVRxBIKSJAmcxJMkkzMUk4bwJMSitcOZgWdmDEF0ghQNzyGmh00iah/HsQt5RdXq0yz2QRJzESIGgj65pBw7ibKx7WQGGJXsmVnbxMz5VDPgnOP/m6Y+ObTtkhxeHR+3h7blIIyDM4aNFbmcvPUn3Gm82cqHLaGcjKQyjQE6sNJTeJ3jY01Yi/CnJcPLTUHfvBrrjbrkhk9UKo1HcNzV9LpJDY9NSnPnsv8/oS/E9IG6tUt3VS8qJbGVXeV2Yo0RoBoDqRA5U1HA3GBGYdss0s6q5J1LRJI57zTO3HGVQElT8oN4anQCT40lv4nL219Y7kmW17jS4sKxbRIS1S5JfwFbVkObjC52GNskklWOVcuhABALa6+XPTHdIbarkUsHEgPKlYnQKmXQQNdfGoYMU7QCdzAnYTW2JsAaC4GPMDTWmliuVsvDNOENC9bsmV/CYZ7aOXAYg5hbIYTuAZMKdSZ186iOL6xSTBXUx2g32VqbRjsZttzW2HwjvOb3kgzWYcThdysnPJqdseuFcVuwwwlp1Zsoc5iQwAiJJ3GaYHurjd4w1x4cszE65tSe+ZMz511wuKFlAiuFUHPA3kwNTzGgpCuFW/eJOYB2Y5ydyZOgjaaouWTeloeMFxg2ldbYRc8LqJzR3kTlXU84PdXHh+NHXWwAGZBpBKgaajcCN99KZ7+HC3jbRpAIGrazz1iut2xlbM8yIJGkwdiCNxUvBVtruUU6jpLctXhZJxPWAXmQG2zuqwpzDXJvAYiYI27qjmO6R27x6n8IgnNN0QMpCtkCwAGGfL3Ey2usVBuOY/rerJnsoEA5BRqB9Z/oUhF5RsA3lFR6XpfDj53b/sNObfBMeLYG3h+1OZGIyORk1iWzKjmDvBmPuk3ou4vbPFLKwpa6jqGQyB1dt21B2MDXv07qrFrhuDIGKr8gnMJ+0Dw1qWehZR+NsMdJzXlA7v7PdJaduQHma6JY1KrEhaexbz8YgMGgtmYb5FA8WOx5z40hXiaOWJZiQlybZiZXQywMsRyEDnVY4jixZ2m4fWba2V1Vp9ZTvykg6Gu/F+ki4kKLrk5RGiZCeWpQCajNSfDO+PQzfzRX6kzu4rD/k1vFn1y22ayvaaDmgatsuhEwBpEmoz0sOICt13XXMOAM2RrKymVB1YUfCLbkAtH62gBkxzCXMOjBlBkTBlzGkTApZe48CdcxMRIDAxrzHtPvoUe7W/qN8BJfPH3Ge7hsJcyixZbM6QP7QFVXkgsQ65iojzkjlLNfFOB3LAlirDmVzQNYE5lEE928bgSKe0XDZcuS5kn1czlQ3flM6xzrK4XCDaz5s+g8ydqupUZ8FLvOPuRCipde/BFB+DtwRyJ90qZpMMfY2WxYEfKAP2yTTavsY+minvkX7/wIuFKBhca5+TYtD2veW59lg+6vSnQC3k4fhFj/wDns+8opP1mvPzcVt9WbfV2cpIYiBGYAgGAupAJE+JqU8P9KGItIqZlCKoVQFXQAAAer3eNCn9jJdMu00/f+C/1OlNfE8IsEroeY5H2VUlj0q4g7MhHiFH3Cul70m3zuqHn6uh881N4iFXSt/MvcnTuaS3GqC4rp+0T6neAFPt9Yma54bp1cPyTO0hZ/wDEit8VDro39UfcnE0pstofKq8v9NGJhSB3woP2kxWH6auvxteYyj69KV5FY66N95x9ywS1MuGPwtxQJMifCVAH2VGm6cuBqgn/AKW1nwmkeG6VObjui9oxOoAOWflGO/at8RB8K+NUfcsHIy6lRrp2Tt46gVFPSJYV7dktnEXlQZTBm58oGOycsSDImdaa8T0+vbeqI7kP1xXK70re6hUs4kQWTsPBnSRy1pp5YtUrFXSv64+5rjsdgbl23hwjBXC5ks4dUz5sr2w7m6bhOinee12pipbwzFPiQerFi31eQyyBCiXAWRcgBJOU5hppPur/AAeKtWbwxCW3N3tHM5ZzLAqWIY6tqdTOtdrXHIJZEYtDEyMwJJLEsDIGp3jQaCK4ckG1sHwj+uPuWXw7EgG3buXLRuAHKwYXNMxAyDRUEaKNxAnWaX8V4thsKvw125AYFW1L3CNyigaRrBJj31VJ6bYpYhgpB5ojgHX1QVIG5276Q4/jTXyHxGe6/e2YfVyEAbVkMcluL8Jfzr3Jve9KC2ixsWWEsPyrl8y85APYb2SKauI+lW88GFVgsQJyt7ddPKox165J6hSswJCn9okmtBirJ0/BkJOk5FGvlV1xTGXRx/qL9zS703xhYnr3EkmA7ACTsBOgopT+LbX6MfIP9xoouJvwL+uPv/obukV9uvvidOuvd3K6wpiDnadKxRVkccUh3sKBZkbxTVbulZgxIg1iisj3BdzWszRRTDGAxrvcxT7ZjECiigStzjNZy0UUFOxgCsxWKKDDomJcaBjFdLuMuZQuYxH2eNFFAjSsTMxO9Lb2KfcMQRERpEKO6iigxiIsTqd958a3uOSdSTy1M6ViigZG7OSADWh0mKKKw1cGTrvU39C/984T23/9vdrFFYilLSRfG3m624JMZ35/rGuUmNz76KKw6IJaTP4S+2Y1qt5oOprFFAiSs6qgrRzqaKKw6JRVLY0ArdVE1iitMikdraCRThZQZW050UVOR1YEr/70G7Ej7a5NvRRTo5MiRlhoKUYa2CjSOdFFBXHFW9uxwv4hpidPdWhuHvNFFajkSW5t1zHcnurXORsT76KK0ZJAaUNoBFYopWUSVM4NcPeayt5hsTRRWkaVALh76M5jc++sUVpqSsznMbnTxNahz3n30UVhrSFIxL/Lb/UaxRRQPpX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759" y="2209800"/>
            <a:ext cx="4970550" cy="160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450" y="3886200"/>
            <a:ext cx="496593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438400"/>
            <a:ext cx="4173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1307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12570" y="7937"/>
            <a:ext cx="4970550" cy="1066800"/>
          </a:xfrm>
          <a:solidFill>
            <a:schemeClr val="tx1"/>
          </a:solidFill>
        </p:spPr>
        <p:txBody>
          <a:bodyPr>
            <a:normAutofit fontScale="90000"/>
          </a:bodyPr>
          <a:lstStyle/>
          <a:p>
            <a:pPr marL="484632" eaLnBrk="1" fontAlgn="auto" hangingPunct="1">
              <a:spcAft>
                <a:spcPts val="0"/>
              </a:spcAft>
              <a:defRPr/>
            </a:pPr>
            <a:r>
              <a:rPr lang="en-US" sz="4000" dirty="0" smtClean="0">
                <a:solidFill>
                  <a:schemeClr val="bg1"/>
                </a:solidFill>
                <a:cs typeface="Tunga" pitchFamily="34" charset="0"/>
              </a:rPr>
              <a:t>Have Things Changed?</a:t>
            </a:r>
          </a:p>
        </p:txBody>
      </p:sp>
      <p:sp>
        <p:nvSpPr>
          <p:cNvPr id="2" name="TextBox 1"/>
          <p:cNvSpPr txBox="1"/>
          <p:nvPr/>
        </p:nvSpPr>
        <p:spPr>
          <a:xfrm>
            <a:off x="6172200" y="3164324"/>
            <a:ext cx="2732988" cy="4185761"/>
          </a:xfrm>
          <a:prstGeom prst="rect">
            <a:avLst/>
          </a:prstGeom>
          <a:solidFill>
            <a:srgbClr val="FFFF00"/>
          </a:solidFill>
        </p:spPr>
        <p:txBody>
          <a:bodyPr wrap="square" rtlCol="0">
            <a:spAutoFit/>
          </a:bodyPr>
          <a:lstStyle/>
          <a:p>
            <a:pPr lvl="0"/>
            <a:r>
              <a:rPr lang="en-US" dirty="0"/>
              <a:t> </a:t>
            </a:r>
            <a:r>
              <a:rPr lang="en-US" sz="2400" b="1" dirty="0" smtClean="0">
                <a:solidFill>
                  <a:srgbClr val="FF0000"/>
                </a:solidFill>
              </a:rPr>
              <a:t>Excessive </a:t>
            </a:r>
            <a:r>
              <a:rPr lang="en-US" sz="2400" b="1" dirty="0">
                <a:solidFill>
                  <a:srgbClr val="FF0000"/>
                </a:solidFill>
              </a:rPr>
              <a:t>Wealth</a:t>
            </a:r>
            <a:r>
              <a:rPr lang="en-US" sz="2400" dirty="0">
                <a:solidFill>
                  <a:srgbClr val="FF0000"/>
                </a:solidFill>
              </a:rPr>
              <a:t> [in March, 2008, Pope Benedict XVI added the 8th Deadly Sin of ‘Excessive Wealth’ to the list of Deadly Sins.] </a:t>
            </a:r>
          </a:p>
          <a:p>
            <a:pPr lvl="0"/>
            <a:endParaRPr lang="en-US" sz="2800" dirty="0" smtClean="0"/>
          </a:p>
          <a:p>
            <a:pPr lvl="0"/>
            <a:endParaRPr lang="en-US" sz="2800" dirty="0"/>
          </a:p>
          <a:p>
            <a:endParaRPr lang="en-US" dirty="0"/>
          </a:p>
        </p:txBody>
      </p:sp>
      <p:pic>
        <p:nvPicPr>
          <p:cNvPr id="1026" name="Picture 2" descr="http://abcnews.go.com/images/International/gty_pope_benedict_xiv_pope_francis_lpl_130313_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19" y="7937"/>
            <a:ext cx="4073760" cy="315638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SEhUUEhQWFRQXFhYZGBcXFxcUGBcXFxgaGBgcFxcYHSggGBomHRgYITEhJSkrLi4vGB8zODMtNygtLisBCgoKDg0OGxAQGi8kICYsLCwsLCwsLCwsLCwsLCwsLCwsLCwsLCwsLCwsLCwsLCwsLCwsLCwsLCwsLCwsLCwsLP/AABEIAIMBggMBIgACEQEDEQH/xAAcAAABBAMBAAAAAAAAAAAAAAAABAUGBwECAwj/xABJEAACAQIEAgYECAsHBQEBAAABAhEAAwQSITEFQQYTIlFhgQcycZEjQlJzk6GxwRQVMzRUYrKz0dLwJDVTgpK0wnKDouHxQ0T/xAAZAQADAQEBAAAAAAAAAAAAAAAAAgMBBAX/xAAwEQACAgEDAgQEBQUBAAAAAAAAAQIRAxIhMQRBEyJRkRRCUmEycYGh0VOxweHwI//aAAwDAQACEQMRAD8ArXj3GsSMViAMReAF66ABduAAB2iBNIfx5iv0m/8AS3P5qx0gH9qxHz97941IKRnXGKrgcPx5iv0m/wDS3P5q3tcbxOv9ov7f4tz+amyutvY+VYx4xV8CxuOYr9Jv/S3P5qBxzFfpN/6W5/NTeayK0xRVjkON4r9Iv/S3P5qPx3iv0i/9Lc/jTeDRWFaXoL/x3iv0m/8AS3P40fjzE/pF/wClufzU3xWaDNK9Bd+PMV+kX/pbn8aDxvFfpN/6W5/GkFBoM0ocfx3iv0i/9Lc/jRe43if0i/t/i3P403nYVm+IJ9lBrSp7C61xvEwP7Rf3/wAW5/NRe43itP7Rf+lufzU32tvOs39h51vcSlo4FX48xX6Tf+mufzUfjzFfpN/6a5/NTfRWk6XoPtnjOJIP9ov/AEtz+auDcbxX6Rf+lufzUnw+xre3wy+6hktXGQ6BgjZSdRo0Qdj7qRF5JUdl4pjCrML2IKpGZhcuELmMLmM6SdNalvoh4rffi+FV7111JvSrXHYGMPdIkExuBTHisG9jhx6226PdxMdsFYRbasDlPNmkA8wpjnTh6Gf75wntv/7e7TohKnFkI4n+Wu/OP+0aTUp4n+Wu/OP+0aTUxyhRRRQAUUUUAFFFFABWaxUr6DdHExDG9fbLh7TKGUCWusdRbXuEDUnYEd+g3Q0YuTpGnBuhty6iXbzixabUZgTcZI7LJb0lSYAJInUiQKZ+McHvYZgt5CpYSsxJExqsyh/VaDqNKtE48nEF2GoY5QRAzR2JGwC6aeHjVZdIceb15mzZlBKrrOg5+ZlvOpwk5M6uowRxRW+4jwOEe8627a5nYwBoPeToABJJOgAJNXh0L6A4HDoGv2hjL/xi8iwvhbUiX/6mGvKKgfopRRcvuQCwtqizyDkkmO/sD31c2FxMW4EbU0nRPDiUt2acQ4fw64pt38Bh8m020VHX2ZQCPJp8Kp70k9BreDjEYRzcwrmNe01tjMAkDVZBEnUEQdd7P4vjCBEb1HnuApdtXJNq6MrryEj1x3Muh8Y9kZGW9Mpl6dJXEpOiuuJsNbdkYQysVYbwVMH6xXKnOMKKKKACiiigAooooAKKKKACiiigB56QfneI+fvfvGpDS/pB+dYn5+9+8am8Uh2R4QV1Hq+f2VyFdW9UedYUichWwrUVtWiozNE0UVg9hRRNFABNOPAOCXsbeWzYALHUk6KijdnPJRI8dQBJIFN1X76LOALhcAtxgOsxIFxydPg2HwSz3ZTmjvc9wrG6EnLShV0c6HYTh9nNl6y4AQ951UsQQJygki2upEDluTvTZ049H+HxQ620RYxDjRjpbuNJUB0+KTAEr7mqb4hYtGAQqkbbhQrTAGp22Fcgc1tDEjWM0j9YEyAQYMxU9Tuzmt+p5jx/DruHuNavIUuIQCD9RB2IO4I0INJ8RsPOrs9JXAFxeGa6gHXWFLKR8a2vae2YGpAlh3ERpmNUniNhVIuzpjK4HAUUCinJi3DHf2Ci3imtujAzkYMoOqyrZhp3TWML9wrXqszBRuxAHtJj76TudEvwk945ctYRbDWrjW4W47WlNxGvdcwu2bbNGXq0tuobXkQNWBrT0TY4XeL4ObSLczX5dJTMv4NdgFB2RHeBTV6Rse17EWy2ipaCIIC6I7oTAA3KnlSj0M/3zhPbf/292n7nLp8lkJ4n+Wu/OP8AtGk1KeJ/lrvzj/tGk1Mc4UUUUAFFFFABRWaKAMVaPQ6x1eAsss5nuXrmmmxFoa/5D7zVd8J4ZdxN5LNlS9xzCqPZJJPIAAknkAat+7wo4NLOGLBjaTKSNizMzv5SxHsApMnB09KvPY0Xlckj4p0PmDtUP6YcUzsuHQKLdkkCBs3xgO4DaO+amfEMaLNp7h2QSP1nPqjzP1TVUsSTJ1PM1kEW6vJsolh+jfBlEe5IPWBdIMgKzKDO25OngKkDcYvNfW0pIBIBBUAQTuDJPvio56NcSWS5bP8A+bKV9j5pHvE+ZqYDG27d0E2w2QBi2pgggqInTXXTurJcjYY+VOIycS43cF4roQCd8xO5EaCBSpcYImCZ3gTAPfSZRbu3WaPGdp79x5z41m+cogaKN/ZB3NJdMtobtNlX8RV+tfrAQ+Ylp01Jn76TUu4zixdusy+roBPMARNIa6DypJJugooooFCiiigAooooAKKKKACiiigB76RfnWI+fvfvGpuFOHSH87xHz97941N9Idi4Cul37hWi1veP9eyjuP8AKcxS7AcOe76oiZClpCswE5FaIzxyMUhWpF0Qx+W51LgNbuHYlVhx6pzH1dfurJGwq9xmsYV3uLbVTnZggU6HMTlAM7GdNaMbhXtO1txDoSrCQYI8RofaKt7F9ELWLe1iLL9XeUqxYAMGyNIzrp2xAE++oV6TuGC1i8y+rcUH/MvZbT/SfM0qdlHGkRCiiimEBUkwNzoPaa9U2rQCi3CkLAVY0AXQaeEV5u6JcGbF4q3aExOZjqIVYJ1HMyBpzYVfy4u1fyrq6vNwDUEwQTpyAdTO3LxqOWXZEcg9kAhpGgIOusEMPd4UluvKSBHaJMiJkL7/AFd/Ct7V9SsBsxII7JzgcyCRuRH170hN4rby3UfVvCRuAdJBBBmJ0qfmJbDddvdv1s5VlLZYgA6w2nMcu41R/Szg6YZzbR2bKzKcyFI1OWJ9YQN+dXO4DMvVdsZirELDATBzKdY8QSNu+KrHppwrMl/EdXcV0v5HDEMFBVScxA3zsIA2B15VuOTUkikO5BhRQKDXWAswv3U59GcB1+Ow9rfNdTTvAOYj3CmrDH7KnPonw/8Abzf0ixbZssSSXBtiO6MxM+wc6RclpPyEU6TYvrcVeaIGdlUaaKrECY0nmfEmpB6Gf75wn/f/ANvdqIYgHM0xOYzGomdYPdUv9DP984T/AL/+3u0y5JTVQITxM/DXfnH/AGjSWlPE/wAtd+cf9o0mpzkMzWKKKAMzRNYrIoAzFdsNh2dlRFLMzBVUalmYwAB3kmK5CvQvoe9HaYa3bxuKWcS4zW0bayjDQwf/ANCDMnaY3mjkBT0Y6EJwrBEtDYy/lW4++UHtG2ncsCCeZ17gEvFsILha485tSSNz7Zqc9JWDKoGpVgxHOIM+6ZqPE5jLAgD1VP7RHLwHntuNLhlISa3RRnpCuMMSLRJhLaShOiuwzmQNM0MAT4VF4r1VjOA4YoDdw1hywUsWtIxYwNyRqa4WOheAQuRhLHwgDGbasNANFVgQo0BhQNdap4O3JJzt7lB+jvD3nxii0CQEdrnIC2qkyfPLHjFWIuHCrcbtEsSdGjw2Jg//ACrIwPDLVlgtm1btqUJyoiosgidFA3zCoj0j6PFDKGVLaLzHh4jSp5MbR1dNlS2ZEOq7QMnSdwo18gKinSzjLq72UjKUAY89ZJjXSQRU9PCL/wAVJOwkqPPU1HOm/Ru4mE61wGui7PZBOS0VaZPMSFPcI9tThB3bLZ8q01FlcGta3IrUiqHAYrNYooAKKKKACiiigAooooAKKKKAHnpD+d4j5+9+8akBpw6Q/nWI+fvfvGpvpTsjwbWhrWLhra191aNWdxn+EBW1YArdEJIABJJgAakk7ADnQaiUdEeld3DMEkshIA5xOnu+v7KlXS7hdziFtLiwtxC0g5j2TAJ7IJMZQdu+n70d+jVcMi4nGKHxBgpaMFbI3Bb5V36hPfqFfA7Nu3jby55W2+iRyIDgT3AmPKkS32FefZop3iHRnE2QWydYg3eyRdUc+1l7Vv8AzgUyjWvQHGsMRnYAZZPVsNHtZgT2GGoUMAIB1DRy1iFvW5mvWFa6sjrFVOsEiCSwUhtOdxGPcRWzel0LDK5Ix0VtsmGFu0DbxHwjHYZoUoxLMxUD1dis5QdAZqU8KFyzaVbAzWLVpCbqghGuDVktk/lVHeu5jQxpr0ZfB2w3aY3G5XguUBZKgASpMxq8mdgNakGLs9daY3cottbUM7tkUSQzSzGNIAidNa4ZNp2zW9Q13uLm3YDCy1wMJKKcp7QzfCE7nll22GsSWji3Frdtbc4Mg3FJOUKGTWIIGs6TApRg8bKnqW0zm3PM9W+RoPKcpg+INN1/E3utYwygGBmYMq+A7IJqqOmMElsLMCMSzM1gF2QKyyy5sxnMACwZmAUbSRIHs641LbXsRcGYIerL9YihhkWCL6XVzgbkEDtHv2rn0Ixq3buIW32rikK4JAzA5vUB9bKw1ieWlSpiGHbkFV3MqyS2UhX3TkY1HepqM35jnktMtjz30m4aUuPdSWstcIR8oQN7FBMrpGb4xB8YZDV09O+jj9VcK5OoAzNoudWUHt3GaY0EBlOpLD9UUsw8/Hv99duKeqJNinDHb2Gpx0RHVYDiuK2Is28Ojc5vvDAHw7BqEYC0XZFG7EKPaTA+2rxv8I6vC9RbkAqV59pYIkjUGZk7TJO+7N0zo06oFJ8M4e9+4tu2CWYgDzqy+gvA2wnHMJZOuUXGJ2nNhrv/AMpg9GLi1jXVoLBSBzWVYBiPKrU4ZgkvcVw2IW8pe2tzMiiZDWrijtcoLeO1apb0RyxuNnnHif5a784/7RpNSnif5a784/7RpNVDkCiiigArM1is0APHQ7h4xGOw1lhKvethh3rmBb6ga9XYjiQWe8Dbv12ryj0NxwsY7DXToFvW5J0hS0E+QJq++K4uXDKTEc/lbe8ffTRCrM8Yx/WuANI1J7z7aVcMt5nRT8ZgPKdaZMOZaTrTxg+/ypVuyvCJZjbiPnVTJAze4wR/XfWbGqKe4UxYS/FyeUEeR3p+4bHVme811VSOZie366zyzDyIn/iK1xmFDiTuDIHlRi5DCNywMeAOp90jzpbcX7aHVgRt8CRJOnKkfUZmPyV08Cfjfw99POOJCFUMs0wTyE6nyn7K5phwoCjYf176aMVZtsrbpP6NbF4F8P8AA3IMAD4Jj4ger7R7jVT8Z4Lfwr5L6FDrB3VgOatsw/o16ee3TdxfhFrE2zbvIHU8juD3g7g+IonhUt0CkeYqxUq6bdDbuAefXsMYS5zH6rjk3jsfqEVrkaadMcKKKKwAooooAKKKKACiiigB66Q/neI+fvfvGpAaX9IPzvEfP3v3jUgpTsjwb2xoaxZsM7AIpYk6ACSfYK3tiYG8nYVMOgmVMQGOUEAyCQMo2MzWdmwyPhEbxHAsTbEvZcD2SfcNaun0Z+jZcNaGLxgm+yyiET1II09t37NhrJqZcC4UCOtZQWgFAeU7MZ59w/oLeKBmyLmyGQRAVp0IjK22pHfz8ozyUt0JOVukdsbeVbcKxIOUd+m+9eeb3EGbEPc1Vjcdt4IBMj6oq4Ol3EeowrMidsDKBO7GAJ7hqSY7qrHgvR98XbZ5+GDEzGh7gQOXKlvXFUZBVbYosY+5cdesdmGkAkxrGw27vdTvc4M128kNkYqYKwdQMwkHfSmrAcKvXAvYFv8AWZgACDB210M8qsLgHCLeGHZ+FuH1n5e/YDwH/wAfHilKVsyc0lsQriPWYeFxAUyYDZSwbu2nL7qSLxzDgQbgAB9UFzB7wrL2T4rB8anPH8ELsqYJkFj4jkPKarziXRdTzKlpYCJmG2/8h/QpssFDcyMtQ+YDjfDmsJZtXUtPbEKwFxsxzFjnBEzJJzTOtbDh7tDhvwhJEizfDPzJi3cRfAaGR3HlFsL0TdngDkAGjx3illjhlwOFtyrAEtHLKcpHdvSKKnuh/EnHax3ThOCu3lypcwl9mIyNbdM/6uV1yMSSDK9rSZBg1LFW5a+DxTLdt7ByYvJptJkMs8madzIgCooekmIw0JiENy33wHiP1G09xFGJ6f2s4DrntMPWt9lkI3zI/KI+uicE9mJqbJHjOJo0iGcMXzCLTKwaAVIz6qYMjnNVxiPR9auXnNq5dtWpzLbNo3GVeYz5u0AecbRNS1L+FxKzadG8INtx7QIrrwXiNzCZxZtG5nKzlyZhG3aYDTfc1kEsf2RrdjDhPRzasPZd7t2esQgHIuuYESIJA85py9J2JGDW21tfhXtAF5JILlysyY0VTGnIUv4ljbGJz27gxBd2Tq4cW7lhxIEONG9fUZY23p46QYXr8Rcw9xQ9lz1fa0GW3ZQ6Hk3WEx/0zyq0nHlBGclszz/we/kvIxYrqJOmoJAYMTyImrx6CdTbx628OQULMCQ2aSLTkCY1gCdNhFUv0s4G2CxVyw0kKZRiILWz6rfcfEGpD6GLzDjGFUHsk3pHKfwe7RVss5LS2QTif5a784/7RpNSnif5a784/wC0aTVQ4gooooAKKKKACrw4Bi8+Ew7sZzW0knm6jKZ8ZU/XVICrU9FGJF2xdsPqLbAifk3JMeTKT/mouho8kutUttYqLiKNp19pBj+vGmzD2wCRm0G3f/A0mxuKKMpXcMD7YPOl1dylWTBDBp44fjIEHaZJ7gN/4UzWWDAMuoIkeyu1m5Lr8lWBPjGsV3y3RzElt4f459Y/UO6ut2ApY7QD3/VzrspnzFcFfM4T5PbPs+L9ev8AlrnbYIQYDCGC0CW5REAHRQOQ3PtJrNyxDMp9tO1vNHaIzeG3lSS+vamnhPcxjW1g8qTdXJPhTttJOwBNNdl5fbeuhMwYOkvDlxNp7LxDrlk65SR2W9oaD5V5uv2ijFWEMpII7iDBHvr1BxxIM94H1GqC9IuC6rH3tID5bo8esALf+WaufOt7KrgjFFFFc4BRRRQAUUUUAFFFFAD1x/8AO8R8/e/eNTfTh0g/OsT8/e/eNTeKU7I8IceE4lbV607+opGbnod9OdeiOh/RddcTeGbOEyKyawokMyxueSx91QX0RejnryuNxi/AgzZtMPyhG1xx/hjkPjb7RN3N2t+c+6KRruJkyX5UcxeKrJ9bUCRGvj3+VRfF4U3rrLeulAzZba2yZZQCzBtNCdyTp2fGpKLHYCa6gy28HxPMyR7qQpwpLbveZVzkQTGrqvnoNp8vCueam2tjMUoxt9+xGelFsOFRdFUT4ARp99IugGGhn07JBPnOlb8Xvs5I79Se8/wmn7o5hwMjD5BB9oq0IU0l2EctvzGjjqGxfJ2tOAxOsK8wxPcCMuvfPfSzBX0jNnDabgzHs7zTrxmwCyBhIcFfqJqA8bd8I7KULW9MpBiB3Ef1uKvGWliVaJMGDsoHfJ9nP7h5tSbFWFkNALBnyqTBIJ1j3A+VM/RDHm7muFcsuQATMKoERGw1NSm7ZmTIEHNJ1jmTE8hP1VudKWMWO0hTwrhdvMGGu4+qdZ9vKB4UpwfR22j3XAM3IMEyB7BFcuD4gC0bhgdkM2sAH1j5RXa7xG0QetvC2JgZbhXMN5katse4RUsU/JuNJOxFxzoylwZo1H2HQ/bUF4v0PS3badSZAMalm0GvOdfeKtW5xK24OR0YQdzHtid6iHHdbr5i2uVVyxK9ktInTZX98d9ZnVpM3G2nQg4H0OtCWKyA4+wUu6WcIFvK9rs247UfKnSfA7e0eIpLg+OmxiDZY6FFOYmdQCNZ3mNT40u4j0hDKbYUEHfNrAI2Gv11WUIyx0KpNSsivRzB5sfh0JP5XPEyIUF/L1anwslmkbZnbXtAl2LNttE8/Cov0HwFsYq5eUQUs3D6xMFoUaE+2pLYDKZBHacbnlpMeMcq51HSqKN2yIel7oycTYS7ZUvfsz2RqzWiCWA5sQVkan4wGpqv/Q1/fOD9t/8A292r5TDFmQyNCTEbnSCGJ7O/jtUIsdHOp4/gsVbQLbvNiVuBdAt9cPenQcnXte0MedUg7bDVUaKH4kPhrvzj/tGk9q0zEBQWJ2AEknwA3r1HcwqCQlq2ok7Kijz0qP8AGOAWHlltJavFXUXbSojLnGQnYZjBO4kToQdumeLTte/oQUjz1FYqQdIMPYw2fDCy3XIQDee5M85S2vZykbTJg9+0fqQwUUUUAFWV6HhAxbTqFtD39Z/Cq1p36O8fu4Ny1uCGADo2zAezYjWD40M1Fw3V0rjhsPnknUzH9fVTDwrp5YvsttrT23chREOuZjA10I18KlnR0rcUuhzIxlTyI208wR5UijbKathTgLly2Cq7Hv5eIp74esLSZLFLrAiK7MaojN2PS8QZLYKobjA5SBOg1g6A6aAU3cD4qzYh5Ukvv3IIJEiOQEaxSvhlyHGscq6dH7ZHXOVILPEERos7d4/90uSNMWLFH4UiAiSwBOp1PfvXG7iQw7Mnf7q2t4pFT8l2SdIEjx9mvKkWMxggFFyjWfqrY7djaM4m/pWOHRnE02tcml+CbVT4iqp2jGqM9LbeiGOdUb6X8LFzD3flW2tn/ttmHn8IfdV+dLbfwSnuYVT/AKVcLmwSvzt3l9zAqfrK+6oveBRfhKforJrNtZIBIAJGpmB4mATHsFQMNaKdMXwK6pXqwbytENbBcZj8XTnOnjTffsMjFXUqw3DAqR7QdRRYHOisxRFABFFEUUAXFwz0R38bevXr15bFtr90gBesuEZydpASQREknXap1wf0P8MsQXR8QwMzdfT/AEJlUjwINdsN0wROtVQs28+VCyjO2eCZ+KBuREwK4cV9Iotj4G2l2VGWLkSWUETAMa5gRvosTOnPizKUbezHbbfJMuIGFXISoDJ6o5AgRA+LXUAhP1j4Ty7qo5/Shj8ztNi6uVgttUZMjGMrdoS+WNpMyadOj/pcvZLVvEWgzbG6T1ZfKRLFQpGx1yjvgUz9TdPo0XACANSB4beAgCmvj97qrRgwSdt9D62p17/fUcwvpCB1uKltADmLMVuBiquuVAGkFXG5nnEETFeM9OluO7MgJHqAM0FR35lkmDOwnvqE8yUlFK/X7DeFKtVbEis2y5zN6tSvhFsKoA8qp+/036zD3QyFHGUAoxCgEwDO4O+m3jrXHpF6QL93DC1hWZIVczA/CXNIIDbxzka6a11RdE003TdFx9IhFsPtkdT5aio/0nNtkEmQyz3iCNNfHX3HuqhcVxvGuAt29fyaHtNcjWIJJOoiNe6KnzdIbf4utWS927iCqi9DOXUzIU5ySD29tuxECdC7GmoxXIs4PeFtTbsMrMSQstlgb5ie5QDm5gKTUnscIyKBcd7hntMHe2upB0TNAESNfOq/6L3baXG60XEdbZBKIGVVJAZriEyVg5SByLEyJFPDdNb7OFZrS2yWD3GHbccmSBlVTBjQnUTtNZN6obiRmuSwOC8MQHK8t6p0e4IBMR6+3Zbu3qR4fhlkE/BqTMy3bJzeLT7PKq1v9P8AD2nuQhOiDMpEECTIAHjEcoNOFj0r4VoaGGXRhlLEg8xHIEaiakpadqCUiXcY4LbK/BAWnJENbAQ9+sb1AekeMuK4622VC/HU5l3EHkR8YREdveae7fpKwty7lVbh07JABkRmJifZ9XfVX8b6d37l1rSJKsVQF7ZVpkkGAQAYbX2e2qZEnHYbC1J8injuOdr4dDmm1bBBBnNBnb206YDA3ridsWwANoLkeAMj+FRWxxK+90sSlxurY+rlEW1ksGU5WAgA6g+FTTolx1LyBbgCNIiWnPO5ACiIOkHepyyqC8zG8r4Y99FeHGxYxLT2rpt21J2GWWidhvUgt4tbYXNlEDXWSCdgAB/XdTRxHGlLAt2gbh7VxgnbYaESyiSF8ahdzpSyKWYPkJgXFtwO3oO0RtsJ9+tca6yUslQjcdtwpdywsNxbM+iXBvJlGTlIlSB99PnCURnziPWDAEaq2QoSPav/ACqoMN0kdyzJlyKursQzATlBVnGnflC8tqkXo749cvYxUZxkIeNB2yoJIHPTQ7cjXbGSj25HnGLWzHHF4t7hKWkkAwcsuTHOOQ/rwpLcvPbntEHmD/7qSHhtoO1wjUyAAAF10JA7456e+uHElS4y27YCBRuZgaAebASNx7dq6V1EY7NX+ZylHelGwXvWGC9plKdkakgggeJ7dN9/oHeWyr9Zaa87ALh1YdYR8rWJ8pneauji7XGQ2wXdVYE+qGGX5LKGyEjcnWGYjXWq66QdHMJcdr6K1tELG8vbMudfWuPmKAjUqCIB1XXLzS6nVK+P3NKzxFhrbMjqVZSQysCCCNwQdjXOnvpWljrs2HdWUjWDcaGHOXkwREDMx01NMuWrp2rNMUVnLRlrQHbomB+F2SdlfOfZbBf/AI1afofxDXcJlOpS6UQAa5YVvtc1V/Rq32rzkwLeGxBPtuWzYQf67yVffoRwIt8MtNENda4574zso8oUHzrU6YDjeXKxUjUGK6WqeuMcNzTcWc3Md4H300IIFUU2YbgxSuzxNhEmRpoaQPXC49M5N8mUPI4jm3fID3KTSPHKhEo7Mw5QAD7yPupqL12stofb/Ck1MZI5HGJOVpRu5gVn2TuPETSvCYy2sFriBZGsg+6N6SYpA6lSJEfXyI8ahWB4eWv3cwEggBhoSAoPaPMyaJZZLhDqCfJPOLdKBf7CWyEzCGY6n/LGnvqKdNMMLmCxSnlbLj22+3/xp2OEBHf7KZ+N8YTCkdcZR1YAfGMQGHjoR76INxi9Q1J8FEGipPwjo1avTN5ho2i2wcsEQWlgckES0AAkCaf+G9FcOoOdRctPqt28t6w1sADULnUMNQdYnka55ZYrYnRDeG8aewoFtLYaZz5TnIkEqWB9UxHsJqU4S9+GW2xGMw5NhJXrLFp2IZYYqbhclFy5jPqgnXuM7f0fWitu09iytkKCb4KJdYQ0yc5YmQhDa7nsxoZx0XwdvC4S3aUnKoKrmCyVMwSI1MneBPdSa4ydPZitlDYfglnH30t4FeoBnOtxi2RRs8kksNQDB3I050v4T6KcVfwj4liUcFlt2BbZrlxhoO0SqqhPxwSI18KvpcIAJRu2SCzdknQaAmNudLFIt5dT2iARqRpzPd9VMnJfkFlKYf0EXyql8XaViAWXq2bKSNRM6wdJrNXPdxgBIy3TBIkW3IPsIXUUVmqXoFo8ucSxLJi78Q03743II7bb8tp7+dPHRq/aGKF13YQI9WV9WPiwFjQj20y8YAGJxJAY/D3pMwPyje+m63cZtF05TOp/qKM2PxIuN1ZkZKPYlnG8Jhc0Ya5nHZLXGJbTKZUBFkDw5Zd6ZMTetswM5SW0jx56R2dtqScNwr3XVQ5RdWZjssQCf1jsB7a6tdt27g6hM7KZzMZmN9Nh/wC6MeLRFRbuvUWUnJlkYvpHhGsdTfQq2VVRxBIKSJAmcxJMkkzMUk4bwJMSitcOZgWdmDEF0ghQNzyGmh00iah/HsQt5RdXq0yz2QRJzESIGgj65pBw7ibKx7WQGGJXsmVnbxMz5VDPgnOP/m6Y+ObTtkhxeHR+3h7blIIyDM4aNFbmcvPUn3Gm82cqHLaGcjKQyjQE6sNJTeJ3jY01Yi/CnJcPLTUHfvBrrjbrkhk9UKo1HcNzV9LpJDY9NSnPnsv8/oS/E9IG6tUt3VS8qJbGVXeV2Yo0RoBoDqRA5U1HA3GBGYdss0s6q5J1LRJI57zTO3HGVQElT8oN4anQCT40lv4nL219Y7kmW17jS4sKxbRIS1S5JfwFbVkObjC52GNskklWOVcuhABALa6+XPTHdIbarkUsHEgPKlYnQKmXQQNdfGoYMU7QCdzAnYTW2JsAaC4GPMDTWmliuVsvDNOENC9bsmV/CYZ7aOXAYg5hbIYTuAZMKdSZ186iOL6xSTBXUx2g32VqbRjsZttzW2HwjvOb3kgzWYcThdysnPJqdseuFcVuwwwlp1Zsoc5iQwAiJJ3GaYHurjd4w1x4cszE65tSe+ZMz511wuKFlAiuFUHPA3kwNTzGgpCuFW/eJOYB2Y5ydyZOgjaaouWTeloeMFxg2ldbYRc8LqJzR3kTlXU84PdXHh+NHXWwAGZBpBKgaajcCN99KZ7+HC3jbRpAIGrazz1iut2xlbM8yIJGkwdiCNxUvBVtruUU6jpLctXhZJxPWAXmQG2zuqwpzDXJvAYiYI27qjmO6R27x6n8IgnNN0QMpCtkCwAGGfL3Ey2usVBuOY/rerJnsoEA5BRqB9Z/oUhF5RsA3lFR6XpfDj53b/sNObfBMeLYG3h+1OZGIyORk1iWzKjmDvBmPuk3ou4vbPFLKwpa6jqGQyB1dt21B2MDXv07qrFrhuDIGKr8gnMJ+0Dw1qWehZR+NsMdJzXlA7v7PdJaduQHma6JY1KrEhaexbz8YgMGgtmYb5FA8WOx5z40hXiaOWJZiQlybZiZXQywMsRyEDnVY4jixZ2m4fWba2V1Vp9ZTvykg6Gu/F+ki4kKLrk5RGiZCeWpQCajNSfDO+PQzfzRX6kzu4rD/k1vFn1y22ayvaaDmgatsuhEwBpEmoz0sOICt13XXMOAM2RrKymVB1YUfCLbkAtH62gBkxzCXMOjBlBkTBlzGkTApZe48CdcxMRIDAxrzHtPvoUe7W/qN8BJfPH3Ge7hsJcyixZbM6QP7QFVXkgsQ65iojzkjlLNfFOB3LAlirDmVzQNYE5lEE928bgSKe0XDZcuS5kn1czlQ3flM6xzrK4XCDaz5s+g8ydqupUZ8FLvOPuRCipde/BFB+DtwRyJ90qZpMMfY2WxYEfKAP2yTTavsY+minvkX7/wIuFKBhca5+TYtD2veW59lg+6vSnQC3k4fhFj/wDns+8opP1mvPzcVt9WbfV2cpIYiBGYAgGAupAJE+JqU8P9KGItIqZlCKoVQFXQAAAer3eNCn9jJdMu00/f+C/1OlNfE8IsEroeY5H2VUlj0q4g7MhHiFH3Cul70m3zuqHn6uh881N4iFXSt/MvcnTuaS3GqC4rp+0T6neAFPt9Yma54bp1cPyTO0hZ/wDEit8VDro39UfcnE0pstofKq8v9NGJhSB3woP2kxWH6auvxteYyj69KV5FY66N95x9ywS1MuGPwtxQJMifCVAH2VGm6cuBqgn/AKW1nwmkeG6VObjui9oxOoAOWflGO/at8RB8K+NUfcsHIy6lRrp2Tt46gVFPSJYV7dktnEXlQZTBm58oGOycsSDImdaa8T0+vbeqI7kP1xXK70re6hUs4kQWTsPBnSRy1pp5YtUrFXSv64+5rjsdgbl23hwjBXC5ks4dUz5sr2w7m6bhOinee12pipbwzFPiQerFi31eQyyBCiXAWRcgBJOU5hppPur/AAeKtWbwxCW3N3tHM5ZzLAqWIY6tqdTOtdrXHIJZEYtDEyMwJJLEsDIGp3jQaCK4ckG1sHwj+uPuWXw7EgG3buXLRuAHKwYXNMxAyDRUEaKNxAnWaX8V4thsKvw125AYFW1L3CNyigaRrBJj31VJ6bYpYhgpB5ojgHX1QVIG5276Q4/jTXyHxGe6/e2YfVyEAbVkMcluL8Jfzr3Jve9KC2ixsWWEsPyrl8y85APYb2SKauI+lW88GFVgsQJyt7ddPKox165J6hSswJCn9okmtBirJ0/BkJOk5FGvlV1xTGXRx/qL9zS703xhYnr3EkmA7ACTsBOgopT+LbX6MfIP9xoouJvwL+uPv/obukV9uvvidOuvd3K6wpiDnadKxRVkccUh3sKBZkbxTVbulZgxIg1iisj3BdzWszRRTDGAxrvcxT7ZjECiigStzjNZy0UUFOxgCsxWKKDDomJcaBjFdLuMuZQuYxH2eNFFAjSsTMxO9Lb2KfcMQRERpEKO6iigxiIsTqd958a3uOSdSTy1M6ViigZG7OSADWh0mKKKw1cGTrvU39C/984T23/9vdrFFYilLSRfG3m624JMZ35/rGuUmNz76KKw6IJaTP4S+2Y1qt5oOprFFAiSs6qgrRzqaKKw6JRVLY0ArdVE1iitMikdraCRThZQZW050UVOR1YEr/70G7Ej7a5NvRRTo5MiRlhoKUYa2CjSOdFFBXHFW9uxwv4hpidPdWhuHvNFFajkSW5t1zHcnurXORsT76KK0ZJAaUNoBFYopWUSVM4NcPeayt5hsTRRWkaVALh76M5jc++sUVpqSsznMbnTxNahz3n30UVhrSFIxL/Lb/UaxRRQPpX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9" y="970175"/>
            <a:ext cx="4970550" cy="219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64324"/>
            <a:ext cx="6172200" cy="369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70411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7937"/>
            <a:ext cx="6400799" cy="677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itle 3"/>
          <p:cNvSpPr>
            <a:spLocks noGrp="1"/>
          </p:cNvSpPr>
          <p:nvPr>
            <p:ph type="title" idx="4294967295"/>
          </p:nvPr>
        </p:nvSpPr>
        <p:spPr>
          <a:xfrm>
            <a:off x="2" y="7937"/>
            <a:ext cx="3124198" cy="1066800"/>
          </a:xfrm>
          <a:solidFill>
            <a:schemeClr val="tx1"/>
          </a:solidFill>
        </p:spPr>
        <p:txBody>
          <a:bodyPr>
            <a:normAutofit fontScale="90000"/>
          </a:bodyPr>
          <a:lstStyle/>
          <a:p>
            <a:pPr marL="484632" eaLnBrk="1" fontAlgn="auto" hangingPunct="1">
              <a:spcAft>
                <a:spcPts val="0"/>
              </a:spcAft>
              <a:defRPr/>
            </a:pPr>
            <a:r>
              <a:rPr lang="en-US" sz="4000" dirty="0" smtClean="0">
                <a:solidFill>
                  <a:schemeClr val="bg1"/>
                </a:solidFill>
                <a:cs typeface="Tunga" pitchFamily="34" charset="0"/>
              </a:rPr>
              <a:t>Do Times Change?</a:t>
            </a:r>
          </a:p>
        </p:txBody>
      </p:sp>
      <p:sp>
        <p:nvSpPr>
          <p:cNvPr id="2" name="TextBox 1"/>
          <p:cNvSpPr txBox="1"/>
          <p:nvPr/>
        </p:nvSpPr>
        <p:spPr>
          <a:xfrm>
            <a:off x="19639" y="1066800"/>
            <a:ext cx="2743201" cy="6032421"/>
          </a:xfrm>
          <a:prstGeom prst="rect">
            <a:avLst/>
          </a:prstGeom>
          <a:solidFill>
            <a:srgbClr val="FFFF00"/>
          </a:solidFill>
        </p:spPr>
        <p:txBody>
          <a:bodyPr wrap="square" rtlCol="0">
            <a:spAutoFit/>
          </a:bodyPr>
          <a:lstStyle/>
          <a:p>
            <a:pPr lvl="0"/>
            <a:r>
              <a:rPr lang="en-US" sz="2400" dirty="0"/>
              <a:t> </a:t>
            </a:r>
            <a:r>
              <a:rPr lang="en-US" sz="2400" b="1" dirty="0" smtClean="0">
                <a:solidFill>
                  <a:srgbClr val="FF0000"/>
                </a:solidFill>
              </a:rPr>
              <a:t>Excessive </a:t>
            </a:r>
            <a:r>
              <a:rPr lang="en-US" sz="2400" b="1" dirty="0">
                <a:solidFill>
                  <a:srgbClr val="FF0000"/>
                </a:solidFill>
              </a:rPr>
              <a:t>Wealth</a:t>
            </a:r>
            <a:r>
              <a:rPr lang="en-US" sz="2400" dirty="0">
                <a:solidFill>
                  <a:srgbClr val="FF0000"/>
                </a:solidFill>
              </a:rPr>
              <a:t> [in March, 2008, Pope Benedict XVI added the 8th Deadly Sin of ‘Excessive Wealth’ to the list of Deadly Sins.] </a:t>
            </a:r>
            <a:endParaRPr lang="en-US" sz="2400" dirty="0" smtClean="0">
              <a:solidFill>
                <a:srgbClr val="FF0000"/>
              </a:solidFill>
            </a:endParaRPr>
          </a:p>
          <a:p>
            <a:pPr lvl="0"/>
            <a:endParaRPr lang="en-US" sz="2400" dirty="0">
              <a:solidFill>
                <a:srgbClr val="FF0000"/>
              </a:solidFill>
            </a:endParaRPr>
          </a:p>
          <a:p>
            <a:pPr lvl="0"/>
            <a:r>
              <a:rPr lang="en-US" sz="2400" dirty="0" smtClean="0">
                <a:solidFill>
                  <a:srgbClr val="FF0000"/>
                </a:solidFill>
              </a:rPr>
              <a:t>Scene of the crowd from two different announcements of the pope.</a:t>
            </a:r>
            <a:endParaRPr lang="en-US" sz="2400" dirty="0">
              <a:solidFill>
                <a:srgbClr val="FF0000"/>
              </a:solidFill>
            </a:endParaRPr>
          </a:p>
          <a:p>
            <a:pPr lvl="0"/>
            <a:endParaRPr lang="en-US" sz="2800" dirty="0" smtClean="0"/>
          </a:p>
          <a:p>
            <a:pPr lvl="0"/>
            <a:endParaRPr lang="en-US" sz="2800" dirty="0"/>
          </a:p>
          <a:p>
            <a:endParaRPr lang="en-US" dirty="0"/>
          </a:p>
        </p:txBody>
      </p:sp>
      <p:sp>
        <p:nvSpPr>
          <p:cNvPr id="3" name="AutoShape 4" descr="data:image/jpeg;base64,/9j/4AAQSkZJRgABAQAAAQABAAD/2wCEAAkGBxMSEhUUEhQWFRQXFhYZGBcXFxcUGBcXFxgaGBgcFxcYHSggGBomHRgYITEhJSkrLi4vGB8zODMtNygtLisBCgoKDg0OGxAQGi8kICYsLCwsLCwsLCwsLCwsLCwsLCwsLCwsLCwsLCwsLCwsLCwsLCwsLCwsLCwsLCwsLCwsLP/AABEIAIMBggMBIgACEQEDEQH/xAAcAAABBAMBAAAAAAAAAAAAAAAABAUGBwECAwj/xABJEAACAQIEAgYECAsHBQEBAAABAhEAAwQSITEFQQYTIlFhgQcycZEjQlJzk6GxwRQVMzRUYrKz0dLwJDVTgpK0wnKDouHxQ0T/xAAZAQADAQEBAAAAAAAAAAAAAAAAAgMBBAX/xAAwEQACAgEDAgQEBQUBAAAAAAAAAQIRAxIhMQRBEyJRkRRCUmEycYGh0VOxweHwI//aAAwDAQACEQMRAD8ArXj3GsSMViAMReAF66ABduAAB2iBNIfx5iv0m/8AS3P5qx0gH9qxHz97941IKRnXGKrgcPx5iv0m/wDS3P5q3tcbxOv9ov7f4tz+amyutvY+VYx4xV8CxuOYr9Jv/S3P5qBxzFfpN/6W5/NTeayK0xRVjkON4r9Iv/S3P5qPx3iv0i/9Lc/jTeDRWFaXoL/x3iv0m/8AS3P40fjzE/pF/wClufzU3xWaDNK9Bd+PMV+kX/pbn8aDxvFfpN/6W5/GkFBoM0ocfx3iv0i/9Lc/jRe43if0i/t/i3P403nYVm+IJ9lBrSp7C61xvEwP7Rf3/wAW5/NRe43itP7Rf+lufzU32tvOs39h51vcSlo4FX48xX6Tf+mufzUfjzFfpN/6a5/NTfRWk6XoPtnjOJIP9ov/AEtz+auDcbxX6Rf+lufzUnw+xre3wy+6hktXGQ6BgjZSdRo0Qdj7qRF5JUdl4pjCrML2IKpGZhcuELmMLmM6SdNalvoh4rffi+FV7111JvSrXHYGMPdIkExuBTHisG9jhx6226PdxMdsFYRbasDlPNmkA8wpjnTh6Gf75wntv/7e7TohKnFkI4n+Wu/OP+0aTUp4n+Wu/OP+0aTUxyhRRRQAUUUUAFFFFABWaxUr6DdHExDG9fbLh7TKGUCWusdRbXuEDUnYEd+g3Q0YuTpGnBuhty6iXbzixabUZgTcZI7LJb0lSYAJInUiQKZ+McHvYZgt5CpYSsxJExqsyh/VaDqNKtE48nEF2GoY5QRAzR2JGwC6aeHjVZdIceb15mzZlBKrrOg5+ZlvOpwk5M6uowRxRW+4jwOEe8627a5nYwBoPeToABJJOgAJNXh0L6A4HDoGv2hjL/xi8iwvhbUiX/6mGvKKgfopRRcvuQCwtqizyDkkmO/sD31c2FxMW4EbU0nRPDiUt2acQ4fw64pt38Bh8m020VHX2ZQCPJp8Kp70k9BreDjEYRzcwrmNe01tjMAkDVZBEnUEQdd7P4vjCBEb1HnuApdtXJNq6MrryEj1x3Muh8Y9kZGW9Mpl6dJXEpOiuuJsNbdkYQysVYbwVMH6xXKnOMKKKKACiiigAooooAKKKKACiiigB56QfneI+fvfvGpDS/pB+dYn5+9+8am8Uh2R4QV1Hq+f2VyFdW9UedYUichWwrUVtWiozNE0UVg9hRRNFABNOPAOCXsbeWzYALHUk6KijdnPJRI8dQBJIFN1X76LOALhcAtxgOsxIFxydPg2HwSz3ZTmjvc9wrG6EnLShV0c6HYTh9nNl6y4AQ951UsQQJygki2upEDluTvTZ049H+HxQ620RYxDjRjpbuNJUB0+KTAEr7mqb4hYtGAQqkbbhQrTAGp22Fcgc1tDEjWM0j9YEyAQYMxU9Tuzmt+p5jx/DruHuNavIUuIQCD9RB2IO4I0INJ8RsPOrs9JXAFxeGa6gHXWFLKR8a2vae2YGpAlh3ERpmNUniNhVIuzpjK4HAUUCinJi3DHf2Ci3imtujAzkYMoOqyrZhp3TWML9wrXqszBRuxAHtJj76TudEvwk945ctYRbDWrjW4W47WlNxGvdcwu2bbNGXq0tuobXkQNWBrT0TY4XeL4ObSLczX5dJTMv4NdgFB2RHeBTV6Rse17EWy2ipaCIIC6I7oTAA3KnlSj0M/3zhPbf/292n7nLp8lkJ4n+Wu/OP8AtGk1KeJ/lrvzj/tGk1Mc4UUUUAFFFFABRWaKAMVaPQ6x1eAsss5nuXrmmmxFoa/5D7zVd8J4ZdxN5LNlS9xzCqPZJJPIAAknkAat+7wo4NLOGLBjaTKSNizMzv5SxHsApMnB09KvPY0Xlckj4p0PmDtUP6YcUzsuHQKLdkkCBs3xgO4DaO+amfEMaLNp7h2QSP1nPqjzP1TVUsSTJ1PM1kEW6vJsolh+jfBlEe5IPWBdIMgKzKDO25OngKkDcYvNfW0pIBIBBUAQTuDJPvio56NcSWS5bP8A+bKV9j5pHvE+ZqYDG27d0E2w2QBi2pgggqInTXXTurJcjYY+VOIycS43cF4roQCd8xO5EaCBSpcYImCZ3gTAPfSZRbu3WaPGdp79x5z41m+cogaKN/ZB3NJdMtobtNlX8RV+tfrAQ+Ylp01Jn76TUu4zixdusy+roBPMARNIa6DypJJugooooFCiiigAooooAKKKKACiiigB76RfnWI+fvfvGpuFOHSH87xHz97941N9Idi4Cul37hWi1veP9eyjuP8AKcxS7AcOe76oiZClpCswE5FaIzxyMUhWpF0Qx+W51LgNbuHYlVhx6pzH1dfurJGwq9xmsYV3uLbVTnZggU6HMTlAM7GdNaMbhXtO1txDoSrCQYI8RofaKt7F9ELWLe1iLL9XeUqxYAMGyNIzrp2xAE++oV6TuGC1i8y+rcUH/MvZbT/SfM0qdlHGkRCiiimEBUkwNzoPaa9U2rQCi3CkLAVY0AXQaeEV5u6JcGbF4q3aExOZjqIVYJ1HMyBpzYVfy4u1fyrq6vNwDUEwQTpyAdTO3LxqOWXZEcg9kAhpGgIOusEMPd4UluvKSBHaJMiJkL7/AFd/Ct7V9SsBsxII7JzgcyCRuRH170hN4rby3UfVvCRuAdJBBBmJ0qfmJbDddvdv1s5VlLZYgA6w2nMcu41R/Szg6YZzbR2bKzKcyFI1OWJ9YQN+dXO4DMvVdsZirELDATBzKdY8QSNu+KrHppwrMl/EdXcV0v5HDEMFBVScxA3zsIA2B15VuOTUkikO5BhRQKDXWAswv3U59GcB1+Ow9rfNdTTvAOYj3CmrDH7KnPonw/8Abzf0ixbZssSSXBtiO6MxM+wc6RclpPyEU6TYvrcVeaIGdlUaaKrECY0nmfEmpB6Gf75wn/f/ANvdqIYgHM0xOYzGomdYPdUv9DP984T/AL/+3u0y5JTVQITxM/DXfnH/AGjSWlPE/wAtd+cf9o0mpzkMzWKKKAMzRNYrIoAzFdsNh2dlRFLMzBVUalmYwAB3kmK5CvQvoe9HaYa3bxuKWcS4zW0bayjDQwf/ANCDMnaY3mjkBT0Y6EJwrBEtDYy/lW4++UHtG2ncsCCeZ17gEvFsILha485tSSNz7Zqc9JWDKoGpVgxHOIM+6ZqPE5jLAgD1VP7RHLwHntuNLhlISa3RRnpCuMMSLRJhLaShOiuwzmQNM0MAT4VF4r1VjOA4YoDdw1hywUsWtIxYwNyRqa4WOheAQuRhLHwgDGbasNANFVgQo0BhQNdap4O3JJzt7lB+jvD3nxii0CQEdrnIC2qkyfPLHjFWIuHCrcbtEsSdGjw2Jg//ACrIwPDLVlgtm1btqUJyoiosgidFA3zCoj0j6PFDKGVLaLzHh4jSp5MbR1dNlS2ZEOq7QMnSdwo18gKinSzjLq72UjKUAY89ZJjXSQRU9PCL/wAVJOwkqPPU1HOm/Ru4mE61wGui7PZBOS0VaZPMSFPcI9tThB3bLZ8q01FlcGta3IrUiqHAYrNYooAKKKKACiiigAooooAKKKKAHnpD+d4j5+9+8akBpw6Q/nWI+fvfvGpvpTsjwbWhrWLhra191aNWdxn+EBW1YArdEJIABJJgAakk7ADnQaiUdEeld3DMEkshIA5xOnu+v7KlXS7hdziFtLiwtxC0g5j2TAJ7IJMZQdu+n70d+jVcMi4nGKHxBgpaMFbI3Bb5V36hPfqFfA7Nu3jby55W2+iRyIDgT3AmPKkS32FefZop3iHRnE2QWydYg3eyRdUc+1l7Vv8AzgUyjWvQHGsMRnYAZZPVsNHtZgT2GGoUMAIB1DRy1iFvW5mvWFa6sjrFVOsEiCSwUhtOdxGPcRWzel0LDK5Ix0VtsmGFu0DbxHwjHYZoUoxLMxUD1dis5QdAZqU8KFyzaVbAzWLVpCbqghGuDVktk/lVHeu5jQxpr0ZfB2w3aY3G5XguUBZKgASpMxq8mdgNakGLs9daY3cottbUM7tkUSQzSzGNIAidNa4ZNp2zW9Q13uLm3YDCy1wMJKKcp7QzfCE7nll22GsSWji3Frdtbc4Mg3FJOUKGTWIIGs6TApRg8bKnqW0zm3PM9W+RoPKcpg+INN1/E3utYwygGBmYMq+A7IJqqOmMElsLMCMSzM1gF2QKyyy5sxnMACwZmAUbSRIHs641LbXsRcGYIerL9YihhkWCL6XVzgbkEDtHv2rn0Ixq3buIW32rikK4JAzA5vUB9bKw1ieWlSpiGHbkFV3MqyS2UhX3TkY1HepqM35jnktMtjz30m4aUuPdSWstcIR8oQN7FBMrpGb4xB8YZDV09O+jj9VcK5OoAzNoudWUHt3GaY0EBlOpLD9UUsw8/Hv99duKeqJNinDHb2Gpx0RHVYDiuK2Is28Ojc5vvDAHw7BqEYC0XZFG7EKPaTA+2rxv8I6vC9RbkAqV59pYIkjUGZk7TJO+7N0zo06oFJ8M4e9+4tu2CWYgDzqy+gvA2wnHMJZOuUXGJ2nNhrv/AMpg9GLi1jXVoLBSBzWVYBiPKrU4ZgkvcVw2IW8pe2tzMiiZDWrijtcoLeO1apb0RyxuNnnHif5a784/7RpNSnif5a784/7RpNVDkCiiigArM1is0APHQ7h4xGOw1lhKvethh3rmBb6ga9XYjiQWe8Dbv12ryj0NxwsY7DXToFvW5J0hS0E+QJq++K4uXDKTEc/lbe8ffTRCrM8Yx/WuANI1J7z7aVcMt5nRT8ZgPKdaZMOZaTrTxg+/ypVuyvCJZjbiPnVTJAze4wR/XfWbGqKe4UxYS/FyeUEeR3p+4bHVme811VSOZie366zyzDyIn/iK1xmFDiTuDIHlRi5DCNywMeAOp90jzpbcX7aHVgRt8CRJOnKkfUZmPyV08Cfjfw99POOJCFUMs0wTyE6nyn7K5phwoCjYf176aMVZtsrbpP6NbF4F8P8AA3IMAD4Jj4ger7R7jVT8Z4Lfwr5L6FDrB3VgOatsw/o16ee3TdxfhFrE2zbvIHU8juD3g7g+IonhUt0CkeYqxUq6bdDbuAefXsMYS5zH6rjk3jsfqEVrkaadMcKKKKwAooooAKKKKACiiigB66Q/neI+fvfvGpAaX9IPzvEfP3v3jUgpTsjwb2xoaxZsM7AIpYk6ACSfYK3tiYG8nYVMOgmVMQGOUEAyCQMo2MzWdmwyPhEbxHAsTbEvZcD2SfcNaun0Z+jZcNaGLxgm+yyiET1II09t37NhrJqZcC4UCOtZQWgFAeU7MZ59w/oLeKBmyLmyGQRAVp0IjK22pHfz8ozyUt0JOVukdsbeVbcKxIOUd+m+9eeb3EGbEPc1Vjcdt4IBMj6oq4Ol3EeowrMidsDKBO7GAJ7hqSY7qrHgvR98XbZ5+GDEzGh7gQOXKlvXFUZBVbYosY+5cdesdmGkAkxrGw27vdTvc4M128kNkYqYKwdQMwkHfSmrAcKvXAvYFv8AWZgACDB210M8qsLgHCLeGHZ+FuH1n5e/YDwH/wAfHilKVsyc0lsQriPWYeFxAUyYDZSwbu2nL7qSLxzDgQbgAB9UFzB7wrL2T4rB8anPH8ELsqYJkFj4jkPKarziXRdTzKlpYCJmG2/8h/QpssFDcyMtQ+YDjfDmsJZtXUtPbEKwFxsxzFjnBEzJJzTOtbDh7tDhvwhJEizfDPzJi3cRfAaGR3HlFsL0TdngDkAGjx3illjhlwOFtyrAEtHLKcpHdvSKKnuh/EnHax3ThOCu3lypcwl9mIyNbdM/6uV1yMSSDK9rSZBg1LFW5a+DxTLdt7ByYvJptJkMs8madzIgCooekmIw0JiENy33wHiP1G09xFGJ6f2s4DrntMPWt9lkI3zI/KI+uicE9mJqbJHjOJo0iGcMXzCLTKwaAVIz6qYMjnNVxiPR9auXnNq5dtWpzLbNo3GVeYz5u0AecbRNS1L+FxKzadG8INtx7QIrrwXiNzCZxZtG5nKzlyZhG3aYDTfc1kEsf2RrdjDhPRzasPZd7t2esQgHIuuYESIJA85py9J2JGDW21tfhXtAF5JILlysyY0VTGnIUv4ljbGJz27gxBd2Tq4cW7lhxIEONG9fUZY23p46QYXr8Rcw9xQ9lz1fa0GW3ZQ6Hk3WEx/0zyq0nHlBGclszz/we/kvIxYrqJOmoJAYMTyImrx6CdTbx628OQULMCQ2aSLTkCY1gCdNhFUv0s4G2CxVyw0kKZRiILWz6rfcfEGpD6GLzDjGFUHsk3pHKfwe7RVss5LS2QTif5a784/7RpNSnif5a784/wC0aTVQ4gooooAKKKKACrw4Bi8+Ew7sZzW0knm6jKZ8ZU/XVICrU9FGJF2xdsPqLbAifk3JMeTKT/mouho8kutUttYqLiKNp19pBj+vGmzD2wCRm0G3f/A0mxuKKMpXcMD7YPOl1dylWTBDBp44fjIEHaZJ7gN/4UzWWDAMuoIkeyu1m5Lr8lWBPjGsV3y3RzElt4f459Y/UO6ut2ApY7QD3/VzrspnzFcFfM4T5PbPs+L9ev8AlrnbYIQYDCGC0CW5REAHRQOQ3PtJrNyxDMp9tO1vNHaIzeG3lSS+vamnhPcxjW1g8qTdXJPhTttJOwBNNdl5fbeuhMwYOkvDlxNp7LxDrlk65SR2W9oaD5V5uv2ijFWEMpII7iDBHvr1BxxIM94H1GqC9IuC6rH3tID5bo8esALf+WaufOt7KrgjFFFFc4BRRRQAUUUUAFFFFAD1x/8AO8R8/e/eNTfTh0g/OsT8/e/eNTeKU7I8IceE4lbV607+opGbnod9OdeiOh/RddcTeGbOEyKyawokMyxueSx91QX0RejnryuNxi/AgzZtMPyhG1xx/hjkPjb7RN3N2t+c+6KRruJkyX5UcxeKrJ9bUCRGvj3+VRfF4U3rrLeulAzZba2yZZQCzBtNCdyTp2fGpKLHYCa6gy28HxPMyR7qQpwpLbveZVzkQTGrqvnoNp8vCueam2tjMUoxt9+xGelFsOFRdFUT4ARp99IugGGhn07JBPnOlb8Xvs5I79Se8/wmn7o5hwMjD5BB9oq0IU0l2EctvzGjjqGxfJ2tOAxOsK8wxPcCMuvfPfSzBX0jNnDabgzHs7zTrxmwCyBhIcFfqJqA8bd8I7KULW9MpBiB3Ef1uKvGWliVaJMGDsoHfJ9nP7h5tSbFWFkNALBnyqTBIJ1j3A+VM/RDHm7muFcsuQATMKoERGw1NSm7ZmTIEHNJ1jmTE8hP1VudKWMWO0hTwrhdvMGGu4+qdZ9vKB4UpwfR22j3XAM3IMEyB7BFcuD4gC0bhgdkM2sAH1j5RXa7xG0QetvC2JgZbhXMN5katse4RUsU/JuNJOxFxzoylwZo1H2HQ/bUF4v0PS3badSZAMalm0GvOdfeKtW5xK24OR0YQdzHtid6iHHdbr5i2uVVyxK9ktInTZX98d9ZnVpM3G2nQg4H0OtCWKyA4+wUu6WcIFvK9rs247UfKnSfA7e0eIpLg+OmxiDZY6FFOYmdQCNZ3mNT40u4j0hDKbYUEHfNrAI2Gv11WUIyx0KpNSsivRzB5sfh0JP5XPEyIUF/L1anwslmkbZnbXtAl2LNttE8/Cov0HwFsYq5eUQUs3D6xMFoUaE+2pLYDKZBHacbnlpMeMcq51HSqKN2yIel7oycTYS7ZUvfsz2RqzWiCWA5sQVkan4wGpqv/Q1/fOD9t/8A292r5TDFmQyNCTEbnSCGJ7O/jtUIsdHOp4/gsVbQLbvNiVuBdAt9cPenQcnXte0MedUg7bDVUaKH4kPhrvzj/tGk9q0zEBQWJ2AEknwA3r1HcwqCQlq2ok7Kijz0qP8AGOAWHlltJavFXUXbSojLnGQnYZjBO4kToQdumeLTte/oQUjz1FYqQdIMPYw2fDCy3XIQDee5M85S2vZykbTJg9+0fqQwUUUUAFWV6HhAxbTqFtD39Z/Cq1p36O8fu4Ny1uCGADo2zAezYjWD40M1Fw3V0rjhsPnknUzH9fVTDwrp5YvsttrT23chREOuZjA10I18KlnR0rcUuhzIxlTyI208wR5UijbKathTgLly2Cq7Hv5eIp74esLSZLFLrAiK7MaojN2PS8QZLYKobjA5SBOg1g6A6aAU3cD4qzYh5Ukvv3IIJEiOQEaxSvhlyHGscq6dH7ZHXOVILPEERos7d4/90uSNMWLFH4UiAiSwBOp1PfvXG7iQw7Mnf7q2t4pFT8l2SdIEjx9mvKkWMxggFFyjWfqrY7djaM4m/pWOHRnE02tcml+CbVT4iqp2jGqM9LbeiGOdUb6X8LFzD3flW2tn/ttmHn8IfdV+dLbfwSnuYVT/AKVcLmwSvzt3l9zAqfrK+6oveBRfhKforJrNtZIBIAJGpmB4mATHsFQMNaKdMXwK6pXqwbytENbBcZj8XTnOnjTffsMjFXUqw3DAqR7QdRRYHOisxRFABFFEUUAXFwz0R38bevXr15bFtr90gBesuEZydpASQREknXap1wf0P8MsQXR8QwMzdfT/AEJlUjwINdsN0wROtVQs28+VCyjO2eCZ+KBuREwK4cV9Iotj4G2l2VGWLkSWUETAMa5gRvosTOnPizKUbezHbbfJMuIGFXISoDJ6o5AgRA+LXUAhP1j4Ty7qo5/Shj8ztNi6uVgttUZMjGMrdoS+WNpMyadOj/pcvZLVvEWgzbG6T1ZfKRLFQpGx1yjvgUz9TdPo0XACANSB4beAgCmvj97qrRgwSdt9D62p17/fUcwvpCB1uKltADmLMVuBiquuVAGkFXG5nnEETFeM9OluO7MgJHqAM0FR35lkmDOwnvqE8yUlFK/X7DeFKtVbEis2y5zN6tSvhFsKoA8qp+/036zD3QyFHGUAoxCgEwDO4O+m3jrXHpF6QL93DC1hWZIVczA/CXNIIDbxzka6a11RdE003TdFx9IhFsPtkdT5aio/0nNtkEmQyz3iCNNfHX3HuqhcVxvGuAt29fyaHtNcjWIJJOoiNe6KnzdIbf4utWS927iCqi9DOXUzIU5ySD29tuxECdC7GmoxXIs4PeFtTbsMrMSQstlgb5ie5QDm5gKTUnscIyKBcd7hntMHe2upB0TNAESNfOq/6L3baXG60XEdbZBKIGVVJAZriEyVg5SByLEyJFPDdNb7OFZrS2yWD3GHbccmSBlVTBjQnUTtNZN6obiRmuSwOC8MQHK8t6p0e4IBMR6+3Zbu3qR4fhlkE/BqTMy3bJzeLT7PKq1v9P8AD2nuQhOiDMpEECTIAHjEcoNOFj0r4VoaGGXRhlLEg8xHIEaiakpadqCUiXcY4LbK/BAWnJENbAQ9+sb1AekeMuK4622VC/HU5l3EHkR8YREdveae7fpKwty7lVbh07JABkRmJifZ9XfVX8b6d37l1rSJKsVQF7ZVpkkGAQAYbX2e2qZEnHYbC1J8injuOdr4dDmm1bBBBnNBnb206YDA3ridsWwANoLkeAMj+FRWxxK+90sSlxurY+rlEW1ksGU5WAgA6g+FTTolx1LyBbgCNIiWnPO5ACiIOkHepyyqC8zG8r4Y99FeHGxYxLT2rpt21J2GWWidhvUgt4tbYXNlEDXWSCdgAB/XdTRxHGlLAt2gbh7VxgnbYaESyiSF8ahdzpSyKWYPkJgXFtwO3oO0RtsJ9+tca6yUslQjcdtwpdywsNxbM+iXBvJlGTlIlSB99PnCURnziPWDAEaq2QoSPav/ACqoMN0kdyzJlyKursQzATlBVnGnflC8tqkXo749cvYxUZxkIeNB2yoJIHPTQ7cjXbGSj25HnGLWzHHF4t7hKWkkAwcsuTHOOQ/rwpLcvPbntEHmD/7qSHhtoO1wjUyAAAF10JA7456e+uHElS4y27YCBRuZgaAebASNx7dq6V1EY7NX+ZylHelGwXvWGC9plKdkakgggeJ7dN9/oHeWyr9Zaa87ALh1YdYR8rWJ8pneauji7XGQ2wXdVYE+qGGX5LKGyEjcnWGYjXWq66QdHMJcdr6K1tELG8vbMudfWuPmKAjUqCIB1XXLzS6nVK+P3NKzxFhrbMjqVZSQysCCCNwQdjXOnvpWljrs2HdWUjWDcaGHOXkwREDMx01NMuWrp2rNMUVnLRlrQHbomB+F2SdlfOfZbBf/AI1afofxDXcJlOpS6UQAa5YVvtc1V/Rq32rzkwLeGxBPtuWzYQf67yVffoRwIt8MtNENda4574zso8oUHzrU6YDjeXKxUjUGK6WqeuMcNzTcWc3Md4H300IIFUU2YbgxSuzxNhEmRpoaQPXC49M5N8mUPI4jm3fID3KTSPHKhEo7Mw5QAD7yPupqL12stofb/Ck1MZI5HGJOVpRu5gVn2TuPETSvCYy2sFriBZGsg+6N6SYpA6lSJEfXyI8ahWB4eWv3cwEggBhoSAoPaPMyaJZZLhDqCfJPOLdKBf7CWyEzCGY6n/LGnvqKdNMMLmCxSnlbLj22+3/xp2OEBHf7KZ+N8YTCkdcZR1YAfGMQGHjoR76INxi9Q1J8FEGipPwjo1avTN5ho2i2wcsEQWlgckES0AAkCaf+G9FcOoOdRctPqt28t6w1sADULnUMNQdYnka55ZYrYnRDeG8aewoFtLYaZz5TnIkEqWB9UxHsJqU4S9+GW2xGMw5NhJXrLFp2IZYYqbhclFy5jPqgnXuM7f0fWitu09iytkKCb4KJdYQ0yc5YmQhDa7nsxoZx0XwdvC4S3aUnKoKrmCyVMwSI1MneBPdSa4ydPZitlDYfglnH30t4FeoBnOtxi2RRs8kksNQDB3I050v4T6KcVfwj4liUcFlt2BbZrlxhoO0SqqhPxwSI18KvpcIAJRu2SCzdknQaAmNudLFIt5dT2iARqRpzPd9VMnJfkFlKYf0EXyql8XaViAWXq2bKSNRM6wdJrNXPdxgBIy3TBIkW3IPsIXUUVmqXoFo8ucSxLJi78Q03743II7bb8tp7+dPHRq/aGKF13YQI9WV9WPiwFjQj20y8YAGJxJAY/D3pMwPyje+m63cZtF05TOp/qKM2PxIuN1ZkZKPYlnG8Jhc0Ya5nHZLXGJbTKZUBFkDw5Zd6ZMTetswM5SW0jx56R2dtqScNwr3XVQ5RdWZjssQCf1jsB7a6tdt27g6hM7KZzMZmN9Nh/wC6MeLRFRbuvUWUnJlkYvpHhGsdTfQq2VVRxBIKSJAmcxJMkkzMUk4bwJMSitcOZgWdmDEF0ghQNzyGmh00iah/HsQt5RdXq0yz2QRJzESIGgj65pBw7ibKx7WQGGJXsmVnbxMz5VDPgnOP/m6Y+ObTtkhxeHR+3h7blIIyDM4aNFbmcvPUn3Gm82cqHLaGcjKQyjQE6sNJTeJ3jY01Yi/CnJcPLTUHfvBrrjbrkhk9UKo1HcNzV9LpJDY9NSnPnsv8/oS/E9IG6tUt3VS8qJbGVXeV2Yo0RoBoDqRA5U1HA3GBGYdss0s6q5J1LRJI57zTO3HGVQElT8oN4anQCT40lv4nL219Y7kmW17jS4sKxbRIS1S5JfwFbVkObjC52GNskklWOVcuhABALa6+XPTHdIbarkUsHEgPKlYnQKmXQQNdfGoYMU7QCdzAnYTW2JsAaC4GPMDTWmliuVsvDNOENC9bsmV/CYZ7aOXAYg5hbIYTuAZMKdSZ186iOL6xSTBXUx2g32VqbRjsZttzW2HwjvOb3kgzWYcThdysnPJqdseuFcVuwwwlp1Zsoc5iQwAiJJ3GaYHurjd4w1x4cszE65tSe+ZMz511wuKFlAiuFUHPA3kwNTzGgpCuFW/eJOYB2Y5ydyZOgjaaouWTeloeMFxg2ldbYRc8LqJzR3kTlXU84PdXHh+NHXWwAGZBpBKgaajcCN99KZ7+HC3jbRpAIGrazz1iut2xlbM8yIJGkwdiCNxUvBVtruUU6jpLctXhZJxPWAXmQG2zuqwpzDXJvAYiYI27qjmO6R27x6n8IgnNN0QMpCtkCwAGGfL3Ey2usVBuOY/rerJnsoEA5BRqB9Z/oUhF5RsA3lFR6XpfDj53b/sNObfBMeLYG3h+1OZGIyORk1iWzKjmDvBmPuk3ou4vbPFLKwpa6jqGQyB1dt21B2MDXv07qrFrhuDIGKr8gnMJ+0Dw1qWehZR+NsMdJzXlA7v7PdJaduQHma6JY1KrEhaexbz8YgMGgtmYb5FA8WOx5z40hXiaOWJZiQlybZiZXQywMsRyEDnVY4jixZ2m4fWba2V1Vp9ZTvykg6Gu/F+ki4kKLrk5RGiZCeWpQCajNSfDO+PQzfzRX6kzu4rD/k1vFn1y22ayvaaDmgatsuhEwBpEmoz0sOICt13XXMOAM2RrKymVB1YUfCLbkAtH62gBkxzCXMOjBlBkTBlzGkTApZe48CdcxMRIDAxrzHtPvoUe7W/qN8BJfPH3Ge7hsJcyixZbM6QP7QFVXkgsQ65iojzkjlLNfFOB3LAlirDmVzQNYE5lEE928bgSKe0XDZcuS5kn1czlQ3flM6xzrK4XCDaz5s+g8ydqupUZ8FLvOPuRCipde/BFB+DtwRyJ90qZpMMfY2WxYEfKAP2yTTavsY+minvkX7/wIuFKBhca5+TYtD2veW59lg+6vSnQC3k4fhFj/wDns+8opP1mvPzcVt9WbfV2cpIYiBGYAgGAupAJE+JqU8P9KGItIqZlCKoVQFXQAAAer3eNCn9jJdMu00/f+C/1OlNfE8IsEroeY5H2VUlj0q4g7MhHiFH3Cul70m3zuqHn6uh881N4iFXSt/MvcnTuaS3GqC4rp+0T6neAFPt9Yma54bp1cPyTO0hZ/wDEit8VDro39UfcnE0pstofKq8v9NGJhSB3woP2kxWH6auvxteYyj69KV5FY66N95x9ywS1MuGPwtxQJMifCVAH2VGm6cuBqgn/AKW1nwmkeG6VObjui9oxOoAOWflGO/at8RB8K+NUfcsHIy6lRrp2Tt46gVFPSJYV7dktnEXlQZTBm58oGOycsSDImdaa8T0+vbeqI7kP1xXK70re6hUs4kQWTsPBnSRy1pp5YtUrFXSv64+5rjsdgbl23hwjBXC5ks4dUz5sr2w7m6bhOinee12pipbwzFPiQerFi31eQyyBCiXAWRcgBJOU5hppPur/AAeKtWbwxCW3N3tHM5ZzLAqWIY6tqdTOtdrXHIJZEYtDEyMwJJLEsDIGp3jQaCK4ckG1sHwj+uPuWXw7EgG3buXLRuAHKwYXNMxAyDRUEaKNxAnWaX8V4thsKvw125AYFW1L3CNyigaRrBJj31VJ6bYpYhgpB5ojgHX1QVIG5276Q4/jTXyHxGe6/e2YfVyEAbVkMcluL8Jfzr3Jve9KC2ixsWWEsPyrl8y85APYb2SKauI+lW88GFVgsQJyt7ddPKox165J6hSswJCn9okmtBirJ0/BkJOk5FGvlV1xTGXRx/qL9zS703xhYnr3EkmA7ACTsBOgopT+LbX6MfIP9xoouJvwL+uPv/obukV9uvvidOuvd3K6wpiDnadKxRVkccUh3sKBZkbxTVbulZgxIg1iisj3BdzWszRRTDGAxrvcxT7ZjECiigStzjNZy0UUFOxgCsxWKKDDomJcaBjFdLuMuZQuYxH2eNFFAjSsTMxO9Lb2KfcMQRERpEKO6iigxiIsTqd958a3uOSdSTy1M6ViigZG7OSADWh0mKKKw1cGTrvU39C/984T23/9vdrFFYilLSRfG3m624JMZ35/rGuUmNz76KKw6IJaTP4S+2Y1qt5oOprFFAiSs6qgrRzqaKKw6JRVLY0ArdVE1iitMikdraCRThZQZW050UVOR1YEr/70G7Ej7a5NvRRTo5MiRlhoKUYa2CjSOdFFBXHFW9uxwv4hpidPdWhuHvNFFajkSW5t1zHcnurXORsT76KK0ZJAaUNoBFYopWUSVM4NcPeayt5hsTRRWkaVALh76M5jc++sUVpqSsznMbnTxNahz3n30UVhrSFIxL/Lb/UaxRRQPpX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5080212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80552" cy="688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itle 3"/>
          <p:cNvSpPr>
            <a:spLocks noGrp="1"/>
          </p:cNvSpPr>
          <p:nvPr>
            <p:ph type="title" idx="4294967295"/>
          </p:nvPr>
        </p:nvSpPr>
        <p:spPr>
          <a:xfrm>
            <a:off x="18276" y="-160174"/>
            <a:ext cx="9144000" cy="2506664"/>
          </a:xfrm>
        </p:spPr>
        <p:txBody>
          <a:bodyPr>
            <a:normAutofit/>
          </a:bodyPr>
          <a:lstStyle/>
          <a:p>
            <a:pPr marL="484632" eaLnBrk="1" fontAlgn="auto" hangingPunct="1">
              <a:spcAft>
                <a:spcPts val="0"/>
              </a:spcAft>
              <a:defRPr/>
            </a:pPr>
            <a:r>
              <a:rPr lang="en-US" sz="4000" dirty="0" smtClean="0">
                <a:solidFill>
                  <a:schemeClr val="bg1"/>
                </a:solidFill>
                <a:cs typeface="Tunga" pitchFamily="34" charset="0"/>
              </a:rPr>
              <a:t>Explanation of Luther’s 95 Theses in your vernacular…</a:t>
            </a:r>
            <a:br>
              <a:rPr lang="en-US" sz="4000" dirty="0" smtClean="0">
                <a:solidFill>
                  <a:schemeClr val="bg1"/>
                </a:solidFill>
                <a:cs typeface="Tunga" pitchFamily="34" charset="0"/>
              </a:rPr>
            </a:br>
            <a:r>
              <a:rPr lang="en-US" sz="4000" dirty="0" smtClean="0">
                <a:solidFill>
                  <a:schemeClr val="bg1"/>
                </a:solidFill>
                <a:cs typeface="Tunga" pitchFamily="34" charset="0"/>
              </a:rPr>
              <a:t>(Ok, maybe not…)</a:t>
            </a:r>
          </a:p>
        </p:txBody>
      </p:sp>
      <p:sp>
        <p:nvSpPr>
          <p:cNvPr id="2" name="TextBox 1"/>
          <p:cNvSpPr txBox="1"/>
          <p:nvPr/>
        </p:nvSpPr>
        <p:spPr>
          <a:xfrm>
            <a:off x="0" y="5715000"/>
            <a:ext cx="9144000" cy="1077218"/>
          </a:xfrm>
          <a:prstGeom prst="rect">
            <a:avLst/>
          </a:prstGeom>
          <a:noFill/>
        </p:spPr>
        <p:txBody>
          <a:bodyPr wrap="square" rtlCol="0">
            <a:spAutoFit/>
          </a:bodyPr>
          <a:lstStyle/>
          <a:p>
            <a:pPr lvl="0"/>
            <a:r>
              <a:rPr lang="en-US" dirty="0">
                <a:hlinkClick r:id="rId4"/>
              </a:rPr>
              <a:t>https://</a:t>
            </a:r>
            <a:r>
              <a:rPr lang="en-US" dirty="0" smtClean="0">
                <a:hlinkClick r:id="rId4"/>
              </a:rPr>
              <a:t>www.youtube.com/watch?v=dt5AJr0wls0</a:t>
            </a:r>
            <a:endParaRPr lang="en-US" dirty="0" smtClean="0"/>
          </a:p>
          <a:p>
            <a:pPr lvl="0"/>
            <a:endParaRPr lang="en-US" sz="2800" dirty="0"/>
          </a:p>
          <a:p>
            <a:endParaRPr lang="en-US" dirty="0"/>
          </a:p>
        </p:txBody>
      </p:sp>
      <p:sp>
        <p:nvSpPr>
          <p:cNvPr id="3" name="AutoShape 4" descr="data:image/jpeg;base64,/9j/4AAQSkZJRgABAQAAAQABAAD/2wCEAAkGBxMSEhUUEhQWFRQXFhYZGBcXFxcUGBcXFxgaGBgcFxcYHSggGBomHRgYITEhJSkrLi4vGB8zODMtNygtLisBCgoKDg0OGxAQGi8kICYsLCwsLCwsLCwsLCwsLCwsLCwsLCwsLCwsLCwsLCwsLCwsLCwsLCwsLCwsLCwsLCwsLP/AABEIAIMBggMBIgACEQEDEQH/xAAcAAABBAMBAAAAAAAAAAAAAAAABAUGBwECAwj/xABJEAACAQIEAgYECAsHBQEBAAABAhEAAwQSITEFQQYTIlFhgQcycZEjQlJzk6GxwRQVMzRUYrKz0dLwJDVTgpK0wnKDouHxQ0T/xAAZAQADAQEBAAAAAAAAAAAAAAAAAgMBBAX/xAAwEQACAgEDAgQEBQUBAAAAAAAAAQIRAxIhMQRBEyJRkRRCUmEycYGh0VOxweHwI//aAAwDAQACEQMRAD8ArXj3GsSMViAMReAF66ABduAAB2iBNIfx5iv0m/8AS3P5qx0gH9qxHz97941IKRnXGKrgcPx5iv0m/wDS3P5q3tcbxOv9ov7f4tz+amyutvY+VYx4xV8CxuOYr9Jv/S3P5qBxzFfpN/6W5/NTeayK0xRVjkON4r9Iv/S3P5qPx3iv0i/9Lc/jTeDRWFaXoL/x3iv0m/8AS3P40fjzE/pF/wClufzU3xWaDNK9Bd+PMV+kX/pbn8aDxvFfpN/6W5/GkFBoM0ocfx3iv0i/9Lc/jRe43if0i/t/i3P403nYVm+IJ9lBrSp7C61xvEwP7Rf3/wAW5/NRe43itP7Rf+lufzU32tvOs39h51vcSlo4FX48xX6Tf+mufzUfjzFfpN/6a5/NTfRWk6XoPtnjOJIP9ov/AEtz+auDcbxX6Rf+lufzUnw+xre3wy+6hktXGQ6BgjZSdRo0Qdj7qRF5JUdl4pjCrML2IKpGZhcuELmMLmM6SdNalvoh4rffi+FV7111JvSrXHYGMPdIkExuBTHisG9jhx6226PdxMdsFYRbasDlPNmkA8wpjnTh6Gf75wntv/7e7TohKnFkI4n+Wu/OP+0aTUp4n+Wu/OP+0aTUxyhRRRQAUUUUAFFFFABWaxUr6DdHExDG9fbLh7TKGUCWusdRbXuEDUnYEd+g3Q0YuTpGnBuhty6iXbzixabUZgTcZI7LJb0lSYAJInUiQKZ+McHvYZgt5CpYSsxJExqsyh/VaDqNKtE48nEF2GoY5QRAzR2JGwC6aeHjVZdIceb15mzZlBKrrOg5+ZlvOpwk5M6uowRxRW+4jwOEe8627a5nYwBoPeToABJJOgAJNXh0L6A4HDoGv2hjL/xi8iwvhbUiX/6mGvKKgfopRRcvuQCwtqizyDkkmO/sD31c2FxMW4EbU0nRPDiUt2acQ4fw64pt38Bh8m020VHX2ZQCPJp8Kp70k9BreDjEYRzcwrmNe01tjMAkDVZBEnUEQdd7P4vjCBEb1HnuApdtXJNq6MrryEj1x3Muh8Y9kZGW9Mpl6dJXEpOiuuJsNbdkYQysVYbwVMH6xXKnOMKKKKACiiigAooooAKKKKACiiigB56QfneI+fvfvGpDS/pB+dYn5+9+8am8Uh2R4QV1Hq+f2VyFdW9UedYUichWwrUVtWiozNE0UVg9hRRNFABNOPAOCXsbeWzYALHUk6KijdnPJRI8dQBJIFN1X76LOALhcAtxgOsxIFxydPg2HwSz3ZTmjvc9wrG6EnLShV0c6HYTh9nNl6y4AQ951UsQQJygki2upEDluTvTZ049H+HxQ620RYxDjRjpbuNJUB0+KTAEr7mqb4hYtGAQqkbbhQrTAGp22Fcgc1tDEjWM0j9YEyAQYMxU9Tuzmt+p5jx/DruHuNavIUuIQCD9RB2IO4I0INJ8RsPOrs9JXAFxeGa6gHXWFLKR8a2vae2YGpAlh3ERpmNUniNhVIuzpjK4HAUUCinJi3DHf2Ci3imtujAzkYMoOqyrZhp3TWML9wrXqszBRuxAHtJj76TudEvwk945ctYRbDWrjW4W47WlNxGvdcwu2bbNGXq0tuobXkQNWBrT0TY4XeL4ObSLczX5dJTMv4NdgFB2RHeBTV6Rse17EWy2ipaCIIC6I7oTAA3KnlSj0M/3zhPbf/292n7nLp8lkJ4n+Wu/OP8AtGk1KeJ/lrvzj/tGk1Mc4UUUUAFFFFABRWaKAMVaPQ6x1eAsss5nuXrmmmxFoa/5D7zVd8J4ZdxN5LNlS9xzCqPZJJPIAAknkAat+7wo4NLOGLBjaTKSNizMzv5SxHsApMnB09KvPY0Xlckj4p0PmDtUP6YcUzsuHQKLdkkCBs3xgO4DaO+amfEMaLNp7h2QSP1nPqjzP1TVUsSTJ1PM1kEW6vJsolh+jfBlEe5IPWBdIMgKzKDO25OngKkDcYvNfW0pIBIBBUAQTuDJPvio56NcSWS5bP8A+bKV9j5pHvE+ZqYDG27d0E2w2QBi2pgggqInTXXTurJcjYY+VOIycS43cF4roQCd8xO5EaCBSpcYImCZ3gTAPfSZRbu3WaPGdp79x5z41m+cogaKN/ZB3NJdMtobtNlX8RV+tfrAQ+Ylp01Jn76TUu4zixdusy+roBPMARNIa6DypJJugooooFCiiigAooooAKKKKACiiigB76RfnWI+fvfvGpuFOHSH87xHz97941N9Idi4Cul37hWi1veP9eyjuP8AKcxS7AcOe76oiZClpCswE5FaIzxyMUhWpF0Qx+W51LgNbuHYlVhx6pzH1dfurJGwq9xmsYV3uLbVTnZggU6HMTlAM7GdNaMbhXtO1txDoSrCQYI8RofaKt7F9ELWLe1iLL9XeUqxYAMGyNIzrp2xAE++oV6TuGC1i8y+rcUH/MvZbT/SfM0qdlHGkRCiiimEBUkwNzoPaa9U2rQCi3CkLAVY0AXQaeEV5u6JcGbF4q3aExOZjqIVYJ1HMyBpzYVfy4u1fyrq6vNwDUEwQTpyAdTO3LxqOWXZEcg9kAhpGgIOusEMPd4UluvKSBHaJMiJkL7/AFd/Ct7V9SsBsxII7JzgcyCRuRH170hN4rby3UfVvCRuAdJBBBmJ0qfmJbDddvdv1s5VlLZYgA6w2nMcu41R/Szg6YZzbR2bKzKcyFI1OWJ9YQN+dXO4DMvVdsZirELDATBzKdY8QSNu+KrHppwrMl/EdXcV0v5HDEMFBVScxA3zsIA2B15VuOTUkikO5BhRQKDXWAswv3U59GcB1+Ow9rfNdTTvAOYj3CmrDH7KnPonw/8Abzf0ixbZssSSXBtiO6MxM+wc6RclpPyEU6TYvrcVeaIGdlUaaKrECY0nmfEmpB6Gf75wn/f/ANvdqIYgHM0xOYzGomdYPdUv9DP984T/AL/+3u0y5JTVQITxM/DXfnH/AGjSWlPE/wAtd+cf9o0mpzkMzWKKKAMzRNYrIoAzFdsNh2dlRFLMzBVUalmYwAB3kmK5CvQvoe9HaYa3bxuKWcS4zW0bayjDQwf/ANCDMnaY3mjkBT0Y6EJwrBEtDYy/lW4++UHtG2ncsCCeZ17gEvFsILha485tSSNz7Zqc9JWDKoGpVgxHOIM+6ZqPE5jLAgD1VP7RHLwHntuNLhlISa3RRnpCuMMSLRJhLaShOiuwzmQNM0MAT4VF4r1VjOA4YoDdw1hywUsWtIxYwNyRqa4WOheAQuRhLHwgDGbasNANFVgQo0BhQNdap4O3JJzt7lB+jvD3nxii0CQEdrnIC2qkyfPLHjFWIuHCrcbtEsSdGjw2Jg//ACrIwPDLVlgtm1btqUJyoiosgidFA3zCoj0j6PFDKGVLaLzHh4jSp5MbR1dNlS2ZEOq7QMnSdwo18gKinSzjLq72UjKUAY89ZJjXSQRU9PCL/wAVJOwkqPPU1HOm/Ru4mE61wGui7PZBOS0VaZPMSFPcI9tThB3bLZ8q01FlcGta3IrUiqHAYrNYooAKKKKACiiigAooooAKKKKAHnpD+d4j5+9+8akBpw6Q/nWI+fvfvGpvpTsjwbWhrWLhra191aNWdxn+EBW1YArdEJIABJJgAakk7ADnQaiUdEeld3DMEkshIA5xOnu+v7KlXS7hdziFtLiwtxC0g5j2TAJ7IJMZQdu+n70d+jVcMi4nGKHxBgpaMFbI3Bb5V36hPfqFfA7Nu3jby55W2+iRyIDgT3AmPKkS32FefZop3iHRnE2QWydYg3eyRdUc+1l7Vv8AzgUyjWvQHGsMRnYAZZPVsNHtZgT2GGoUMAIB1DRy1iFvW5mvWFa6sjrFVOsEiCSwUhtOdxGPcRWzel0LDK5Ix0VtsmGFu0DbxHwjHYZoUoxLMxUD1dis5QdAZqU8KFyzaVbAzWLVpCbqghGuDVktk/lVHeu5jQxpr0ZfB2w3aY3G5XguUBZKgASpMxq8mdgNakGLs9daY3cottbUM7tkUSQzSzGNIAidNa4ZNp2zW9Q13uLm3YDCy1wMJKKcp7QzfCE7nll22GsSWji3Frdtbc4Mg3FJOUKGTWIIGs6TApRg8bKnqW0zm3PM9W+RoPKcpg+INN1/E3utYwygGBmYMq+A7IJqqOmMElsLMCMSzM1gF2QKyyy5sxnMACwZmAUbSRIHs641LbXsRcGYIerL9YihhkWCL6XVzgbkEDtHv2rn0Ixq3buIW32rikK4JAzA5vUB9bKw1ieWlSpiGHbkFV3MqyS2UhX3TkY1HepqM35jnktMtjz30m4aUuPdSWstcIR8oQN7FBMrpGb4xB8YZDV09O+jj9VcK5OoAzNoudWUHt3GaY0EBlOpLD9UUsw8/Hv99duKeqJNinDHb2Gpx0RHVYDiuK2Is28Ojc5vvDAHw7BqEYC0XZFG7EKPaTA+2rxv8I6vC9RbkAqV59pYIkjUGZk7TJO+7N0zo06oFJ8M4e9+4tu2CWYgDzqy+gvA2wnHMJZOuUXGJ2nNhrv/AMpg9GLi1jXVoLBSBzWVYBiPKrU4ZgkvcVw2IW8pe2tzMiiZDWrijtcoLeO1apb0RyxuNnnHif5a784/7RpNSnif5a784/7RpNVDkCiiigArM1is0APHQ7h4xGOw1lhKvethh3rmBb6ga9XYjiQWe8Dbv12ryj0NxwsY7DXToFvW5J0hS0E+QJq++K4uXDKTEc/lbe8ffTRCrM8Yx/WuANI1J7z7aVcMt5nRT8ZgPKdaZMOZaTrTxg+/ypVuyvCJZjbiPnVTJAze4wR/XfWbGqKe4UxYS/FyeUEeR3p+4bHVme811VSOZie366zyzDyIn/iK1xmFDiTuDIHlRi5DCNywMeAOp90jzpbcX7aHVgRt8CRJOnKkfUZmPyV08Cfjfw99POOJCFUMs0wTyE6nyn7K5phwoCjYf176aMVZtsrbpP6NbF4F8P8AA3IMAD4Jj4ger7R7jVT8Z4Lfwr5L6FDrB3VgOatsw/o16ee3TdxfhFrE2zbvIHU8juD3g7g+IonhUt0CkeYqxUq6bdDbuAefXsMYS5zH6rjk3jsfqEVrkaadMcKKKKwAooooAKKKKACiiigB66Q/neI+fvfvGpAaX9IPzvEfP3v3jUgpTsjwb2xoaxZsM7AIpYk6ACSfYK3tiYG8nYVMOgmVMQGOUEAyCQMo2MzWdmwyPhEbxHAsTbEvZcD2SfcNaun0Z+jZcNaGLxgm+yyiET1II09t37NhrJqZcC4UCOtZQWgFAeU7MZ59w/oLeKBmyLmyGQRAVp0IjK22pHfz8ozyUt0JOVukdsbeVbcKxIOUd+m+9eeb3EGbEPc1Vjcdt4IBMj6oq4Ol3EeowrMidsDKBO7GAJ7hqSY7qrHgvR98XbZ5+GDEzGh7gQOXKlvXFUZBVbYosY+5cdesdmGkAkxrGw27vdTvc4M128kNkYqYKwdQMwkHfSmrAcKvXAvYFv8AWZgACDB210M8qsLgHCLeGHZ+FuH1n5e/YDwH/wAfHilKVsyc0lsQriPWYeFxAUyYDZSwbu2nL7qSLxzDgQbgAB9UFzB7wrL2T4rB8anPH8ELsqYJkFj4jkPKarziXRdTzKlpYCJmG2/8h/QpssFDcyMtQ+YDjfDmsJZtXUtPbEKwFxsxzFjnBEzJJzTOtbDh7tDhvwhJEizfDPzJi3cRfAaGR3HlFsL0TdngDkAGjx3illjhlwOFtyrAEtHLKcpHdvSKKnuh/EnHax3ThOCu3lypcwl9mIyNbdM/6uV1yMSSDK9rSZBg1LFW5a+DxTLdt7ByYvJptJkMs8madzIgCooekmIw0JiENy33wHiP1G09xFGJ6f2s4DrntMPWt9lkI3zI/KI+uicE9mJqbJHjOJo0iGcMXzCLTKwaAVIz6qYMjnNVxiPR9auXnNq5dtWpzLbNo3GVeYz5u0AecbRNS1L+FxKzadG8INtx7QIrrwXiNzCZxZtG5nKzlyZhG3aYDTfc1kEsf2RrdjDhPRzasPZd7t2esQgHIuuYESIJA85py9J2JGDW21tfhXtAF5JILlysyY0VTGnIUv4ljbGJz27gxBd2Tq4cW7lhxIEONG9fUZY23p46QYXr8Rcw9xQ9lz1fa0GW3ZQ6Hk3WEx/0zyq0nHlBGclszz/we/kvIxYrqJOmoJAYMTyImrx6CdTbx628OQULMCQ2aSLTkCY1gCdNhFUv0s4G2CxVyw0kKZRiILWz6rfcfEGpD6GLzDjGFUHsk3pHKfwe7RVss5LS2QTif5a784/7RpNSnif5a784/wC0aTVQ4gooooAKKKKACrw4Bi8+Ew7sZzW0knm6jKZ8ZU/XVICrU9FGJF2xdsPqLbAifk3JMeTKT/mouho8kutUttYqLiKNp19pBj+vGmzD2wCRm0G3f/A0mxuKKMpXcMD7YPOl1dylWTBDBp44fjIEHaZJ7gN/4UzWWDAMuoIkeyu1m5Lr8lWBPjGsV3y3RzElt4f459Y/UO6ut2ApY7QD3/VzrspnzFcFfM4T5PbPs+L9ev8AlrnbYIQYDCGC0CW5REAHRQOQ3PtJrNyxDMp9tO1vNHaIzeG3lSS+vamnhPcxjW1g8qTdXJPhTttJOwBNNdl5fbeuhMwYOkvDlxNp7LxDrlk65SR2W9oaD5V5uv2ijFWEMpII7iDBHvr1BxxIM94H1GqC9IuC6rH3tID5bo8esALf+WaufOt7KrgjFFFFc4BRRRQAUUUUAFFFFAD1x/8AO8R8/e/eNTfTh0g/OsT8/e/eNTeKU7I8IceE4lbV607+opGbnod9OdeiOh/RddcTeGbOEyKyawokMyxueSx91QX0RejnryuNxi/AgzZtMPyhG1xx/hjkPjb7RN3N2t+c+6KRruJkyX5UcxeKrJ9bUCRGvj3+VRfF4U3rrLeulAzZba2yZZQCzBtNCdyTp2fGpKLHYCa6gy28HxPMyR7qQpwpLbveZVzkQTGrqvnoNp8vCueam2tjMUoxt9+xGelFsOFRdFUT4ARp99IugGGhn07JBPnOlb8Xvs5I79Se8/wmn7o5hwMjD5BB9oq0IU0l2EctvzGjjqGxfJ2tOAxOsK8wxPcCMuvfPfSzBX0jNnDabgzHs7zTrxmwCyBhIcFfqJqA8bd8I7KULW9MpBiB3Ef1uKvGWliVaJMGDsoHfJ9nP7h5tSbFWFkNALBnyqTBIJ1j3A+VM/RDHm7muFcsuQATMKoERGw1NSm7ZmTIEHNJ1jmTE8hP1VudKWMWO0hTwrhdvMGGu4+qdZ9vKB4UpwfR22j3XAM3IMEyB7BFcuD4gC0bhgdkM2sAH1j5RXa7xG0QetvC2JgZbhXMN5katse4RUsU/JuNJOxFxzoylwZo1H2HQ/bUF4v0PS3badSZAMalm0GvOdfeKtW5xK24OR0YQdzHtid6iHHdbr5i2uVVyxK9ktInTZX98d9ZnVpM3G2nQg4H0OtCWKyA4+wUu6WcIFvK9rs247UfKnSfA7e0eIpLg+OmxiDZY6FFOYmdQCNZ3mNT40u4j0hDKbYUEHfNrAI2Gv11WUIyx0KpNSsivRzB5sfh0JP5XPEyIUF/L1anwslmkbZnbXtAl2LNttE8/Cov0HwFsYq5eUQUs3D6xMFoUaE+2pLYDKZBHacbnlpMeMcq51HSqKN2yIel7oycTYS7ZUvfsz2RqzWiCWA5sQVkan4wGpqv/Q1/fOD9t/8A292r5TDFmQyNCTEbnSCGJ7O/jtUIsdHOp4/gsVbQLbvNiVuBdAt9cPenQcnXte0MedUg7bDVUaKH4kPhrvzj/tGk9q0zEBQWJ2AEknwA3r1HcwqCQlq2ok7Kijz0qP8AGOAWHlltJavFXUXbSojLnGQnYZjBO4kToQdumeLTte/oQUjz1FYqQdIMPYw2fDCy3XIQDee5M85S2vZykbTJg9+0fqQwUUUUAFWV6HhAxbTqFtD39Z/Cq1p36O8fu4Ny1uCGADo2zAezYjWD40M1Fw3V0rjhsPnknUzH9fVTDwrp5YvsttrT23chREOuZjA10I18KlnR0rcUuhzIxlTyI208wR5UijbKathTgLly2Cq7Hv5eIp74esLSZLFLrAiK7MaojN2PS8QZLYKobjA5SBOg1g6A6aAU3cD4qzYh5Ukvv3IIJEiOQEaxSvhlyHGscq6dH7ZHXOVILPEERos7d4/90uSNMWLFH4UiAiSwBOp1PfvXG7iQw7Mnf7q2t4pFT8l2SdIEjx9mvKkWMxggFFyjWfqrY7djaM4m/pWOHRnE02tcml+CbVT4iqp2jGqM9LbeiGOdUb6X8LFzD3flW2tn/ttmHn8IfdV+dLbfwSnuYVT/AKVcLmwSvzt3l9zAqfrK+6oveBRfhKforJrNtZIBIAJGpmB4mATHsFQMNaKdMXwK6pXqwbytENbBcZj8XTnOnjTffsMjFXUqw3DAqR7QdRRYHOisxRFABFFEUUAXFwz0R38bevXr15bFtr90gBesuEZydpASQREknXap1wf0P8MsQXR8QwMzdfT/AEJlUjwINdsN0wROtVQs28+VCyjO2eCZ+KBuREwK4cV9Iotj4G2l2VGWLkSWUETAMa5gRvosTOnPizKUbezHbbfJMuIGFXISoDJ6o5AgRA+LXUAhP1j4Ty7qo5/Shj8ztNi6uVgttUZMjGMrdoS+WNpMyadOj/pcvZLVvEWgzbG6T1ZfKRLFQpGx1yjvgUz9TdPo0XACANSB4beAgCmvj97qrRgwSdt9D62p17/fUcwvpCB1uKltADmLMVuBiquuVAGkFXG5nnEETFeM9OluO7MgJHqAM0FR35lkmDOwnvqE8yUlFK/X7DeFKtVbEis2y5zN6tSvhFsKoA8qp+/036zD3QyFHGUAoxCgEwDO4O+m3jrXHpF6QL93DC1hWZIVczA/CXNIIDbxzka6a11RdE003TdFx9IhFsPtkdT5aio/0nNtkEmQyz3iCNNfHX3HuqhcVxvGuAt29fyaHtNcjWIJJOoiNe6KnzdIbf4utWS927iCqi9DOXUzIU5ySD29tuxECdC7GmoxXIs4PeFtTbsMrMSQstlgb5ie5QDm5gKTUnscIyKBcd7hntMHe2upB0TNAESNfOq/6L3baXG60XEdbZBKIGVVJAZriEyVg5SByLEyJFPDdNb7OFZrS2yWD3GHbccmSBlVTBjQnUTtNZN6obiRmuSwOC8MQHK8t6p0e4IBMR6+3Zbu3qR4fhlkE/BqTMy3bJzeLT7PKq1v9P8AD2nuQhOiDMpEECTIAHjEcoNOFj0r4VoaGGXRhlLEg8xHIEaiakpadqCUiXcY4LbK/BAWnJENbAQ9+sb1AekeMuK4622VC/HU5l3EHkR8YREdveae7fpKwty7lVbh07JABkRmJifZ9XfVX8b6d37l1rSJKsVQF7ZVpkkGAQAYbX2e2qZEnHYbC1J8injuOdr4dDmm1bBBBnNBnb206YDA3ridsWwANoLkeAMj+FRWxxK+90sSlxurY+rlEW1ksGU5WAgA6g+FTTolx1LyBbgCNIiWnPO5ACiIOkHepyyqC8zG8r4Y99FeHGxYxLT2rpt21J2GWWidhvUgt4tbYXNlEDXWSCdgAB/XdTRxHGlLAt2gbh7VxgnbYaESyiSF8ahdzpSyKWYPkJgXFtwO3oO0RtsJ9+tca6yUslQjcdtwpdywsNxbM+iXBvJlGTlIlSB99PnCURnziPWDAEaq2QoSPav/ACqoMN0kdyzJlyKursQzATlBVnGnflC8tqkXo749cvYxUZxkIeNB2yoJIHPTQ7cjXbGSj25HnGLWzHHF4t7hKWkkAwcsuTHOOQ/rwpLcvPbntEHmD/7qSHhtoO1wjUyAAAF10JA7456e+uHElS4y27YCBRuZgaAebASNx7dq6V1EY7NX+ZylHelGwXvWGC9plKdkakgggeJ7dN9/oHeWyr9Zaa87ALh1YdYR8rWJ8pneauji7XGQ2wXdVYE+qGGX5LKGyEjcnWGYjXWq66QdHMJcdr6K1tELG8vbMudfWuPmKAjUqCIB1XXLzS6nVK+P3NKzxFhrbMjqVZSQysCCCNwQdjXOnvpWljrs2HdWUjWDcaGHOXkwREDMx01NMuWrp2rNMUVnLRlrQHbomB+F2SdlfOfZbBf/AI1afofxDXcJlOpS6UQAa5YVvtc1V/Rq32rzkwLeGxBPtuWzYQf67yVffoRwIt8MtNENda4574zso8oUHzrU6YDjeXKxUjUGK6WqeuMcNzTcWc3Md4H300IIFUU2YbgxSuzxNhEmRpoaQPXC49M5N8mUPI4jm3fID3KTSPHKhEo7Mw5QAD7yPupqL12stofb/Ck1MZI5HGJOVpRu5gVn2TuPETSvCYy2sFriBZGsg+6N6SYpA6lSJEfXyI8ahWB4eWv3cwEggBhoSAoPaPMyaJZZLhDqCfJPOLdKBf7CWyEzCGY6n/LGnvqKdNMMLmCxSnlbLj22+3/xp2OEBHf7KZ+N8YTCkdcZR1YAfGMQGHjoR76INxi9Q1J8FEGipPwjo1avTN5ho2i2wcsEQWlgckES0AAkCaf+G9FcOoOdRctPqt28t6w1sADULnUMNQdYnka55ZYrYnRDeG8aewoFtLYaZz5TnIkEqWB9UxHsJqU4S9+GW2xGMw5NhJXrLFp2IZYYqbhclFy5jPqgnXuM7f0fWitu09iytkKCb4KJdYQ0yc5YmQhDa7nsxoZx0XwdvC4S3aUnKoKrmCyVMwSI1MneBPdSa4ydPZitlDYfglnH30t4FeoBnOtxi2RRs8kksNQDB3I050v4T6KcVfwj4liUcFlt2BbZrlxhoO0SqqhPxwSI18KvpcIAJRu2SCzdknQaAmNudLFIt5dT2iARqRpzPd9VMnJfkFlKYf0EXyql8XaViAWXq2bKSNRM6wdJrNXPdxgBIy3TBIkW3IPsIXUUVmqXoFo8ucSxLJi78Q03743II7bb8tp7+dPHRq/aGKF13YQI9WV9WPiwFjQj20y8YAGJxJAY/D3pMwPyje+m63cZtF05TOp/qKM2PxIuN1ZkZKPYlnG8Jhc0Ya5nHZLXGJbTKZUBFkDw5Zd6ZMTetswM5SW0jx56R2dtqScNwr3XVQ5RdWZjssQCf1jsB7a6tdt27g6hM7KZzMZmN9Nh/wC6MeLRFRbuvUWUnJlkYvpHhGsdTfQq2VVRxBIKSJAmcxJMkkzMUk4bwJMSitcOZgWdmDEF0ghQNzyGmh00iah/HsQt5RdXq0yz2QRJzESIGgj65pBw7ibKx7WQGGJXsmVnbxMz5VDPgnOP/m6Y+ObTtkhxeHR+3h7blIIyDM4aNFbmcvPUn3Gm82cqHLaGcjKQyjQE6sNJTeJ3jY01Yi/CnJcPLTUHfvBrrjbrkhk9UKo1HcNzV9LpJDY9NSnPnsv8/oS/E9IG6tUt3VS8qJbGVXeV2Yo0RoBoDqRA5U1HA3GBGYdss0s6q5J1LRJI57zTO3HGVQElT8oN4anQCT40lv4nL219Y7kmW17jS4sKxbRIS1S5JfwFbVkObjC52GNskklWOVcuhABALa6+XPTHdIbarkUsHEgPKlYnQKmXQQNdfGoYMU7QCdzAnYTW2JsAaC4GPMDTWmliuVsvDNOENC9bsmV/CYZ7aOXAYg5hbIYTuAZMKdSZ186iOL6xSTBXUx2g32VqbRjsZttzW2HwjvOb3kgzWYcThdysnPJqdseuFcVuwwwlp1Zsoc5iQwAiJJ3GaYHurjd4w1x4cszE65tSe+ZMz511wuKFlAiuFUHPA3kwNTzGgpCuFW/eJOYB2Y5ydyZOgjaaouWTeloeMFxg2ldbYRc8LqJzR3kTlXU84PdXHh+NHXWwAGZBpBKgaajcCN99KZ7+HC3jbRpAIGrazz1iut2xlbM8yIJGkwdiCNxUvBVtruUU6jpLctXhZJxPWAXmQG2zuqwpzDXJvAYiYI27qjmO6R27x6n8IgnNN0QMpCtkCwAGGfL3Ey2usVBuOY/rerJnsoEA5BRqB9Z/oUhF5RsA3lFR6XpfDj53b/sNObfBMeLYG3h+1OZGIyORk1iWzKjmDvBmPuk3ou4vbPFLKwpa6jqGQyB1dt21B2MDXv07qrFrhuDIGKr8gnMJ+0Dw1qWehZR+NsMdJzXlA7v7PdJaduQHma6JY1KrEhaexbz8YgMGgtmYb5FA8WOx5z40hXiaOWJZiQlybZiZXQywMsRyEDnVY4jixZ2m4fWba2V1Vp9ZTvykg6Gu/F+ki4kKLrk5RGiZCeWpQCajNSfDO+PQzfzRX6kzu4rD/k1vFn1y22ayvaaDmgatsuhEwBpEmoz0sOICt13XXMOAM2RrKymVB1YUfCLbkAtH62gBkxzCXMOjBlBkTBlzGkTApZe48CdcxMRIDAxrzHtPvoUe7W/qN8BJfPH3Ge7hsJcyixZbM6QP7QFVXkgsQ65iojzkjlLNfFOB3LAlirDmVzQNYE5lEE928bgSKe0XDZcuS5kn1czlQ3flM6xzrK4XCDaz5s+g8ydqupUZ8FLvOPuRCipde/BFB+DtwRyJ90qZpMMfY2WxYEfKAP2yTTavsY+minvkX7/wIuFKBhca5+TYtD2veW59lg+6vSnQC3k4fhFj/wDns+8opP1mvPzcVt9WbfV2cpIYiBGYAgGAupAJE+JqU8P9KGItIqZlCKoVQFXQAAAer3eNCn9jJdMu00/f+C/1OlNfE8IsEroeY5H2VUlj0q4g7MhHiFH3Cul70m3zuqHn6uh881N4iFXSt/MvcnTuaS3GqC4rp+0T6neAFPt9Yma54bp1cPyTO0hZ/wDEit8VDro39UfcnE0pstofKq8v9NGJhSB3woP2kxWH6auvxteYyj69KV5FY66N95x9ywS1MuGPwtxQJMifCVAH2VGm6cuBqgn/AKW1nwmkeG6VObjui9oxOoAOWflGO/at8RB8K+NUfcsHIy6lRrp2Tt46gVFPSJYV7dktnEXlQZTBm58oGOycsSDImdaa8T0+vbeqI7kP1xXK70re6hUs4kQWTsPBnSRy1pp5YtUrFXSv64+5rjsdgbl23hwjBXC5ks4dUz5sr2w7m6bhOinee12pipbwzFPiQerFi31eQyyBCiXAWRcgBJOU5hppPur/AAeKtWbwxCW3N3tHM5ZzLAqWIY6tqdTOtdrXHIJZEYtDEyMwJJLEsDIGp3jQaCK4ckG1sHwj+uPuWXw7EgG3buXLRuAHKwYXNMxAyDRUEaKNxAnWaX8V4thsKvw125AYFW1L3CNyigaRrBJj31VJ6bYpYhgpB5ojgHX1QVIG5276Q4/jTXyHxGe6/e2YfVyEAbVkMcluL8Jfzr3Jve9KC2ixsWWEsPyrl8y85APYb2SKauI+lW88GFVgsQJyt7ddPKox165J6hSswJCn9okmtBirJ0/BkJOk5FGvlV1xTGXRx/qL9zS703xhYnr3EkmA7ACTsBOgopT+LbX6MfIP9xoouJvwL+uPv/obukV9uvvidOuvd3K6wpiDnadKxRVkccUh3sKBZkbxTVbulZgxIg1iisj3BdzWszRRTDGAxrvcxT7ZjECiigStzjNZy0UUFOxgCsxWKKDDomJcaBjFdLuMuZQuYxH2eNFFAjSsTMxO9Lb2KfcMQRERpEKO6iigxiIsTqd958a3uOSdSTy1M6ViigZG7OSADWh0mKKKw1cGTrvU39C/984T23/9vdrFFYilLSRfG3m624JMZ35/rGuUmNz76KKw6IJaTP4S+2Y1qt5oOprFFAiSs6qgrRzqaKKw6JRVLY0ArdVE1iitMikdraCRThZQZW050UVOR1YEr/70G7Ej7a5NvRRTo5MiRlhoKUYa2CjSOdFFBXHFW9uxwv4hpidPdWhuHvNFFajkSW5t1zHcnurXORsT76KK0ZJAaUNoBFYopWUSVM4NcPeayt5hsTRRWkaVALh76M5jc++sUVpqSsznMbnTxNahz3n30UVhrSFIxL/Lb/UaxRRQPpX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859244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Our Institution…</a:t>
            </a:r>
            <a:endParaRPr lang="en-US" dirty="0" smtClean="0">
              <a:solidFill>
                <a:srgbClr val="FF0000"/>
              </a:solidFill>
              <a:cs typeface="Tunga" pitchFamily="34" charset="0"/>
            </a:endParaRPr>
          </a:p>
        </p:txBody>
      </p:sp>
      <p:sp>
        <p:nvSpPr>
          <p:cNvPr id="2" name="TextBox 1"/>
          <p:cNvSpPr txBox="1"/>
          <p:nvPr/>
        </p:nvSpPr>
        <p:spPr>
          <a:xfrm>
            <a:off x="762000" y="1447800"/>
            <a:ext cx="7620000" cy="6647974"/>
          </a:xfrm>
          <a:prstGeom prst="rect">
            <a:avLst/>
          </a:prstGeom>
          <a:noFill/>
        </p:spPr>
        <p:txBody>
          <a:bodyPr wrap="square" rtlCol="0">
            <a:spAutoFit/>
          </a:bodyPr>
          <a:lstStyle/>
          <a:p>
            <a:pPr lvl="0"/>
            <a:r>
              <a:rPr lang="en-US" sz="2800" dirty="0" smtClean="0"/>
              <a:t>1</a:t>
            </a:r>
            <a:r>
              <a:rPr lang="en-US" sz="2800" baseline="30000" dirty="0" smtClean="0"/>
              <a:t>st</a:t>
            </a:r>
            <a:r>
              <a:rPr lang="en-US" sz="2800" dirty="0" smtClean="0"/>
              <a:t> and 2</a:t>
            </a:r>
            <a:r>
              <a:rPr lang="en-US" sz="2800" baseline="30000" dirty="0" smtClean="0"/>
              <a:t>nd</a:t>
            </a:r>
            <a:r>
              <a:rPr lang="en-US" sz="2800" dirty="0" smtClean="0"/>
              <a:t> Period:  </a:t>
            </a:r>
            <a:r>
              <a:rPr lang="en-US" sz="2800" b="1" i="1" u="sng" dirty="0" smtClean="0"/>
              <a:t>SCHOOL (46.4%)</a:t>
            </a:r>
            <a:endParaRPr lang="en-US" sz="2800" dirty="0" smtClean="0"/>
          </a:p>
          <a:p>
            <a:pPr lvl="0"/>
            <a:endParaRPr lang="en-US" sz="2800" dirty="0"/>
          </a:p>
          <a:p>
            <a:pPr lvl="0"/>
            <a:r>
              <a:rPr lang="en-US" sz="2800" dirty="0" smtClean="0"/>
              <a:t>6</a:t>
            </a:r>
            <a:r>
              <a:rPr lang="en-US" sz="2800" baseline="30000" dirty="0" smtClean="0"/>
              <a:t>th</a:t>
            </a:r>
            <a:r>
              <a:rPr lang="en-US" sz="2800" dirty="0" smtClean="0"/>
              <a:t> Period:		</a:t>
            </a:r>
            <a:r>
              <a:rPr lang="en-US" sz="2800" b="1" i="1" u="sng" dirty="0" smtClean="0"/>
              <a:t>SCHOOL (36.7%)</a:t>
            </a:r>
          </a:p>
          <a:p>
            <a:pPr lvl="0"/>
            <a:endParaRPr lang="en-US" sz="2800" b="1" i="1" u="sng" dirty="0"/>
          </a:p>
          <a:p>
            <a:pPr lvl="0"/>
            <a:r>
              <a:rPr lang="en-US" sz="2400" b="1" i="1" u="sng" dirty="0" smtClean="0"/>
              <a:t>Others receiving votes</a:t>
            </a:r>
            <a:r>
              <a:rPr lang="en-US" sz="2400" b="1" i="1" dirty="0" smtClean="0"/>
              <a:t>:  the government, parents, drivers ed., soccer organizations, social media, the SAT board, the medical industry, FDA, IRS, the police</a:t>
            </a:r>
          </a:p>
          <a:p>
            <a:pPr lvl="0"/>
            <a:endParaRPr lang="en-US" sz="2800" dirty="0"/>
          </a:p>
          <a:p>
            <a:pPr lvl="0"/>
            <a:r>
              <a:rPr lang="en-US" sz="2800" dirty="0" smtClean="0"/>
              <a:t>For tomorrow:  as </a:t>
            </a:r>
            <a:r>
              <a:rPr lang="en-US" sz="2800" b="1" i="1" u="sng" dirty="0" smtClean="0">
                <a:solidFill>
                  <a:srgbClr val="FF0000"/>
                </a:solidFill>
              </a:rPr>
              <a:t>INDIVIDUALS</a:t>
            </a:r>
            <a:r>
              <a:rPr lang="en-US" sz="2800" dirty="0" smtClean="0"/>
              <a:t>, construct 3 Theses that would open the dialog for </a:t>
            </a:r>
            <a:r>
              <a:rPr lang="en-US" sz="2800" b="1" i="1" u="sng" dirty="0" smtClean="0">
                <a:solidFill>
                  <a:srgbClr val="FF0000"/>
                </a:solidFill>
              </a:rPr>
              <a:t>REFORMING</a:t>
            </a:r>
            <a:r>
              <a:rPr lang="en-US" sz="2800" dirty="0" smtClean="0"/>
              <a:t> the institution of SCHOOL—Skyline, ISD, Teachers, Dept. of Ed., etc.</a:t>
            </a:r>
          </a:p>
          <a:p>
            <a:pPr lvl="0"/>
            <a:endParaRPr lang="en-US" sz="2800" dirty="0"/>
          </a:p>
          <a:p>
            <a:pPr lvl="0"/>
            <a:endParaRPr lang="en-US" sz="2800" dirty="0" smtClean="0"/>
          </a:p>
          <a:p>
            <a:pPr lvl="0"/>
            <a:endParaRPr lang="en-US" sz="2800" dirty="0"/>
          </a:p>
          <a:p>
            <a:endParaRPr lang="en-US" dirty="0"/>
          </a:p>
        </p:txBody>
      </p:sp>
    </p:spTree>
    <p:extLst>
      <p:ext uri="{BB962C8B-B14F-4D97-AF65-F5344CB8AC3E}">
        <p14:creationId xmlns:p14="http://schemas.microsoft.com/office/powerpoint/2010/main" val="310066778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Preamble</a:t>
            </a:r>
            <a:endParaRPr lang="en-US" dirty="0" smtClean="0">
              <a:solidFill>
                <a:srgbClr val="FF0000"/>
              </a:solidFill>
              <a:cs typeface="Tunga" pitchFamily="34" charset="0"/>
            </a:endParaRPr>
          </a:p>
        </p:txBody>
      </p:sp>
      <p:sp>
        <p:nvSpPr>
          <p:cNvPr id="2" name="TextBox 1"/>
          <p:cNvSpPr txBox="1"/>
          <p:nvPr/>
        </p:nvSpPr>
        <p:spPr>
          <a:xfrm>
            <a:off x="762000" y="1447800"/>
            <a:ext cx="7620000" cy="5293757"/>
          </a:xfrm>
          <a:prstGeom prst="rect">
            <a:avLst/>
          </a:prstGeom>
          <a:noFill/>
        </p:spPr>
        <p:txBody>
          <a:bodyPr wrap="square" rtlCol="0">
            <a:spAutoFit/>
          </a:bodyPr>
          <a:lstStyle/>
          <a:p>
            <a:r>
              <a:rPr lang="en-US" sz="3200" dirty="0"/>
              <a:t>Out of love for the </a:t>
            </a:r>
            <a:r>
              <a:rPr lang="en-US" sz="3200" i="1" u="sng" dirty="0">
                <a:solidFill>
                  <a:srgbClr val="FF0000"/>
                </a:solidFill>
              </a:rPr>
              <a:t>truth</a:t>
            </a:r>
            <a:r>
              <a:rPr lang="en-US" sz="3200" dirty="0"/>
              <a:t> and from desire to </a:t>
            </a:r>
            <a:r>
              <a:rPr lang="en-US" sz="3200" i="1" u="sng" dirty="0">
                <a:solidFill>
                  <a:srgbClr val="FF0000"/>
                </a:solidFill>
              </a:rPr>
              <a:t>elucidate</a:t>
            </a:r>
            <a:r>
              <a:rPr lang="en-US" sz="3200" dirty="0"/>
              <a:t> it, the Reverend Father Martin Luther, Master of Arts and Sacred Theology, and ordinary lecturer therein at Wittenberg, intends to </a:t>
            </a:r>
            <a:r>
              <a:rPr lang="en-US" sz="3200" i="1" u="sng" dirty="0">
                <a:solidFill>
                  <a:srgbClr val="FF0000"/>
                </a:solidFill>
              </a:rPr>
              <a:t>defend</a:t>
            </a:r>
            <a:r>
              <a:rPr lang="en-US" sz="3200" dirty="0"/>
              <a:t> the following statements and to </a:t>
            </a:r>
            <a:r>
              <a:rPr lang="en-US" sz="3200" i="1" u="sng" dirty="0">
                <a:solidFill>
                  <a:srgbClr val="FF0000"/>
                </a:solidFill>
              </a:rPr>
              <a:t>dispute</a:t>
            </a:r>
            <a:r>
              <a:rPr lang="en-US" sz="3200" dirty="0"/>
              <a:t> on them in that place. Therefore he asks that those who cannot be present and dispute with him orally shall do so in their absence by letter. In the name of our Lord Jesus Christ, Amen.</a:t>
            </a:r>
          </a:p>
          <a:p>
            <a:endParaRPr lang="en-US" dirty="0"/>
          </a:p>
        </p:txBody>
      </p:sp>
    </p:spTree>
    <p:extLst>
      <p:ext uri="{BB962C8B-B14F-4D97-AF65-F5344CB8AC3E}">
        <p14:creationId xmlns:p14="http://schemas.microsoft.com/office/powerpoint/2010/main" val="151688561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TITLE…</a:t>
            </a:r>
            <a:endParaRPr lang="en-US" dirty="0" smtClean="0">
              <a:solidFill>
                <a:srgbClr val="FF0000"/>
              </a:solidFill>
              <a:cs typeface="Tunga" pitchFamily="34" charset="0"/>
            </a:endParaRPr>
          </a:p>
        </p:txBody>
      </p:sp>
      <p:sp>
        <p:nvSpPr>
          <p:cNvPr id="2" name="TextBox 1"/>
          <p:cNvSpPr txBox="1"/>
          <p:nvPr/>
        </p:nvSpPr>
        <p:spPr>
          <a:xfrm>
            <a:off x="762000" y="1447800"/>
            <a:ext cx="7620000" cy="4801314"/>
          </a:xfrm>
          <a:prstGeom prst="rect">
            <a:avLst/>
          </a:prstGeom>
          <a:noFill/>
        </p:spPr>
        <p:txBody>
          <a:bodyPr wrap="square" rtlCol="0">
            <a:spAutoFit/>
          </a:bodyPr>
          <a:lstStyle/>
          <a:p>
            <a:r>
              <a:rPr lang="en-US" sz="4800" dirty="0" smtClean="0"/>
              <a:t>Even though we know this work as the </a:t>
            </a:r>
            <a:r>
              <a:rPr lang="en-US" sz="4800" i="1" dirty="0" smtClean="0"/>
              <a:t>95 Theses,</a:t>
            </a:r>
            <a:r>
              <a:rPr lang="en-US" sz="4800" dirty="0" smtClean="0"/>
              <a:t>  Martin Luther gave it the title of </a:t>
            </a:r>
            <a:r>
              <a:rPr lang="en-US" sz="4800" dirty="0" smtClean="0">
                <a:solidFill>
                  <a:srgbClr val="FF0000"/>
                </a:solidFill>
              </a:rPr>
              <a:t>“Disputation of Doctor Martin Luther on the Power and Efficacy of Indulgences.”</a:t>
            </a:r>
            <a:endParaRPr lang="en-US" sz="4800" dirty="0">
              <a:solidFill>
                <a:srgbClr val="FF0000"/>
              </a:solidFill>
            </a:endParaRPr>
          </a:p>
          <a:p>
            <a:endParaRPr lang="en-US" dirty="0"/>
          </a:p>
        </p:txBody>
      </p:sp>
    </p:spTree>
    <p:extLst>
      <p:ext uri="{BB962C8B-B14F-4D97-AF65-F5344CB8AC3E}">
        <p14:creationId xmlns:p14="http://schemas.microsoft.com/office/powerpoint/2010/main" val="403828825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chemeClr val="bg1"/>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1-4</a:t>
            </a:r>
            <a:endParaRPr lang="en-US" dirty="0" smtClean="0">
              <a:solidFill>
                <a:srgbClr val="FF0000"/>
              </a:solidFill>
              <a:cs typeface="Tunga" pitchFamily="34" charset="0"/>
            </a:endParaRPr>
          </a:p>
        </p:txBody>
      </p:sp>
      <p:sp>
        <p:nvSpPr>
          <p:cNvPr id="2" name="TextBox 1"/>
          <p:cNvSpPr txBox="1"/>
          <p:nvPr/>
        </p:nvSpPr>
        <p:spPr>
          <a:xfrm>
            <a:off x="762000" y="1447800"/>
            <a:ext cx="7620000" cy="4801314"/>
          </a:xfrm>
          <a:prstGeom prst="rect">
            <a:avLst/>
          </a:prstGeom>
          <a:noFill/>
        </p:spPr>
        <p:txBody>
          <a:bodyPr wrap="square" rtlCol="0">
            <a:spAutoFit/>
          </a:bodyPr>
          <a:lstStyle/>
          <a:p>
            <a:pPr marL="457200" lvl="0" indent="-457200">
              <a:buFont typeface="+mj-lt"/>
              <a:buAutoNum type="arabicPeriod"/>
            </a:pPr>
            <a:r>
              <a:rPr lang="en-US" sz="2400" dirty="0"/>
              <a:t>When our Lord and Master Jesus Christ said, ``Repent'' (Mt 4:17), he willed the entire life of believers to be one of repentance.</a:t>
            </a:r>
          </a:p>
          <a:p>
            <a:pPr marL="457200" lvl="0" indent="-457200">
              <a:buFont typeface="+mj-lt"/>
              <a:buAutoNum type="arabicPeriod"/>
            </a:pPr>
            <a:r>
              <a:rPr lang="en-US" sz="2400" dirty="0"/>
              <a:t>This word cannot be understood as referring to the sacrament of penance, that is, confession and satisfaction, as administered by the clergy.</a:t>
            </a:r>
          </a:p>
          <a:p>
            <a:pPr marL="457200" lvl="0" indent="-457200">
              <a:buFont typeface="+mj-lt"/>
              <a:buAutoNum type="arabicPeriod"/>
            </a:pPr>
            <a:r>
              <a:rPr lang="en-US" sz="2400" dirty="0"/>
              <a:t>Yet it does not mean solely inner repentance; such inner repentance is worthless unless it produces various outward mortification of the flesh.</a:t>
            </a:r>
          </a:p>
          <a:p>
            <a:pPr marL="457200" lvl="0" indent="-457200">
              <a:buFont typeface="+mj-lt"/>
              <a:buAutoNum type="arabicPeriod"/>
            </a:pPr>
            <a:r>
              <a:rPr lang="en-US" sz="2400" dirty="0"/>
              <a:t>The penalty of sin remains as long as the hatred of self (that is, true inner repentance), namely till our entrance into the kingdom of heaven.</a:t>
            </a:r>
          </a:p>
          <a:p>
            <a:endParaRPr lang="en-US" dirty="0"/>
          </a:p>
        </p:txBody>
      </p:sp>
    </p:spTree>
    <p:extLst>
      <p:ext uri="{BB962C8B-B14F-4D97-AF65-F5344CB8AC3E}">
        <p14:creationId xmlns:p14="http://schemas.microsoft.com/office/powerpoint/2010/main" val="193428090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5-7</a:t>
            </a:r>
            <a:endParaRPr lang="en-US" dirty="0" smtClean="0">
              <a:solidFill>
                <a:srgbClr val="FF0000"/>
              </a:solidFill>
              <a:cs typeface="Tunga" pitchFamily="34" charset="0"/>
            </a:endParaRPr>
          </a:p>
        </p:txBody>
      </p:sp>
      <p:sp>
        <p:nvSpPr>
          <p:cNvPr id="2" name="TextBox 1"/>
          <p:cNvSpPr txBox="1"/>
          <p:nvPr/>
        </p:nvSpPr>
        <p:spPr>
          <a:xfrm>
            <a:off x="762000" y="1447800"/>
            <a:ext cx="7620000" cy="5539978"/>
          </a:xfrm>
          <a:prstGeom prst="rect">
            <a:avLst/>
          </a:prstGeom>
          <a:noFill/>
        </p:spPr>
        <p:txBody>
          <a:bodyPr wrap="square" rtlCol="0">
            <a:spAutoFit/>
          </a:bodyPr>
          <a:lstStyle/>
          <a:p>
            <a:pPr marL="457200" lvl="0" indent="-457200">
              <a:buAutoNum type="arabicPeriod" startAt="5"/>
            </a:pPr>
            <a:r>
              <a:rPr lang="en-US" sz="2400" dirty="0" smtClean="0"/>
              <a:t>The </a:t>
            </a:r>
            <a:r>
              <a:rPr lang="en-US" sz="2400" dirty="0"/>
              <a:t>pope neither desires nor is able to remit any penalties except those imposed by his own authority or that of the canons</a:t>
            </a:r>
            <a:r>
              <a:rPr lang="en-US" sz="2400" dirty="0" smtClean="0"/>
              <a:t>.</a:t>
            </a:r>
          </a:p>
          <a:p>
            <a:pPr lvl="0"/>
            <a:endParaRPr lang="en-US" sz="2400" dirty="0"/>
          </a:p>
          <a:p>
            <a:pPr marL="457200" lvl="0" indent="-457200">
              <a:buAutoNum type="arabicPeriod" startAt="6"/>
            </a:pPr>
            <a:r>
              <a:rPr lang="en-US" sz="2400" dirty="0" smtClean="0"/>
              <a:t>The </a:t>
            </a:r>
            <a:r>
              <a:rPr lang="en-US" sz="2400" dirty="0"/>
              <a:t>pope cannot remit any guilt, except by declaring and showing that it has been remitted by God; or, to be sure, by remitting guilt in cases reserved to his judgment. If his right to grant remission in these cases were disregarded, the guilt would certainly remain unforgiven</a:t>
            </a:r>
            <a:r>
              <a:rPr lang="en-US" sz="2400" dirty="0" smtClean="0"/>
              <a:t>.</a:t>
            </a:r>
          </a:p>
          <a:p>
            <a:pPr lvl="0"/>
            <a:endParaRPr lang="en-US" sz="2400" dirty="0"/>
          </a:p>
          <a:p>
            <a:pPr lvl="0"/>
            <a:r>
              <a:rPr lang="en-US" sz="2400" dirty="0" smtClean="0"/>
              <a:t>7.  God </a:t>
            </a:r>
            <a:r>
              <a:rPr lang="en-US" sz="2400" dirty="0"/>
              <a:t>remits guilt to no one unless at the same time he humbles him in all things and makes him submissive to the vicar, the priest.</a:t>
            </a:r>
          </a:p>
          <a:p>
            <a:endParaRPr lang="en-US" dirty="0"/>
          </a:p>
        </p:txBody>
      </p:sp>
    </p:spTree>
    <p:extLst>
      <p:ext uri="{BB962C8B-B14F-4D97-AF65-F5344CB8AC3E}">
        <p14:creationId xmlns:p14="http://schemas.microsoft.com/office/powerpoint/2010/main" val="118732432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8-13</a:t>
            </a:r>
            <a:endParaRPr lang="en-US" dirty="0" smtClean="0">
              <a:solidFill>
                <a:srgbClr val="FF0000"/>
              </a:solidFill>
              <a:cs typeface="Tunga" pitchFamily="34" charset="0"/>
            </a:endParaRPr>
          </a:p>
        </p:txBody>
      </p:sp>
      <p:sp>
        <p:nvSpPr>
          <p:cNvPr id="2" name="TextBox 1"/>
          <p:cNvSpPr txBox="1"/>
          <p:nvPr/>
        </p:nvSpPr>
        <p:spPr>
          <a:xfrm>
            <a:off x="762000" y="1447800"/>
            <a:ext cx="7620000" cy="5786199"/>
          </a:xfrm>
          <a:prstGeom prst="rect">
            <a:avLst/>
          </a:prstGeom>
          <a:noFill/>
        </p:spPr>
        <p:txBody>
          <a:bodyPr wrap="square" rtlCol="0">
            <a:spAutoFit/>
          </a:bodyPr>
          <a:lstStyle/>
          <a:p>
            <a:pPr marL="457200" lvl="0" indent="-457200">
              <a:buFont typeface="+mj-lt"/>
              <a:buAutoNum type="arabicPeriod" startAt="8"/>
            </a:pPr>
            <a:r>
              <a:rPr lang="en-US" sz="2200" dirty="0"/>
              <a:t>The penitential canons are imposed only on the living, and, according to the canons themselves, nothing should be imposed on the dying.</a:t>
            </a:r>
          </a:p>
          <a:p>
            <a:pPr marL="457200" lvl="0" indent="-457200">
              <a:buFont typeface="+mj-lt"/>
              <a:buAutoNum type="arabicPeriod" startAt="8"/>
            </a:pPr>
            <a:r>
              <a:rPr lang="en-US" sz="2200" dirty="0"/>
              <a:t>Therefore the Holy Spirit through the pope is kind to us insofar as the pope in his decrees always makes exception of the article of death and of necessity.</a:t>
            </a:r>
          </a:p>
          <a:p>
            <a:pPr marL="457200" lvl="0" indent="-457200">
              <a:buFont typeface="+mj-lt"/>
              <a:buAutoNum type="arabicPeriod" startAt="8"/>
            </a:pPr>
            <a:r>
              <a:rPr lang="en-US" sz="2200" dirty="0"/>
              <a:t>Those priests act ignorantly and wickedly who, in the case of the dying, reserve canonical penalties for purgatory.</a:t>
            </a:r>
          </a:p>
          <a:p>
            <a:pPr marL="457200" lvl="0" indent="-457200">
              <a:buFont typeface="+mj-lt"/>
              <a:buAutoNum type="arabicPeriod" startAt="8"/>
            </a:pPr>
            <a:r>
              <a:rPr lang="en-US" sz="2200" dirty="0"/>
              <a:t>Those tares of changing the canonical penalty to the penalty of purgatory were evidently sown while the bishops slept (Mt 13:25).</a:t>
            </a:r>
          </a:p>
          <a:p>
            <a:pPr marL="457200" lvl="0" indent="-457200">
              <a:buFont typeface="+mj-lt"/>
              <a:buAutoNum type="arabicPeriod" startAt="8"/>
            </a:pPr>
            <a:r>
              <a:rPr lang="en-US" sz="2200" dirty="0"/>
              <a:t>In former times canonical penalties were imposed, not after, but before absolution, as tests of true contrition.</a:t>
            </a:r>
          </a:p>
          <a:p>
            <a:pPr marL="457200" lvl="0" indent="-457200">
              <a:buFont typeface="+mj-lt"/>
              <a:buAutoNum type="arabicPeriod" startAt="8"/>
            </a:pPr>
            <a:r>
              <a:rPr lang="en-US" sz="2200" dirty="0"/>
              <a:t>The dying are freed by death from all penalties, are already dead as far as the canon laws are concerned, and have a right to be released from them.</a:t>
            </a:r>
          </a:p>
          <a:p>
            <a:endParaRPr lang="en-US" dirty="0"/>
          </a:p>
        </p:txBody>
      </p:sp>
    </p:spTree>
    <p:extLst>
      <p:ext uri="{BB962C8B-B14F-4D97-AF65-F5344CB8AC3E}">
        <p14:creationId xmlns:p14="http://schemas.microsoft.com/office/powerpoint/2010/main" val="198628223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14-19</a:t>
            </a:r>
            <a:endParaRPr lang="en-US" dirty="0" smtClean="0">
              <a:solidFill>
                <a:srgbClr val="FF0000"/>
              </a:solidFill>
              <a:cs typeface="Tunga" pitchFamily="34" charset="0"/>
            </a:endParaRPr>
          </a:p>
        </p:txBody>
      </p:sp>
      <p:sp>
        <p:nvSpPr>
          <p:cNvPr id="2" name="TextBox 1"/>
          <p:cNvSpPr txBox="1"/>
          <p:nvPr/>
        </p:nvSpPr>
        <p:spPr>
          <a:xfrm>
            <a:off x="762000" y="1447800"/>
            <a:ext cx="7620000" cy="5847755"/>
          </a:xfrm>
          <a:prstGeom prst="rect">
            <a:avLst/>
          </a:prstGeom>
          <a:noFill/>
        </p:spPr>
        <p:txBody>
          <a:bodyPr wrap="square" rtlCol="0">
            <a:spAutoFit/>
          </a:bodyPr>
          <a:lstStyle/>
          <a:p>
            <a:pPr marL="457200" lvl="0" indent="-457200">
              <a:buFont typeface="+mj-lt"/>
              <a:buAutoNum type="arabicPeriod" startAt="14"/>
            </a:pPr>
            <a:r>
              <a:rPr lang="en-US" sz="2200" dirty="0"/>
              <a:t>Imperfect piety or love on the part of the dying person necessarily brings with it great fear; and the smaller the love, the greater the fear.</a:t>
            </a:r>
          </a:p>
          <a:p>
            <a:pPr marL="457200" lvl="0" indent="-457200">
              <a:buFont typeface="+mj-lt"/>
              <a:buAutoNum type="arabicPeriod" startAt="14"/>
            </a:pPr>
            <a:r>
              <a:rPr lang="en-US" sz="2200" dirty="0"/>
              <a:t>This fear or horror is sufficient in itself, to say nothing of other things, to constitute the penalty of purgatory, since it is very near to the horror of despair.</a:t>
            </a:r>
          </a:p>
          <a:p>
            <a:pPr marL="457200" lvl="0" indent="-457200">
              <a:buFont typeface="+mj-lt"/>
              <a:buAutoNum type="arabicPeriod" startAt="14"/>
            </a:pPr>
            <a:r>
              <a:rPr lang="en-US" sz="2200" dirty="0"/>
              <a:t>Hell, purgatory, and heaven seem to differ the same as despair, fear, and assurance of salvation.</a:t>
            </a:r>
          </a:p>
          <a:p>
            <a:pPr marL="457200" lvl="0" indent="-457200">
              <a:buFont typeface="+mj-lt"/>
              <a:buAutoNum type="arabicPeriod" startAt="14"/>
            </a:pPr>
            <a:r>
              <a:rPr lang="en-US" sz="2200" dirty="0"/>
              <a:t>It seems as though for the souls in purgatory fear should necessarily decrease and love increase.</a:t>
            </a:r>
          </a:p>
          <a:p>
            <a:pPr marL="457200" lvl="0" indent="-457200">
              <a:buFont typeface="+mj-lt"/>
              <a:buAutoNum type="arabicPeriod" startAt="14"/>
            </a:pPr>
            <a:r>
              <a:rPr lang="en-US" sz="2200" dirty="0"/>
              <a:t>Furthermore, it does not seem proved, either by reason or by Scripture, that souls in purgatory are outside the state of merit, that is, unable to grow in love.</a:t>
            </a:r>
          </a:p>
          <a:p>
            <a:pPr marL="457200" lvl="0" indent="-457200">
              <a:buFont typeface="+mj-lt"/>
              <a:buAutoNum type="arabicPeriod" startAt="14"/>
            </a:pPr>
            <a:r>
              <a:rPr lang="en-US" sz="2200" dirty="0"/>
              <a:t>Nor does it seem proved that souls in purgatory, at least not all of them, are certain and assured of their own salvation, even if we ourselves may be entirely certain of it.</a:t>
            </a:r>
          </a:p>
          <a:p>
            <a:pPr marL="457200" indent="-457200">
              <a:buFont typeface="+mj-lt"/>
              <a:buAutoNum type="arabicPeriod" startAt="14"/>
            </a:pPr>
            <a:endParaRPr lang="en-US" sz="2200" dirty="0"/>
          </a:p>
        </p:txBody>
      </p:sp>
    </p:spTree>
    <p:extLst>
      <p:ext uri="{BB962C8B-B14F-4D97-AF65-F5344CB8AC3E}">
        <p14:creationId xmlns:p14="http://schemas.microsoft.com/office/powerpoint/2010/main" val="41607275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20-24</a:t>
            </a:r>
            <a:endParaRPr lang="en-US" dirty="0" smtClean="0">
              <a:solidFill>
                <a:srgbClr val="FF0000"/>
              </a:solidFill>
              <a:cs typeface="Tunga" pitchFamily="34" charset="0"/>
            </a:endParaRPr>
          </a:p>
        </p:txBody>
      </p:sp>
      <p:sp>
        <p:nvSpPr>
          <p:cNvPr id="2" name="TextBox 1"/>
          <p:cNvSpPr txBox="1"/>
          <p:nvPr/>
        </p:nvSpPr>
        <p:spPr>
          <a:xfrm>
            <a:off x="762000" y="1447800"/>
            <a:ext cx="7620000" cy="5447645"/>
          </a:xfrm>
          <a:prstGeom prst="rect">
            <a:avLst/>
          </a:prstGeom>
          <a:noFill/>
        </p:spPr>
        <p:txBody>
          <a:bodyPr wrap="square" rtlCol="0">
            <a:spAutoFit/>
          </a:bodyPr>
          <a:lstStyle/>
          <a:p>
            <a:pPr marL="457200" lvl="0" indent="-457200">
              <a:buFont typeface="+mj-lt"/>
              <a:buAutoNum type="arabicPeriod" startAt="20"/>
            </a:pPr>
            <a:r>
              <a:rPr lang="en-US" sz="2200" dirty="0"/>
              <a:t>Therefore the pope, when he uses the words ``plenary remission of all penalties,'' does not actually mean ``all penalties,'' but only those imposed by himself.</a:t>
            </a:r>
          </a:p>
          <a:p>
            <a:pPr marL="457200" lvl="0" indent="-457200">
              <a:buFont typeface="+mj-lt"/>
              <a:buAutoNum type="arabicPeriod" startAt="20"/>
            </a:pPr>
            <a:r>
              <a:rPr lang="en-US" sz="2200" dirty="0"/>
              <a:t>Thus those indulgence preachers are in error who say that a man is absolved from every penalty and saved by papal indulgences.</a:t>
            </a:r>
          </a:p>
          <a:p>
            <a:pPr marL="457200" lvl="0" indent="-457200">
              <a:buFont typeface="+mj-lt"/>
              <a:buAutoNum type="arabicPeriod" startAt="20"/>
            </a:pPr>
            <a:r>
              <a:rPr lang="en-US" sz="2200" dirty="0"/>
              <a:t>As a matter of fact, the pope remits to souls in purgatory no penalty which, according to canon law, they should have paid in this life.</a:t>
            </a:r>
          </a:p>
          <a:p>
            <a:pPr marL="457200" lvl="0" indent="-457200">
              <a:buFont typeface="+mj-lt"/>
              <a:buAutoNum type="arabicPeriod" startAt="20"/>
            </a:pPr>
            <a:r>
              <a:rPr lang="en-US" sz="2200" dirty="0"/>
              <a:t>If remission of all penalties whatsoever could be granted to anyone at all, certainly it would be granted only to the most perfect, that is, to very few.</a:t>
            </a:r>
          </a:p>
          <a:p>
            <a:pPr marL="457200" lvl="0" indent="-457200">
              <a:buFont typeface="+mj-lt"/>
              <a:buAutoNum type="arabicPeriod" startAt="20"/>
            </a:pPr>
            <a:r>
              <a:rPr lang="en-US" sz="2200" dirty="0"/>
              <a:t>For this reason most people are necessarily deceived by that indiscriminate and high-sounding promise of release from penalty.</a:t>
            </a:r>
          </a:p>
          <a:p>
            <a:endParaRPr lang="en-US" dirty="0"/>
          </a:p>
        </p:txBody>
      </p:sp>
    </p:spTree>
    <p:extLst>
      <p:ext uri="{BB962C8B-B14F-4D97-AF65-F5344CB8AC3E}">
        <p14:creationId xmlns:p14="http://schemas.microsoft.com/office/powerpoint/2010/main" val="374690379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3253</Words>
  <Application>Microsoft Office PowerPoint</Application>
  <PresentationFormat>On-screen Show (4:3)</PresentationFormat>
  <Paragraphs>210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10th World Studies 10.08.15</vt:lpstr>
      <vt:lpstr>Paraphrase &amp; Summary</vt:lpstr>
      <vt:lpstr>Preamble</vt:lpstr>
      <vt:lpstr>TITLE…</vt:lpstr>
      <vt:lpstr>Theses 1-4</vt:lpstr>
      <vt:lpstr>Theses 5-7</vt:lpstr>
      <vt:lpstr>Theses 8-13</vt:lpstr>
      <vt:lpstr>Theses 14-19</vt:lpstr>
      <vt:lpstr>Theses 20-24</vt:lpstr>
      <vt:lpstr>Theses 25-26</vt:lpstr>
      <vt:lpstr>Theses 27-31</vt:lpstr>
      <vt:lpstr>Theses 32-35</vt:lpstr>
      <vt:lpstr>Theses 36-38</vt:lpstr>
      <vt:lpstr>Theses 39-44</vt:lpstr>
      <vt:lpstr>Theses 45-51</vt:lpstr>
      <vt:lpstr>Theses 52-55</vt:lpstr>
      <vt:lpstr>Theses 56-58</vt:lpstr>
      <vt:lpstr>Theses 59-68</vt:lpstr>
      <vt:lpstr>Theses 69-76</vt:lpstr>
      <vt:lpstr>Theses 77-80</vt:lpstr>
      <vt:lpstr>Theses 81-91</vt:lpstr>
      <vt:lpstr>Theses 92-95</vt:lpstr>
      <vt:lpstr>Our Institution…</vt:lpstr>
      <vt:lpstr>Sins of the Institution???</vt:lpstr>
      <vt:lpstr>Have Things Changed?</vt:lpstr>
      <vt:lpstr>Have Things Changed?</vt:lpstr>
      <vt:lpstr>Do Times Change?</vt:lpstr>
      <vt:lpstr>Explanation of Luther’s 95 Theses in your vernacular… (Ok, maybe not…)</vt:lpstr>
      <vt:lpstr>Our Institution…</vt:lpstr>
    </vt:vector>
  </TitlesOfParts>
  <Company>Issaquah School District 411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10.0.14</dc:title>
  <dc:creator>Windows User</dc:creator>
  <cp:lastModifiedBy>Windows User</cp:lastModifiedBy>
  <cp:revision>22</cp:revision>
  <dcterms:created xsi:type="dcterms:W3CDTF">2015-10-07T13:28:32Z</dcterms:created>
  <dcterms:modified xsi:type="dcterms:W3CDTF">2015-10-08T20:11:42Z</dcterms:modified>
</cp:coreProperties>
</file>