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97" r:id="rId3"/>
    <p:sldId id="313" r:id="rId4"/>
    <p:sldId id="311" r:id="rId5"/>
    <p:sldId id="295" r:id="rId6"/>
    <p:sldId id="296" r:id="rId7"/>
    <p:sldId id="317" r:id="rId8"/>
    <p:sldId id="347" r:id="rId9"/>
    <p:sldId id="319" r:id="rId10"/>
    <p:sldId id="318" r:id="rId11"/>
    <p:sldId id="320" r:id="rId12"/>
    <p:sldId id="314" r:id="rId13"/>
    <p:sldId id="346" r:id="rId14"/>
    <p:sldId id="344" r:id="rId15"/>
    <p:sldId id="298" r:id="rId16"/>
    <p:sldId id="31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5D00B-C9CA-40C4-B4BD-65059BFB6DB8}" type="datetimeFigureOut">
              <a:rPr lang="en-US" smtClean="0"/>
              <a:t>10/15/2018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A556A-FA6E-42AC-90B0-D3506FD90F85}" type="slidenum">
              <a:rPr lang="en-US" smtClean="0"/>
              <a:t>‹#›</a:t>
            </a:fld>
            <a:endParaRPr lang="en-US"/>
          </a:p>
        </p:txBody>
      </p:sp>
    </p:spTree>
    <p:extLst>
      <p:ext uri="{BB962C8B-B14F-4D97-AF65-F5344CB8AC3E}">
        <p14:creationId xmlns:p14="http://schemas.microsoft.com/office/powerpoint/2010/main" val="349056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9649AB8-C667-4D4F-9DAC-BD64717B46CF}" type="slidenum">
              <a:rPr lang="en-US" smtClean="0"/>
              <a:pPr>
                <a:defRPr/>
              </a:pPr>
              <a:t>1</a:t>
            </a:fld>
            <a:endParaRPr lang="en-US"/>
          </a:p>
        </p:txBody>
      </p:sp>
    </p:spTree>
    <p:extLst>
      <p:ext uri="{BB962C8B-B14F-4D97-AF65-F5344CB8AC3E}">
        <p14:creationId xmlns:p14="http://schemas.microsoft.com/office/powerpoint/2010/main" val="92826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Efficacy:  </a:t>
            </a:r>
            <a:r>
              <a:rPr lang="en-US" sz="1200" b="0" i="0" kern="1200" dirty="0" smtClean="0">
                <a:solidFill>
                  <a:schemeClr val="tx1"/>
                </a:solidFill>
                <a:effectLst/>
                <a:latin typeface="+mn-lt"/>
                <a:ea typeface="+mn-ea"/>
                <a:cs typeface="+mn-cs"/>
              </a:rPr>
              <a:t>the ability to produce a desired or intended result.</a:t>
            </a:r>
            <a:endParaRPr lang="en-US" dirty="0"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11</a:t>
            </a:fld>
            <a:endParaRPr lang="en-US"/>
          </a:p>
        </p:txBody>
      </p:sp>
    </p:spTree>
    <p:extLst>
      <p:ext uri="{BB962C8B-B14F-4D97-AF65-F5344CB8AC3E}">
        <p14:creationId xmlns:p14="http://schemas.microsoft.com/office/powerpoint/2010/main" val="229734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12</a:t>
            </a:fld>
            <a:endParaRPr lang="en-US"/>
          </a:p>
        </p:txBody>
      </p:sp>
    </p:spTree>
    <p:extLst>
      <p:ext uri="{BB962C8B-B14F-4D97-AF65-F5344CB8AC3E}">
        <p14:creationId xmlns:p14="http://schemas.microsoft.com/office/powerpoint/2010/main" val="91042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13</a:t>
            </a:fld>
            <a:endParaRPr lang="en-US"/>
          </a:p>
        </p:txBody>
      </p:sp>
    </p:spTree>
    <p:extLst>
      <p:ext uri="{BB962C8B-B14F-4D97-AF65-F5344CB8AC3E}">
        <p14:creationId xmlns:p14="http://schemas.microsoft.com/office/powerpoint/2010/main" val="162708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14</a:t>
            </a:fld>
            <a:endParaRPr lang="en-US"/>
          </a:p>
        </p:txBody>
      </p:sp>
    </p:spTree>
    <p:extLst>
      <p:ext uri="{BB962C8B-B14F-4D97-AF65-F5344CB8AC3E}">
        <p14:creationId xmlns:p14="http://schemas.microsoft.com/office/powerpoint/2010/main" val="275262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eaLnBrk="1" hangingPunct="1"/>
            <a:endParaRPr lang="en-US" altLang="en-US" smtClean="0"/>
          </a:p>
        </p:txBody>
      </p:sp>
      <p:sp>
        <p:nvSpPr>
          <p:cNvPr id="31748"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37441" indent="-283631">
              <a:defRPr>
                <a:solidFill>
                  <a:schemeClr val="tx1"/>
                </a:solidFill>
                <a:latin typeface="Times New Roman" pitchFamily="18" charset="0"/>
              </a:defRPr>
            </a:lvl2pPr>
            <a:lvl3pPr marL="1134525" indent="-226905">
              <a:defRPr>
                <a:solidFill>
                  <a:schemeClr val="tx1"/>
                </a:solidFill>
                <a:latin typeface="Times New Roman" pitchFamily="18" charset="0"/>
              </a:defRPr>
            </a:lvl3pPr>
            <a:lvl4pPr marL="1588334" indent="-226905">
              <a:defRPr>
                <a:solidFill>
                  <a:schemeClr val="tx1"/>
                </a:solidFill>
                <a:latin typeface="Times New Roman" pitchFamily="18" charset="0"/>
              </a:defRPr>
            </a:lvl4pPr>
            <a:lvl5pPr marL="2042145" indent="-226905">
              <a:defRPr>
                <a:solidFill>
                  <a:schemeClr val="tx1"/>
                </a:solidFill>
                <a:latin typeface="Times New Roman" pitchFamily="18" charset="0"/>
              </a:defRPr>
            </a:lvl5pPr>
            <a:lvl6pPr marL="2495954" indent="-226905" eaLnBrk="0" fontAlgn="base" hangingPunct="0">
              <a:spcBef>
                <a:spcPct val="0"/>
              </a:spcBef>
              <a:spcAft>
                <a:spcPct val="0"/>
              </a:spcAft>
              <a:defRPr>
                <a:solidFill>
                  <a:schemeClr val="tx1"/>
                </a:solidFill>
                <a:latin typeface="Times New Roman" pitchFamily="18" charset="0"/>
              </a:defRPr>
            </a:lvl6pPr>
            <a:lvl7pPr marL="2949764" indent="-226905" eaLnBrk="0" fontAlgn="base" hangingPunct="0">
              <a:spcBef>
                <a:spcPct val="0"/>
              </a:spcBef>
              <a:spcAft>
                <a:spcPct val="0"/>
              </a:spcAft>
              <a:defRPr>
                <a:solidFill>
                  <a:schemeClr val="tx1"/>
                </a:solidFill>
                <a:latin typeface="Times New Roman" pitchFamily="18" charset="0"/>
              </a:defRPr>
            </a:lvl7pPr>
            <a:lvl8pPr marL="3403574" indent="-226905" eaLnBrk="0" fontAlgn="base" hangingPunct="0">
              <a:spcBef>
                <a:spcPct val="0"/>
              </a:spcBef>
              <a:spcAft>
                <a:spcPct val="0"/>
              </a:spcAft>
              <a:defRPr>
                <a:solidFill>
                  <a:schemeClr val="tx1"/>
                </a:solidFill>
                <a:latin typeface="Times New Roman" pitchFamily="18" charset="0"/>
              </a:defRPr>
            </a:lvl8pPr>
            <a:lvl9pPr marL="3857384" indent="-226905" eaLnBrk="0" fontAlgn="base" hangingPunct="0">
              <a:spcBef>
                <a:spcPct val="0"/>
              </a:spcBef>
              <a:spcAft>
                <a:spcPct val="0"/>
              </a:spcAft>
              <a:defRPr>
                <a:solidFill>
                  <a:schemeClr val="tx1"/>
                </a:solidFill>
                <a:latin typeface="Times New Roman" pitchFamily="18" charset="0"/>
              </a:defRPr>
            </a:lvl9pPr>
          </a:lstStyle>
          <a:p>
            <a:fld id="{A0B4264C-34B0-493A-A568-6519609A655F}" type="slidenum">
              <a:rPr lang="en-US" altLang="en-US" smtClean="0">
                <a:latin typeface="Arial" charset="0"/>
              </a:rPr>
              <a:pPr/>
              <a:t>15</a:t>
            </a:fld>
            <a:endParaRPr lang="en-US" altLang="en-US" smtClean="0">
              <a:latin typeface="Arial" charset="0"/>
            </a:endParaRPr>
          </a:p>
        </p:txBody>
      </p:sp>
    </p:spTree>
    <p:extLst>
      <p:ext uri="{BB962C8B-B14F-4D97-AF65-F5344CB8AC3E}">
        <p14:creationId xmlns:p14="http://schemas.microsoft.com/office/powerpoint/2010/main" val="315867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16</a:t>
            </a:fld>
            <a:endParaRPr lang="en-US"/>
          </a:p>
        </p:txBody>
      </p:sp>
    </p:spTree>
    <p:extLst>
      <p:ext uri="{BB962C8B-B14F-4D97-AF65-F5344CB8AC3E}">
        <p14:creationId xmlns:p14="http://schemas.microsoft.com/office/powerpoint/2010/main" val="168869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37441" indent="-283631">
              <a:defRPr>
                <a:solidFill>
                  <a:schemeClr val="tx1"/>
                </a:solidFill>
                <a:latin typeface="Times New Roman" pitchFamily="18" charset="0"/>
              </a:defRPr>
            </a:lvl2pPr>
            <a:lvl3pPr marL="1134525" indent="-226905">
              <a:defRPr>
                <a:solidFill>
                  <a:schemeClr val="tx1"/>
                </a:solidFill>
                <a:latin typeface="Times New Roman" pitchFamily="18" charset="0"/>
              </a:defRPr>
            </a:lvl3pPr>
            <a:lvl4pPr marL="1588334" indent="-226905">
              <a:defRPr>
                <a:solidFill>
                  <a:schemeClr val="tx1"/>
                </a:solidFill>
                <a:latin typeface="Times New Roman" pitchFamily="18" charset="0"/>
              </a:defRPr>
            </a:lvl4pPr>
            <a:lvl5pPr marL="2042145" indent="-226905">
              <a:defRPr>
                <a:solidFill>
                  <a:schemeClr val="tx1"/>
                </a:solidFill>
                <a:latin typeface="Times New Roman" pitchFamily="18" charset="0"/>
              </a:defRPr>
            </a:lvl5pPr>
            <a:lvl6pPr marL="2495954" indent="-226905" eaLnBrk="0" fontAlgn="base" hangingPunct="0">
              <a:spcBef>
                <a:spcPct val="0"/>
              </a:spcBef>
              <a:spcAft>
                <a:spcPct val="0"/>
              </a:spcAft>
              <a:defRPr>
                <a:solidFill>
                  <a:schemeClr val="tx1"/>
                </a:solidFill>
                <a:latin typeface="Times New Roman" pitchFamily="18" charset="0"/>
              </a:defRPr>
            </a:lvl6pPr>
            <a:lvl7pPr marL="2949764" indent="-226905" eaLnBrk="0" fontAlgn="base" hangingPunct="0">
              <a:spcBef>
                <a:spcPct val="0"/>
              </a:spcBef>
              <a:spcAft>
                <a:spcPct val="0"/>
              </a:spcAft>
              <a:defRPr>
                <a:solidFill>
                  <a:schemeClr val="tx1"/>
                </a:solidFill>
                <a:latin typeface="Times New Roman" pitchFamily="18" charset="0"/>
              </a:defRPr>
            </a:lvl7pPr>
            <a:lvl8pPr marL="3403574" indent="-226905" eaLnBrk="0" fontAlgn="base" hangingPunct="0">
              <a:spcBef>
                <a:spcPct val="0"/>
              </a:spcBef>
              <a:spcAft>
                <a:spcPct val="0"/>
              </a:spcAft>
              <a:defRPr>
                <a:solidFill>
                  <a:schemeClr val="tx1"/>
                </a:solidFill>
                <a:latin typeface="Times New Roman" pitchFamily="18" charset="0"/>
              </a:defRPr>
            </a:lvl8pPr>
            <a:lvl9pPr marL="3857384" indent="-226905" eaLnBrk="0" fontAlgn="base" hangingPunct="0">
              <a:spcBef>
                <a:spcPct val="0"/>
              </a:spcBef>
              <a:spcAft>
                <a:spcPct val="0"/>
              </a:spcAft>
              <a:defRPr>
                <a:solidFill>
                  <a:schemeClr val="tx1"/>
                </a:solidFill>
                <a:latin typeface="Times New Roman" pitchFamily="18" charset="0"/>
              </a:defRPr>
            </a:lvl9pPr>
          </a:lstStyle>
          <a:p>
            <a:fld id="{5D8573A5-D55F-45B8-B43B-EAECD1AA08D9}" type="slidenum">
              <a:rPr lang="en-US" altLang="en-US" smtClean="0">
                <a:latin typeface="Arial" charset="0"/>
              </a:rPr>
              <a:pPr/>
              <a:t>3</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Luther translates the Bible to German and believes that people should be able to interpret the Bible for themselves.  </a:t>
            </a:r>
          </a:p>
          <a:p>
            <a:pPr eaLnBrk="1" hangingPunct="1"/>
            <a:r>
              <a:rPr lang="en-US" altLang="en-US" smtClean="0"/>
              <a:t>Coffer means chest </a:t>
            </a:r>
          </a:p>
        </p:txBody>
      </p:sp>
    </p:spTree>
    <p:extLst>
      <p:ext uri="{BB962C8B-B14F-4D97-AF65-F5344CB8AC3E}">
        <p14:creationId xmlns:p14="http://schemas.microsoft.com/office/powerpoint/2010/main" val="152642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37441" indent="-283631">
              <a:defRPr>
                <a:solidFill>
                  <a:schemeClr val="tx1"/>
                </a:solidFill>
                <a:latin typeface="Times New Roman" pitchFamily="18" charset="0"/>
              </a:defRPr>
            </a:lvl2pPr>
            <a:lvl3pPr marL="1134525" indent="-226905">
              <a:defRPr>
                <a:solidFill>
                  <a:schemeClr val="tx1"/>
                </a:solidFill>
                <a:latin typeface="Times New Roman" pitchFamily="18" charset="0"/>
              </a:defRPr>
            </a:lvl3pPr>
            <a:lvl4pPr marL="1588334" indent="-226905">
              <a:defRPr>
                <a:solidFill>
                  <a:schemeClr val="tx1"/>
                </a:solidFill>
                <a:latin typeface="Times New Roman" pitchFamily="18" charset="0"/>
              </a:defRPr>
            </a:lvl4pPr>
            <a:lvl5pPr marL="2042145" indent="-226905">
              <a:defRPr>
                <a:solidFill>
                  <a:schemeClr val="tx1"/>
                </a:solidFill>
                <a:latin typeface="Times New Roman" pitchFamily="18" charset="0"/>
              </a:defRPr>
            </a:lvl5pPr>
            <a:lvl6pPr marL="2495954" indent="-226905" eaLnBrk="0" fontAlgn="base" hangingPunct="0">
              <a:spcBef>
                <a:spcPct val="0"/>
              </a:spcBef>
              <a:spcAft>
                <a:spcPct val="0"/>
              </a:spcAft>
              <a:defRPr>
                <a:solidFill>
                  <a:schemeClr val="tx1"/>
                </a:solidFill>
                <a:latin typeface="Times New Roman" pitchFamily="18" charset="0"/>
              </a:defRPr>
            </a:lvl6pPr>
            <a:lvl7pPr marL="2949764" indent="-226905" eaLnBrk="0" fontAlgn="base" hangingPunct="0">
              <a:spcBef>
                <a:spcPct val="0"/>
              </a:spcBef>
              <a:spcAft>
                <a:spcPct val="0"/>
              </a:spcAft>
              <a:defRPr>
                <a:solidFill>
                  <a:schemeClr val="tx1"/>
                </a:solidFill>
                <a:latin typeface="Times New Roman" pitchFamily="18" charset="0"/>
              </a:defRPr>
            </a:lvl7pPr>
            <a:lvl8pPr marL="3403574" indent="-226905" eaLnBrk="0" fontAlgn="base" hangingPunct="0">
              <a:spcBef>
                <a:spcPct val="0"/>
              </a:spcBef>
              <a:spcAft>
                <a:spcPct val="0"/>
              </a:spcAft>
              <a:defRPr>
                <a:solidFill>
                  <a:schemeClr val="tx1"/>
                </a:solidFill>
                <a:latin typeface="Times New Roman" pitchFamily="18" charset="0"/>
              </a:defRPr>
            </a:lvl8pPr>
            <a:lvl9pPr marL="3857384" indent="-226905" eaLnBrk="0" fontAlgn="base" hangingPunct="0">
              <a:spcBef>
                <a:spcPct val="0"/>
              </a:spcBef>
              <a:spcAft>
                <a:spcPct val="0"/>
              </a:spcAft>
              <a:defRPr>
                <a:solidFill>
                  <a:schemeClr val="tx1"/>
                </a:solidFill>
                <a:latin typeface="Times New Roman" pitchFamily="18" charset="0"/>
              </a:defRPr>
            </a:lvl9pPr>
          </a:lstStyle>
          <a:p>
            <a:fld id="{5D8573A5-D55F-45B8-B43B-EAECD1AA08D9}" type="slidenum">
              <a:rPr lang="en-US" altLang="en-US" smtClean="0">
                <a:latin typeface="Arial" charset="0"/>
              </a:rPr>
              <a:pPr/>
              <a:t>4</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Luther translates the Bible to German and believes that people should be able to interpret the Bible for themselves.  </a:t>
            </a:r>
          </a:p>
          <a:p>
            <a:pPr eaLnBrk="1" hangingPunct="1"/>
            <a:r>
              <a:rPr lang="en-US" altLang="en-US" smtClean="0"/>
              <a:t>Coffer means chest </a:t>
            </a:r>
          </a:p>
        </p:txBody>
      </p:sp>
    </p:spTree>
    <p:extLst>
      <p:ext uri="{BB962C8B-B14F-4D97-AF65-F5344CB8AC3E}">
        <p14:creationId xmlns:p14="http://schemas.microsoft.com/office/powerpoint/2010/main" val="422442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37441" indent="-283631">
              <a:defRPr>
                <a:solidFill>
                  <a:schemeClr val="tx1"/>
                </a:solidFill>
                <a:latin typeface="Times New Roman" pitchFamily="18" charset="0"/>
              </a:defRPr>
            </a:lvl2pPr>
            <a:lvl3pPr marL="1134525" indent="-226905">
              <a:defRPr>
                <a:solidFill>
                  <a:schemeClr val="tx1"/>
                </a:solidFill>
                <a:latin typeface="Times New Roman" pitchFamily="18" charset="0"/>
              </a:defRPr>
            </a:lvl3pPr>
            <a:lvl4pPr marL="1588334" indent="-226905">
              <a:defRPr>
                <a:solidFill>
                  <a:schemeClr val="tx1"/>
                </a:solidFill>
                <a:latin typeface="Times New Roman" pitchFamily="18" charset="0"/>
              </a:defRPr>
            </a:lvl4pPr>
            <a:lvl5pPr marL="2042145" indent="-226905">
              <a:defRPr>
                <a:solidFill>
                  <a:schemeClr val="tx1"/>
                </a:solidFill>
                <a:latin typeface="Times New Roman" pitchFamily="18" charset="0"/>
              </a:defRPr>
            </a:lvl5pPr>
            <a:lvl6pPr marL="2495954" indent="-226905" eaLnBrk="0" fontAlgn="base" hangingPunct="0">
              <a:spcBef>
                <a:spcPct val="0"/>
              </a:spcBef>
              <a:spcAft>
                <a:spcPct val="0"/>
              </a:spcAft>
              <a:defRPr>
                <a:solidFill>
                  <a:schemeClr val="tx1"/>
                </a:solidFill>
                <a:latin typeface="Times New Roman" pitchFamily="18" charset="0"/>
              </a:defRPr>
            </a:lvl6pPr>
            <a:lvl7pPr marL="2949764" indent="-226905" eaLnBrk="0" fontAlgn="base" hangingPunct="0">
              <a:spcBef>
                <a:spcPct val="0"/>
              </a:spcBef>
              <a:spcAft>
                <a:spcPct val="0"/>
              </a:spcAft>
              <a:defRPr>
                <a:solidFill>
                  <a:schemeClr val="tx1"/>
                </a:solidFill>
                <a:latin typeface="Times New Roman" pitchFamily="18" charset="0"/>
              </a:defRPr>
            </a:lvl7pPr>
            <a:lvl8pPr marL="3403574" indent="-226905" eaLnBrk="0" fontAlgn="base" hangingPunct="0">
              <a:spcBef>
                <a:spcPct val="0"/>
              </a:spcBef>
              <a:spcAft>
                <a:spcPct val="0"/>
              </a:spcAft>
              <a:defRPr>
                <a:solidFill>
                  <a:schemeClr val="tx1"/>
                </a:solidFill>
                <a:latin typeface="Times New Roman" pitchFamily="18" charset="0"/>
              </a:defRPr>
            </a:lvl8pPr>
            <a:lvl9pPr marL="3857384" indent="-226905" eaLnBrk="0" fontAlgn="base" hangingPunct="0">
              <a:spcBef>
                <a:spcPct val="0"/>
              </a:spcBef>
              <a:spcAft>
                <a:spcPct val="0"/>
              </a:spcAft>
              <a:defRPr>
                <a:solidFill>
                  <a:schemeClr val="tx1"/>
                </a:solidFill>
                <a:latin typeface="Times New Roman" pitchFamily="18" charset="0"/>
              </a:defRPr>
            </a:lvl9pPr>
          </a:lstStyle>
          <a:p>
            <a:fld id="{5D8573A5-D55F-45B8-B43B-EAECD1AA08D9}" type="slidenum">
              <a:rPr lang="en-US" altLang="en-US" smtClean="0">
                <a:latin typeface="Arial" charset="0"/>
              </a:rPr>
              <a:pPr/>
              <a:t>5</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Luther translates the Bible to German and believes that people should be able to interpret the Bible for themselves.  </a:t>
            </a:r>
          </a:p>
          <a:p>
            <a:pPr eaLnBrk="1" hangingPunct="1"/>
            <a:r>
              <a:rPr lang="en-US" altLang="en-US" smtClean="0"/>
              <a:t>Coffer means chest </a:t>
            </a:r>
          </a:p>
        </p:txBody>
      </p:sp>
    </p:spTree>
    <p:extLst>
      <p:ext uri="{BB962C8B-B14F-4D97-AF65-F5344CB8AC3E}">
        <p14:creationId xmlns:p14="http://schemas.microsoft.com/office/powerpoint/2010/main" val="34423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37441" indent="-283631">
              <a:defRPr>
                <a:solidFill>
                  <a:schemeClr val="tx1"/>
                </a:solidFill>
                <a:latin typeface="Times New Roman" pitchFamily="18" charset="0"/>
              </a:defRPr>
            </a:lvl2pPr>
            <a:lvl3pPr marL="1134525" indent="-226905">
              <a:defRPr>
                <a:solidFill>
                  <a:schemeClr val="tx1"/>
                </a:solidFill>
                <a:latin typeface="Times New Roman" pitchFamily="18" charset="0"/>
              </a:defRPr>
            </a:lvl3pPr>
            <a:lvl4pPr marL="1588334" indent="-226905">
              <a:defRPr>
                <a:solidFill>
                  <a:schemeClr val="tx1"/>
                </a:solidFill>
                <a:latin typeface="Times New Roman" pitchFamily="18" charset="0"/>
              </a:defRPr>
            </a:lvl4pPr>
            <a:lvl5pPr marL="2042145" indent="-226905">
              <a:defRPr>
                <a:solidFill>
                  <a:schemeClr val="tx1"/>
                </a:solidFill>
                <a:latin typeface="Times New Roman" pitchFamily="18" charset="0"/>
              </a:defRPr>
            </a:lvl5pPr>
            <a:lvl6pPr marL="2495954" indent="-226905" eaLnBrk="0" fontAlgn="base" hangingPunct="0">
              <a:spcBef>
                <a:spcPct val="0"/>
              </a:spcBef>
              <a:spcAft>
                <a:spcPct val="0"/>
              </a:spcAft>
              <a:defRPr>
                <a:solidFill>
                  <a:schemeClr val="tx1"/>
                </a:solidFill>
                <a:latin typeface="Times New Roman" pitchFamily="18" charset="0"/>
              </a:defRPr>
            </a:lvl6pPr>
            <a:lvl7pPr marL="2949764" indent="-226905" eaLnBrk="0" fontAlgn="base" hangingPunct="0">
              <a:spcBef>
                <a:spcPct val="0"/>
              </a:spcBef>
              <a:spcAft>
                <a:spcPct val="0"/>
              </a:spcAft>
              <a:defRPr>
                <a:solidFill>
                  <a:schemeClr val="tx1"/>
                </a:solidFill>
                <a:latin typeface="Times New Roman" pitchFamily="18" charset="0"/>
              </a:defRPr>
            </a:lvl7pPr>
            <a:lvl8pPr marL="3403574" indent="-226905" eaLnBrk="0" fontAlgn="base" hangingPunct="0">
              <a:spcBef>
                <a:spcPct val="0"/>
              </a:spcBef>
              <a:spcAft>
                <a:spcPct val="0"/>
              </a:spcAft>
              <a:defRPr>
                <a:solidFill>
                  <a:schemeClr val="tx1"/>
                </a:solidFill>
                <a:latin typeface="Times New Roman" pitchFamily="18" charset="0"/>
              </a:defRPr>
            </a:lvl8pPr>
            <a:lvl9pPr marL="3857384" indent="-226905" eaLnBrk="0" fontAlgn="base" hangingPunct="0">
              <a:spcBef>
                <a:spcPct val="0"/>
              </a:spcBef>
              <a:spcAft>
                <a:spcPct val="0"/>
              </a:spcAft>
              <a:defRPr>
                <a:solidFill>
                  <a:schemeClr val="tx1"/>
                </a:solidFill>
                <a:latin typeface="Times New Roman" pitchFamily="18" charset="0"/>
              </a:defRPr>
            </a:lvl9pPr>
          </a:lstStyle>
          <a:p>
            <a:fld id="{5D8573A5-D55F-45B8-B43B-EAECD1AA08D9}" type="slidenum">
              <a:rPr lang="en-US" altLang="en-US" smtClean="0">
                <a:latin typeface="Arial" charset="0"/>
              </a:rPr>
              <a:pPr/>
              <a:t>6</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Luther translates the Bible to German and believes that people should be able to interpret the Bible for themselves.  </a:t>
            </a:r>
          </a:p>
          <a:p>
            <a:pPr eaLnBrk="1" hangingPunct="1"/>
            <a:r>
              <a:rPr lang="en-US" altLang="en-US" smtClean="0"/>
              <a:t>Coffer means chest </a:t>
            </a:r>
          </a:p>
        </p:txBody>
      </p:sp>
    </p:spTree>
    <p:extLst>
      <p:ext uri="{BB962C8B-B14F-4D97-AF65-F5344CB8AC3E}">
        <p14:creationId xmlns:p14="http://schemas.microsoft.com/office/powerpoint/2010/main" val="161387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Truth:  </a:t>
            </a:r>
            <a:r>
              <a:rPr lang="en-US" i="0" dirty="0" smtClean="0"/>
              <a:t>Veritas:  faithfulness</a:t>
            </a:r>
          </a:p>
          <a:p>
            <a:r>
              <a:rPr lang="en-US" i="0" dirty="0" smtClean="0"/>
              <a:t>Elucidate</a:t>
            </a:r>
            <a:r>
              <a:rPr lang="en-US" dirty="0" smtClean="0"/>
              <a:t>:</a:t>
            </a:r>
            <a:r>
              <a:rPr lang="en-US" baseline="0" dirty="0" smtClean="0"/>
              <a:t>  to make clear; to explain</a:t>
            </a:r>
          </a:p>
          <a:p>
            <a:r>
              <a:rPr lang="en-US" baseline="0" dirty="0" smtClean="0"/>
              <a:t>Defend: “</a:t>
            </a:r>
            <a:r>
              <a:rPr lang="en-US" baseline="0" dirty="0" err="1" smtClean="0"/>
              <a:t>disceptare</a:t>
            </a:r>
            <a:r>
              <a:rPr lang="en-US" baseline="0" dirty="0" smtClean="0"/>
              <a:t>” </a:t>
            </a:r>
            <a:r>
              <a:rPr lang="en-US" sz="1200" b="0" i="0" kern="1200" dirty="0" smtClean="0">
                <a:solidFill>
                  <a:schemeClr val="tx1"/>
                </a:solidFill>
                <a:effectLst/>
                <a:latin typeface="+mn-lt"/>
                <a:ea typeface="+mn-ea"/>
                <a:cs typeface="+mn-cs"/>
              </a:rPr>
              <a:t>reach an authoritative judgment or settlement.</a:t>
            </a:r>
          </a:p>
          <a:p>
            <a:r>
              <a:rPr lang="en-US" sz="1200" b="0" i="0" kern="1200" baseline="0" dirty="0" smtClean="0">
                <a:solidFill>
                  <a:schemeClr val="tx1"/>
                </a:solidFill>
                <a:effectLst/>
                <a:latin typeface="+mn-lt"/>
                <a:ea typeface="+mn-ea"/>
                <a:cs typeface="+mn-cs"/>
              </a:rPr>
              <a:t>Dispute:  “</a:t>
            </a:r>
            <a:r>
              <a:rPr lang="en-US" sz="1200" b="0" i="0" kern="1200" baseline="0" dirty="0" err="1" smtClean="0">
                <a:solidFill>
                  <a:schemeClr val="tx1"/>
                </a:solidFill>
                <a:effectLst/>
                <a:latin typeface="+mn-lt"/>
                <a:ea typeface="+mn-ea"/>
                <a:cs typeface="+mn-cs"/>
              </a:rPr>
              <a:t>disputabuntur</a:t>
            </a:r>
            <a:r>
              <a:rPr lang="en-US" sz="1200" b="0" i="0" kern="1200" baseline="0" dirty="0" smtClean="0">
                <a:solidFill>
                  <a:schemeClr val="tx1"/>
                </a:solidFill>
                <a:effectLst/>
                <a:latin typeface="+mn-lt"/>
                <a:ea typeface="+mn-ea"/>
                <a:cs typeface="+mn-cs"/>
              </a:rPr>
              <a:t>”  to discuss, debate.</a:t>
            </a: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7</a:t>
            </a:fld>
            <a:endParaRPr lang="en-US"/>
          </a:p>
        </p:txBody>
      </p:sp>
    </p:spTree>
    <p:extLst>
      <p:ext uri="{BB962C8B-B14F-4D97-AF65-F5344CB8AC3E}">
        <p14:creationId xmlns:p14="http://schemas.microsoft.com/office/powerpoint/2010/main" val="370786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Truth:  </a:t>
            </a:r>
            <a:r>
              <a:rPr lang="en-US" i="0" dirty="0" smtClean="0"/>
              <a:t>Veritas:  faithfulness</a:t>
            </a:r>
          </a:p>
          <a:p>
            <a:r>
              <a:rPr lang="en-US" i="0" dirty="0" smtClean="0"/>
              <a:t>Elucidate</a:t>
            </a:r>
            <a:r>
              <a:rPr lang="en-US" dirty="0" smtClean="0"/>
              <a:t>:</a:t>
            </a:r>
            <a:r>
              <a:rPr lang="en-US" baseline="0" dirty="0" smtClean="0"/>
              <a:t>  to make clear; to explain</a:t>
            </a:r>
          </a:p>
          <a:p>
            <a:r>
              <a:rPr lang="en-US" baseline="0" dirty="0" smtClean="0"/>
              <a:t>Defend: “</a:t>
            </a:r>
            <a:r>
              <a:rPr lang="en-US" baseline="0" dirty="0" err="1" smtClean="0"/>
              <a:t>disceptare</a:t>
            </a:r>
            <a:r>
              <a:rPr lang="en-US" baseline="0" dirty="0" smtClean="0"/>
              <a:t>” </a:t>
            </a:r>
            <a:r>
              <a:rPr lang="en-US" sz="1200" b="0" i="0" kern="1200" dirty="0" smtClean="0">
                <a:solidFill>
                  <a:schemeClr val="tx1"/>
                </a:solidFill>
                <a:effectLst/>
                <a:latin typeface="+mn-lt"/>
                <a:ea typeface="+mn-ea"/>
                <a:cs typeface="+mn-cs"/>
              </a:rPr>
              <a:t>reach an authoritative judgment or settlement.</a:t>
            </a:r>
          </a:p>
          <a:p>
            <a:r>
              <a:rPr lang="en-US" sz="1200" b="0" i="0" kern="1200" baseline="0" dirty="0" smtClean="0">
                <a:solidFill>
                  <a:schemeClr val="tx1"/>
                </a:solidFill>
                <a:effectLst/>
                <a:latin typeface="+mn-lt"/>
                <a:ea typeface="+mn-ea"/>
                <a:cs typeface="+mn-cs"/>
              </a:rPr>
              <a:t>Dispute:  “</a:t>
            </a:r>
            <a:r>
              <a:rPr lang="en-US" sz="1200" b="0" i="0" kern="1200" baseline="0" dirty="0" err="1" smtClean="0">
                <a:solidFill>
                  <a:schemeClr val="tx1"/>
                </a:solidFill>
                <a:effectLst/>
                <a:latin typeface="+mn-lt"/>
                <a:ea typeface="+mn-ea"/>
                <a:cs typeface="+mn-cs"/>
              </a:rPr>
              <a:t>disputabuntur</a:t>
            </a:r>
            <a:r>
              <a:rPr lang="en-US" sz="1200" b="0" i="0" kern="1200" baseline="0" dirty="0" smtClean="0">
                <a:solidFill>
                  <a:schemeClr val="tx1"/>
                </a:solidFill>
                <a:effectLst/>
                <a:latin typeface="+mn-lt"/>
                <a:ea typeface="+mn-ea"/>
                <a:cs typeface="+mn-cs"/>
              </a:rPr>
              <a:t>”  to discuss, debate.</a:t>
            </a: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8</a:t>
            </a:fld>
            <a:endParaRPr lang="en-US"/>
          </a:p>
        </p:txBody>
      </p:sp>
    </p:spTree>
    <p:extLst>
      <p:ext uri="{BB962C8B-B14F-4D97-AF65-F5344CB8AC3E}">
        <p14:creationId xmlns:p14="http://schemas.microsoft.com/office/powerpoint/2010/main" val="144098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Truth:  </a:t>
            </a:r>
            <a:r>
              <a:rPr lang="en-US" i="0" dirty="0" smtClean="0"/>
              <a:t>Veritas:  faithfulness</a:t>
            </a:r>
          </a:p>
          <a:p>
            <a:r>
              <a:rPr lang="en-US" i="0" dirty="0" smtClean="0"/>
              <a:t>Elucidate</a:t>
            </a:r>
            <a:r>
              <a:rPr lang="en-US" dirty="0" smtClean="0"/>
              <a:t>:</a:t>
            </a:r>
            <a:r>
              <a:rPr lang="en-US" baseline="0" dirty="0" smtClean="0"/>
              <a:t>  to make clear; to explain</a:t>
            </a:r>
          </a:p>
          <a:p>
            <a:r>
              <a:rPr lang="en-US" baseline="0" dirty="0" smtClean="0"/>
              <a:t>Defend: “</a:t>
            </a:r>
            <a:r>
              <a:rPr lang="en-US" baseline="0" dirty="0" err="1" smtClean="0"/>
              <a:t>disceptare</a:t>
            </a:r>
            <a:r>
              <a:rPr lang="en-US" baseline="0" dirty="0" smtClean="0"/>
              <a:t>” </a:t>
            </a:r>
            <a:r>
              <a:rPr lang="en-US" sz="1200" b="0" i="0" kern="1200" dirty="0" smtClean="0">
                <a:solidFill>
                  <a:schemeClr val="tx1"/>
                </a:solidFill>
                <a:effectLst/>
                <a:latin typeface="+mn-lt"/>
                <a:ea typeface="+mn-ea"/>
                <a:cs typeface="+mn-cs"/>
              </a:rPr>
              <a:t>reach an authoritative judgment or settlement.</a:t>
            </a:r>
          </a:p>
          <a:p>
            <a:r>
              <a:rPr lang="en-US" sz="1200" b="0" i="0" kern="1200" baseline="0" dirty="0" smtClean="0">
                <a:solidFill>
                  <a:schemeClr val="tx1"/>
                </a:solidFill>
                <a:effectLst/>
                <a:latin typeface="+mn-lt"/>
                <a:ea typeface="+mn-ea"/>
                <a:cs typeface="+mn-cs"/>
              </a:rPr>
              <a:t>Dispute:  “</a:t>
            </a:r>
            <a:r>
              <a:rPr lang="en-US" sz="1200" b="0" i="0" kern="1200" baseline="0" dirty="0" err="1" smtClean="0">
                <a:solidFill>
                  <a:schemeClr val="tx1"/>
                </a:solidFill>
                <a:effectLst/>
                <a:latin typeface="+mn-lt"/>
                <a:ea typeface="+mn-ea"/>
                <a:cs typeface="+mn-cs"/>
              </a:rPr>
              <a:t>disputabuntur</a:t>
            </a:r>
            <a:r>
              <a:rPr lang="en-US" sz="1200" b="0" i="0" kern="1200" baseline="0" dirty="0" smtClean="0">
                <a:solidFill>
                  <a:schemeClr val="tx1"/>
                </a:solidFill>
                <a:effectLst/>
                <a:latin typeface="+mn-lt"/>
                <a:ea typeface="+mn-ea"/>
                <a:cs typeface="+mn-cs"/>
              </a:rPr>
              <a:t>”  to discuss, debate.</a:t>
            </a: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9</a:t>
            </a:fld>
            <a:endParaRPr lang="en-US"/>
          </a:p>
        </p:txBody>
      </p:sp>
    </p:spTree>
    <p:extLst>
      <p:ext uri="{BB962C8B-B14F-4D97-AF65-F5344CB8AC3E}">
        <p14:creationId xmlns:p14="http://schemas.microsoft.com/office/powerpoint/2010/main" val="146186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Truth:  </a:t>
            </a:r>
            <a:r>
              <a:rPr lang="en-US" i="0" dirty="0" smtClean="0"/>
              <a:t>Veritas:  faithfulness</a:t>
            </a:r>
          </a:p>
          <a:p>
            <a:r>
              <a:rPr lang="en-US" i="0" dirty="0" smtClean="0"/>
              <a:t>Elucidate</a:t>
            </a:r>
            <a:r>
              <a:rPr lang="en-US" dirty="0" smtClean="0"/>
              <a:t>:</a:t>
            </a:r>
            <a:r>
              <a:rPr lang="en-US" baseline="0" dirty="0" smtClean="0"/>
              <a:t>  to make clear; to explain</a:t>
            </a:r>
          </a:p>
          <a:p>
            <a:r>
              <a:rPr lang="en-US" baseline="0" dirty="0" smtClean="0"/>
              <a:t>Defend: “</a:t>
            </a:r>
            <a:r>
              <a:rPr lang="en-US" baseline="0" dirty="0" err="1" smtClean="0"/>
              <a:t>disceptare</a:t>
            </a:r>
            <a:r>
              <a:rPr lang="en-US" baseline="0" dirty="0" smtClean="0"/>
              <a:t>” </a:t>
            </a:r>
            <a:r>
              <a:rPr lang="en-US" sz="1200" b="0" i="0" kern="1200" dirty="0" smtClean="0">
                <a:solidFill>
                  <a:schemeClr val="tx1"/>
                </a:solidFill>
                <a:effectLst/>
                <a:latin typeface="+mn-lt"/>
                <a:ea typeface="+mn-ea"/>
                <a:cs typeface="+mn-cs"/>
              </a:rPr>
              <a:t>reach an authoritative judgment or settlement.</a:t>
            </a:r>
          </a:p>
          <a:p>
            <a:r>
              <a:rPr lang="en-US" sz="1200" b="0" i="0" kern="1200" baseline="0" dirty="0" smtClean="0">
                <a:solidFill>
                  <a:schemeClr val="tx1"/>
                </a:solidFill>
                <a:effectLst/>
                <a:latin typeface="+mn-lt"/>
                <a:ea typeface="+mn-ea"/>
                <a:cs typeface="+mn-cs"/>
              </a:rPr>
              <a:t>Dispute:  “</a:t>
            </a:r>
            <a:r>
              <a:rPr lang="en-US" sz="1200" b="0" i="0" kern="1200" baseline="0" dirty="0" err="1" smtClean="0">
                <a:solidFill>
                  <a:schemeClr val="tx1"/>
                </a:solidFill>
                <a:effectLst/>
                <a:latin typeface="+mn-lt"/>
                <a:ea typeface="+mn-ea"/>
                <a:cs typeface="+mn-cs"/>
              </a:rPr>
              <a:t>disputabuntur</a:t>
            </a:r>
            <a:r>
              <a:rPr lang="en-US" sz="1200" b="0" i="0" kern="1200" baseline="0" dirty="0" smtClean="0">
                <a:solidFill>
                  <a:schemeClr val="tx1"/>
                </a:solidFill>
                <a:effectLst/>
                <a:latin typeface="+mn-lt"/>
                <a:ea typeface="+mn-ea"/>
                <a:cs typeface="+mn-cs"/>
              </a:rPr>
              <a:t>”  to discuss, debate.</a:t>
            </a: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10</a:t>
            </a:fld>
            <a:endParaRPr lang="en-US"/>
          </a:p>
        </p:txBody>
      </p:sp>
    </p:spTree>
    <p:extLst>
      <p:ext uri="{BB962C8B-B14F-4D97-AF65-F5344CB8AC3E}">
        <p14:creationId xmlns:p14="http://schemas.microsoft.com/office/powerpoint/2010/main" val="164759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55408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2514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38849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426AC7E0-7D63-4E25-8679-E2D681C3C235}" type="slidenum">
              <a:rPr lang="en-US" altLang="en-US"/>
              <a:pPr>
                <a:defRPr/>
              </a:pPr>
              <a:t>‹#›</a:t>
            </a:fld>
            <a:endParaRPr lang="en-US" altLang="en-US"/>
          </a:p>
        </p:txBody>
      </p:sp>
    </p:spTree>
    <p:extLst>
      <p:ext uri="{BB962C8B-B14F-4D97-AF65-F5344CB8AC3E}">
        <p14:creationId xmlns:p14="http://schemas.microsoft.com/office/powerpoint/2010/main" val="846033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752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3886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p:cNvSpPr>
            <a:spLocks noGrp="1" noChangeArrowheads="1"/>
          </p:cNvSpPr>
          <p:nvPr>
            <p:ph type="sldNum" sz="quarter" idx="12"/>
          </p:nvPr>
        </p:nvSpPr>
        <p:spPr>
          <a:ln/>
        </p:spPr>
        <p:txBody>
          <a:bodyPr/>
          <a:lstStyle>
            <a:lvl1pPr>
              <a:defRPr/>
            </a:lvl1pPr>
          </a:lstStyle>
          <a:p>
            <a:pPr>
              <a:defRPr/>
            </a:pPr>
            <a:fld id="{083ABADA-DBB9-4BA4-8F3F-EF424BBBFD90}" type="slidenum">
              <a:rPr lang="en-US" altLang="en-US"/>
              <a:pPr>
                <a:defRPr/>
              </a:pPr>
              <a:t>‹#›</a:t>
            </a:fld>
            <a:endParaRPr lang="en-US" altLang="en-US"/>
          </a:p>
        </p:txBody>
      </p:sp>
    </p:spTree>
    <p:extLst>
      <p:ext uri="{BB962C8B-B14F-4D97-AF65-F5344CB8AC3E}">
        <p14:creationId xmlns:p14="http://schemas.microsoft.com/office/powerpoint/2010/main" val="381519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70994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1058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933A4A-7466-462E-9C46-84D8CF6E3C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93415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33A4A-7466-462E-9C46-84D8CF6E3C2D}"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53793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33A4A-7466-462E-9C46-84D8CF6E3C2D}"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57079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33A4A-7466-462E-9C46-84D8CF6E3C2D}"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406937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3A4A-7466-462E-9C46-84D8CF6E3C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291443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3A4A-7466-462E-9C46-84D8CF6E3C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251720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33A4A-7466-462E-9C46-84D8CF6E3C2D}" type="datetimeFigureOut">
              <a:rPr lang="en-US" smtClean="0"/>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0EEBA-0F0A-486A-845E-9DAD83C09452}" type="slidenum">
              <a:rPr lang="en-US" smtClean="0"/>
              <a:t>‹#›</a:t>
            </a:fld>
            <a:endParaRPr lang="en-US"/>
          </a:p>
        </p:txBody>
      </p:sp>
    </p:spTree>
    <p:extLst>
      <p:ext uri="{BB962C8B-B14F-4D97-AF65-F5344CB8AC3E}">
        <p14:creationId xmlns:p14="http://schemas.microsoft.com/office/powerpoint/2010/main" val="295856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hyperlink" Target="https://youtu.be/3U6YwOvOSO8?t=1845"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mDf7TSNRp8"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6/6e/Wittenberg_Thesentuer_Schlosskirche.JP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6/6e/Wittenberg_Thesentuer_Schlosskirche.JP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6/6e/Wittenberg_Thesentuer_Schlosskirche.JP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World Studies </a:t>
            </a:r>
            <a:r>
              <a:rPr lang="en-US" dirty="0" smtClean="0">
                <a:solidFill>
                  <a:srgbClr val="FF0000"/>
                </a:solidFill>
                <a:cs typeface="Tunga" pitchFamily="34" charset="0"/>
              </a:rPr>
              <a:t>10.12.18</a:t>
            </a:r>
          </a:p>
        </p:txBody>
      </p:sp>
      <p:sp>
        <p:nvSpPr>
          <p:cNvPr id="9" name="Content Placeholder 8"/>
          <p:cNvSpPr>
            <a:spLocks noGrp="1"/>
          </p:cNvSpPr>
          <p:nvPr>
            <p:ph sz="quarter" idx="4294967295"/>
          </p:nvPr>
        </p:nvSpPr>
        <p:spPr>
          <a:xfrm>
            <a:off x="0" y="1143000"/>
            <a:ext cx="4343400" cy="5715000"/>
          </a:xfrm>
        </p:spPr>
        <p:txBody>
          <a:bodyPr>
            <a:normAutofit fontScale="77500" lnSpcReduction="20000"/>
          </a:bodyPr>
          <a:lstStyle/>
          <a:p>
            <a:pPr marL="273050" indent="-273050" eaLnBrk="1" fontAlgn="auto" hangingPunct="1">
              <a:lnSpc>
                <a:spcPct val="90000"/>
              </a:lnSpc>
              <a:spcAft>
                <a:spcPts val="0"/>
              </a:spcAft>
              <a:buFont typeface="Wingdings 2"/>
              <a:buChar char=""/>
              <a:defRPr/>
            </a:pPr>
            <a:r>
              <a:rPr lang="en-US" sz="3800" b="1" u="sng" dirty="0" smtClean="0"/>
              <a:t>Turn in:</a:t>
            </a:r>
            <a:endParaRPr lang="en-US" sz="3800" b="1" dirty="0"/>
          </a:p>
          <a:p>
            <a:pPr marL="628650" indent="-571500"/>
            <a:r>
              <a:rPr lang="en-US" altLang="en-US" sz="3800" b="1" u="sng" dirty="0" smtClean="0"/>
              <a:t>Nothing</a:t>
            </a:r>
            <a:endParaRPr lang="en-US" sz="3800" b="1" dirty="0" smtClean="0"/>
          </a:p>
          <a:p>
            <a:pPr marL="273050" indent="-273050" eaLnBrk="1" fontAlgn="auto" hangingPunct="1">
              <a:lnSpc>
                <a:spcPct val="90000"/>
              </a:lnSpc>
              <a:spcAft>
                <a:spcPts val="0"/>
              </a:spcAft>
              <a:buFont typeface="Arial" pitchFamily="34" charset="0"/>
              <a:buNone/>
              <a:defRPr/>
            </a:pPr>
            <a:endParaRPr lang="en-US" sz="3800" b="1" dirty="0" smtClean="0"/>
          </a:p>
          <a:p>
            <a:pPr marL="273050" indent="-273050" eaLnBrk="1" fontAlgn="auto" hangingPunct="1">
              <a:lnSpc>
                <a:spcPct val="90000"/>
              </a:lnSpc>
              <a:spcAft>
                <a:spcPts val="0"/>
              </a:spcAft>
              <a:buFont typeface="Wingdings 2"/>
              <a:buChar char=""/>
              <a:defRPr/>
            </a:pPr>
            <a:r>
              <a:rPr lang="en-US" sz="3800" b="1" u="sng" dirty="0" smtClean="0"/>
              <a:t>Take out:</a:t>
            </a:r>
            <a:r>
              <a:rPr lang="en-US" sz="3800" b="1" dirty="0" smtClean="0"/>
              <a:t> </a:t>
            </a:r>
          </a:p>
          <a:p>
            <a:pPr marL="673100" lvl="1" indent="-273050">
              <a:lnSpc>
                <a:spcPct val="90000"/>
              </a:lnSpc>
              <a:buFont typeface="Wingdings 2"/>
              <a:buChar char=""/>
              <a:defRPr/>
            </a:pPr>
            <a:r>
              <a:rPr lang="en-US" sz="3800" b="1" dirty="0" smtClean="0"/>
              <a:t>Planner</a:t>
            </a:r>
          </a:p>
          <a:p>
            <a:pPr marL="673100" lvl="1" indent="-273050">
              <a:lnSpc>
                <a:spcPct val="90000"/>
              </a:lnSpc>
              <a:buFont typeface="Wingdings 2"/>
              <a:buChar char=""/>
              <a:defRPr/>
            </a:pPr>
            <a:r>
              <a:rPr lang="en-US" sz="3800" b="1" dirty="0" smtClean="0"/>
              <a:t>Notes, &amp; note-taking devices</a:t>
            </a:r>
          </a:p>
          <a:p>
            <a:pPr marL="673100" lvl="1" indent="-273050">
              <a:lnSpc>
                <a:spcPct val="90000"/>
              </a:lnSpc>
              <a:buFont typeface="Arial" pitchFamily="34" charset="0"/>
              <a:buNone/>
              <a:defRPr/>
            </a:pPr>
            <a:endParaRPr lang="en-US" sz="3800" b="1" dirty="0" smtClean="0"/>
          </a:p>
          <a:p>
            <a:pPr marL="273050" indent="-273050">
              <a:lnSpc>
                <a:spcPct val="90000"/>
              </a:lnSpc>
              <a:buFont typeface="Wingdings 2"/>
              <a:buChar char=""/>
              <a:defRPr/>
            </a:pPr>
            <a:r>
              <a:rPr lang="en-US" sz="3800" b="1" u="sng" dirty="0" smtClean="0"/>
              <a:t>Today’s objective:</a:t>
            </a:r>
          </a:p>
          <a:p>
            <a:pPr marL="673100" lvl="1" indent="-273050">
              <a:lnSpc>
                <a:spcPct val="90000"/>
              </a:lnSpc>
              <a:buFont typeface="Wingdings 2"/>
              <a:buChar char=""/>
              <a:defRPr/>
            </a:pPr>
            <a:r>
              <a:rPr lang="en-US" sz="3800" b="1" dirty="0" smtClean="0"/>
              <a:t>I can provide brilliant answers and reflect on my level of note-taking as it corresponds to my understanding.</a:t>
            </a:r>
          </a:p>
          <a:p>
            <a:pPr marL="273050" indent="-273050" eaLnBrk="1" fontAlgn="auto" hangingPunct="1">
              <a:lnSpc>
                <a:spcPct val="90000"/>
              </a:lnSpc>
              <a:spcAft>
                <a:spcPts val="0"/>
              </a:spcAft>
              <a:buFont typeface="Arial" pitchFamily="34" charset="0"/>
              <a:buNone/>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052" name="Content Placeholder 9"/>
          <p:cNvSpPr>
            <a:spLocks noGrp="1"/>
          </p:cNvSpPr>
          <p:nvPr>
            <p:ph sz="quarter" idx="4294967295"/>
          </p:nvPr>
        </p:nvSpPr>
        <p:spPr>
          <a:xfrm>
            <a:off x="4645025" y="1219200"/>
            <a:ext cx="4498975" cy="5638800"/>
          </a:xfrm>
        </p:spPr>
        <p:txBody>
          <a:bodyPr>
            <a:normAutofit/>
          </a:bodyPr>
          <a:lstStyle/>
          <a:p>
            <a:pPr marL="57150" indent="0" eaLnBrk="1" hangingPunct="1">
              <a:buFont typeface="Wingdings" pitchFamily="2" charset="2"/>
              <a:buNone/>
            </a:pPr>
            <a:r>
              <a:rPr lang="en-US" altLang="en-US" b="1" u="sng" dirty="0" smtClean="0"/>
              <a:t>Today’s Agenda:</a:t>
            </a:r>
          </a:p>
          <a:p>
            <a:pPr marL="57150" indent="0"/>
            <a:r>
              <a:rPr lang="en-US" altLang="en-US" b="1" i="1" dirty="0" smtClean="0"/>
              <a:t>Martin Luther’s 95 Theses</a:t>
            </a:r>
          </a:p>
          <a:p>
            <a:pPr marL="57150" indent="0"/>
            <a:r>
              <a:rPr lang="en-US" altLang="en-US" b="1" i="1" dirty="0" smtClean="0"/>
              <a:t>Thesis Statements</a:t>
            </a:r>
          </a:p>
          <a:p>
            <a:pPr marL="57150" indent="0"/>
            <a:endParaRPr lang="en-US" altLang="en-US" b="1" i="1" dirty="0" smtClean="0"/>
          </a:p>
          <a:p>
            <a:pPr marL="57150" indent="0" eaLnBrk="1" hangingPunct="1"/>
            <a:endParaRPr lang="en-US" altLang="en-US" sz="2800" dirty="0" smtClean="0"/>
          </a:p>
          <a:p>
            <a:pPr marL="57150" indent="0" eaLnBrk="1" hangingPunct="1">
              <a:buFont typeface="Arial" pitchFamily="34" charset="0"/>
              <a:buNone/>
            </a:pPr>
            <a:r>
              <a:rPr lang="en-US" altLang="en-US" sz="2800" b="1" u="sng" dirty="0" smtClean="0"/>
              <a:t>HW:</a:t>
            </a:r>
          </a:p>
          <a:p>
            <a:pPr marL="514350" indent="-457200"/>
            <a:r>
              <a:rPr lang="en-US" altLang="en-US" sz="2800" b="1" i="1" dirty="0" smtClean="0"/>
              <a:t>Your “Reforms”</a:t>
            </a:r>
            <a:endParaRPr lang="en-US" altLang="en-US" sz="2000" b="1" dirty="0" smtClean="0"/>
          </a:p>
        </p:txBody>
      </p:sp>
    </p:spTree>
    <p:extLst>
      <p:ext uri="{BB962C8B-B14F-4D97-AF65-F5344CB8AC3E}">
        <p14:creationId xmlns:p14="http://schemas.microsoft.com/office/powerpoint/2010/main" val="58418193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177"/>
            <a:ext cx="9144000" cy="1066800"/>
          </a:xfrm>
          <a:solidFill>
            <a:schemeClr val="accent6">
              <a:lumMod val="40000"/>
              <a:lumOff val="60000"/>
            </a:schemeClr>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Original: </a:t>
            </a:r>
            <a:r>
              <a:rPr lang="en-US" b="1" dirty="0" smtClean="0">
                <a:solidFill>
                  <a:srgbClr val="FF0000"/>
                </a:solidFill>
                <a:cs typeface="Tunga" pitchFamily="34" charset="0"/>
              </a:rPr>
              <a:t>Paraphrase:  </a:t>
            </a:r>
            <a:r>
              <a:rPr lang="en-US" b="1" dirty="0" smtClean="0">
                <a:solidFill>
                  <a:srgbClr val="00B050"/>
                </a:solidFill>
                <a:cs typeface="Tunga" pitchFamily="34" charset="0"/>
              </a:rPr>
              <a:t>Summary</a:t>
            </a:r>
          </a:p>
        </p:txBody>
      </p:sp>
      <p:sp>
        <p:nvSpPr>
          <p:cNvPr id="2" name="TextBox 1"/>
          <p:cNvSpPr txBox="1"/>
          <p:nvPr/>
        </p:nvSpPr>
        <p:spPr>
          <a:xfrm>
            <a:off x="0" y="1064623"/>
            <a:ext cx="3962400" cy="5909310"/>
          </a:xfrm>
          <a:prstGeom prst="rect">
            <a:avLst/>
          </a:prstGeom>
          <a:solidFill>
            <a:schemeClr val="tx2">
              <a:lumMod val="20000"/>
              <a:lumOff val="80000"/>
            </a:schemeClr>
          </a:solidFill>
        </p:spPr>
        <p:txBody>
          <a:bodyPr wrap="square" rtlCol="0">
            <a:spAutoFit/>
          </a:bodyPr>
          <a:lstStyle/>
          <a:p>
            <a:r>
              <a:rPr lang="en-US" sz="2400" dirty="0"/>
              <a:t>Out of love for the </a:t>
            </a:r>
            <a:r>
              <a:rPr lang="en-US" sz="2400" i="1" u="sng" dirty="0">
                <a:solidFill>
                  <a:srgbClr val="FF0000"/>
                </a:solidFill>
              </a:rPr>
              <a:t>truth</a:t>
            </a:r>
            <a:r>
              <a:rPr lang="en-US" sz="2400" dirty="0"/>
              <a:t> and from desire to </a:t>
            </a:r>
            <a:r>
              <a:rPr lang="en-US" sz="2400" i="1" u="sng" dirty="0">
                <a:solidFill>
                  <a:srgbClr val="FF0000"/>
                </a:solidFill>
              </a:rPr>
              <a:t>elucidate</a:t>
            </a:r>
            <a:r>
              <a:rPr lang="en-US" sz="2400" dirty="0"/>
              <a:t> it, the Reverend Father Martin Luther, Master of Arts and Sacred Theology, and ordinary lecturer therein at Wittenberg, intends to </a:t>
            </a:r>
            <a:r>
              <a:rPr lang="en-US" sz="2400" i="1" u="sng" dirty="0">
                <a:solidFill>
                  <a:srgbClr val="FF0000"/>
                </a:solidFill>
              </a:rPr>
              <a:t>defend</a:t>
            </a:r>
            <a:r>
              <a:rPr lang="en-US" sz="2400" dirty="0"/>
              <a:t> the following statements and to </a:t>
            </a:r>
            <a:r>
              <a:rPr lang="en-US" sz="2400" i="1" u="sng" dirty="0">
                <a:solidFill>
                  <a:srgbClr val="FF0000"/>
                </a:solidFill>
              </a:rPr>
              <a:t>dispute</a:t>
            </a:r>
            <a:r>
              <a:rPr lang="en-US" sz="2400" dirty="0"/>
              <a:t> on them in that place. Therefore he asks that those who cannot be present and dispute with him orally shall do so in their absence by letter. In the name of our Lord Jesus Christ, Amen.</a:t>
            </a:r>
          </a:p>
          <a:p>
            <a:endParaRPr lang="en-US" dirty="0"/>
          </a:p>
        </p:txBody>
      </p:sp>
      <p:sp>
        <p:nvSpPr>
          <p:cNvPr id="4" name="TextBox 3"/>
          <p:cNvSpPr txBox="1"/>
          <p:nvPr/>
        </p:nvSpPr>
        <p:spPr>
          <a:xfrm>
            <a:off x="3962400" y="1064623"/>
            <a:ext cx="5181600" cy="4062651"/>
          </a:xfrm>
          <a:prstGeom prst="rect">
            <a:avLst/>
          </a:prstGeom>
          <a:solidFill>
            <a:schemeClr val="accent2">
              <a:lumMod val="40000"/>
              <a:lumOff val="60000"/>
            </a:schemeClr>
          </a:solidFill>
        </p:spPr>
        <p:txBody>
          <a:bodyPr wrap="square" rtlCol="0">
            <a:spAutoFit/>
          </a:bodyPr>
          <a:lstStyle/>
          <a:p>
            <a:r>
              <a:rPr lang="en-US" sz="2400" dirty="0" smtClean="0"/>
              <a:t>Because of my love for the </a:t>
            </a:r>
            <a:r>
              <a:rPr lang="en-US" sz="2400" b="1" u="sng" dirty="0" smtClean="0">
                <a:solidFill>
                  <a:srgbClr val="FF0000"/>
                </a:solidFill>
              </a:rPr>
              <a:t>faith</a:t>
            </a:r>
            <a:r>
              <a:rPr lang="en-US" sz="2400" dirty="0" smtClean="0"/>
              <a:t> and my need to </a:t>
            </a:r>
            <a:r>
              <a:rPr lang="en-US" sz="2400" b="1" i="1" u="sng" dirty="0" smtClean="0">
                <a:solidFill>
                  <a:srgbClr val="FF0000"/>
                </a:solidFill>
              </a:rPr>
              <a:t>make it clear</a:t>
            </a:r>
            <a:r>
              <a:rPr lang="en-US" sz="2400" dirty="0" smtClean="0"/>
              <a:t>, I the Revered Father Martin Luther, teacher and professor of God’s Scripture at Wittenberg, wish to </a:t>
            </a:r>
            <a:r>
              <a:rPr lang="en-US" sz="2400" b="1" i="1" u="sng" dirty="0" smtClean="0">
                <a:solidFill>
                  <a:srgbClr val="FF0000"/>
                </a:solidFill>
              </a:rPr>
              <a:t>explain and guard</a:t>
            </a:r>
            <a:r>
              <a:rPr lang="en-US" sz="2400" dirty="0" smtClean="0"/>
              <a:t> my statements and open </a:t>
            </a:r>
            <a:r>
              <a:rPr lang="en-US" sz="2400" b="1" i="1" u="sng" dirty="0" smtClean="0">
                <a:solidFill>
                  <a:srgbClr val="FF0000"/>
                </a:solidFill>
              </a:rPr>
              <a:t>debate</a:t>
            </a:r>
            <a:r>
              <a:rPr lang="en-US" sz="2400" dirty="0" smtClean="0"/>
              <a:t> on the topics written.  If one is not able to attend and debate in person, then do so in writing. </a:t>
            </a:r>
            <a:r>
              <a:rPr lang="en-US" sz="2400" dirty="0"/>
              <a:t>In the name of our Lord Jesus Christ, Amen.</a:t>
            </a:r>
          </a:p>
          <a:p>
            <a:endParaRPr lang="en-US" dirty="0"/>
          </a:p>
        </p:txBody>
      </p:sp>
      <p:sp>
        <p:nvSpPr>
          <p:cNvPr id="5" name="TextBox 4"/>
          <p:cNvSpPr txBox="1"/>
          <p:nvPr/>
        </p:nvSpPr>
        <p:spPr>
          <a:xfrm>
            <a:off x="3962400" y="4919008"/>
            <a:ext cx="5181600" cy="1938992"/>
          </a:xfrm>
          <a:prstGeom prst="rect">
            <a:avLst/>
          </a:prstGeom>
          <a:solidFill>
            <a:schemeClr val="accent3">
              <a:lumMod val="60000"/>
              <a:lumOff val="40000"/>
            </a:schemeClr>
          </a:solidFill>
        </p:spPr>
        <p:txBody>
          <a:bodyPr wrap="square" rtlCol="0">
            <a:spAutoFit/>
          </a:bodyPr>
          <a:lstStyle/>
          <a:p>
            <a:r>
              <a:rPr lang="en-US" sz="2400" dirty="0" smtClean="0"/>
              <a:t>Because he has faith and love in God, and wants others to as well, would like to talk about his positions and beliefs openly.  If one is not able to be here in person, please write. So be it.</a:t>
            </a:r>
            <a:endParaRPr lang="en-US" sz="1600" dirty="0"/>
          </a:p>
        </p:txBody>
      </p:sp>
    </p:spTree>
    <p:extLst>
      <p:ext uri="{BB962C8B-B14F-4D97-AF65-F5344CB8AC3E}">
        <p14:creationId xmlns:p14="http://schemas.microsoft.com/office/powerpoint/2010/main" val="2890053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914400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TITLE…</a:t>
            </a:r>
            <a:endParaRPr lang="en-US" dirty="0" smtClean="0">
              <a:solidFill>
                <a:srgbClr val="FF0000"/>
              </a:solidFill>
              <a:cs typeface="Tunga" pitchFamily="34" charset="0"/>
            </a:endParaRPr>
          </a:p>
        </p:txBody>
      </p:sp>
      <p:sp>
        <p:nvSpPr>
          <p:cNvPr id="2" name="TextBox 1"/>
          <p:cNvSpPr txBox="1"/>
          <p:nvPr/>
        </p:nvSpPr>
        <p:spPr>
          <a:xfrm>
            <a:off x="762000" y="1447800"/>
            <a:ext cx="7620000" cy="4801314"/>
          </a:xfrm>
          <a:prstGeom prst="rect">
            <a:avLst/>
          </a:prstGeom>
          <a:noFill/>
        </p:spPr>
        <p:txBody>
          <a:bodyPr wrap="square" rtlCol="0">
            <a:spAutoFit/>
          </a:bodyPr>
          <a:lstStyle/>
          <a:p>
            <a:r>
              <a:rPr lang="en-US" sz="4800" dirty="0" smtClean="0"/>
              <a:t>Even though we know this work as the </a:t>
            </a:r>
            <a:r>
              <a:rPr lang="en-US" sz="4800" i="1" dirty="0" smtClean="0"/>
              <a:t>95 Theses,</a:t>
            </a:r>
            <a:r>
              <a:rPr lang="en-US" sz="4800" dirty="0" smtClean="0"/>
              <a:t>  Martin Luther gave it the title of </a:t>
            </a:r>
            <a:r>
              <a:rPr lang="en-US" sz="4800" dirty="0" smtClean="0">
                <a:solidFill>
                  <a:srgbClr val="FF0000"/>
                </a:solidFill>
              </a:rPr>
              <a:t>“Disputation of Doctor Martin Luther on the Power and </a:t>
            </a:r>
            <a:r>
              <a:rPr lang="en-US" sz="4800" u="sng" dirty="0" smtClean="0">
                <a:solidFill>
                  <a:srgbClr val="FF0000"/>
                </a:solidFill>
              </a:rPr>
              <a:t>Efficacy</a:t>
            </a:r>
            <a:r>
              <a:rPr lang="en-US" sz="4800" dirty="0" smtClean="0">
                <a:solidFill>
                  <a:srgbClr val="FF0000"/>
                </a:solidFill>
              </a:rPr>
              <a:t> of Indulgences.”</a:t>
            </a:r>
            <a:endParaRPr lang="en-US" sz="4800" dirty="0">
              <a:solidFill>
                <a:srgbClr val="FF0000"/>
              </a:solidFill>
            </a:endParaRPr>
          </a:p>
          <a:p>
            <a:endParaRPr lang="en-US" dirty="0"/>
          </a:p>
        </p:txBody>
      </p:sp>
    </p:spTree>
    <p:extLst>
      <p:ext uri="{BB962C8B-B14F-4D97-AF65-F5344CB8AC3E}">
        <p14:creationId xmlns:p14="http://schemas.microsoft.com/office/powerpoint/2010/main" val="92731901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9144000" cy="1066800"/>
          </a:xfrm>
        </p:spPr>
        <p:txBody>
          <a:bodyPr/>
          <a:lstStyle/>
          <a:p>
            <a:pPr marL="484632" eaLnBrk="1" fontAlgn="auto" hangingPunct="1">
              <a:spcAft>
                <a:spcPts val="0"/>
              </a:spcAft>
              <a:defRPr/>
            </a:pPr>
            <a:r>
              <a:rPr lang="en-US" b="1" i="1" u="sng" dirty="0" smtClean="0">
                <a:solidFill>
                  <a:srgbClr val="FF0000"/>
                </a:solidFill>
                <a:cs typeface="Tunga" pitchFamily="34" charset="0"/>
              </a:rPr>
              <a:t>Table Groups in turbulent times…</a:t>
            </a:r>
          </a:p>
        </p:txBody>
      </p:sp>
      <p:sp>
        <p:nvSpPr>
          <p:cNvPr id="9" name="Content Placeholder 8"/>
          <p:cNvSpPr>
            <a:spLocks noGrp="1"/>
          </p:cNvSpPr>
          <p:nvPr>
            <p:ph sz="quarter" idx="4294967295"/>
          </p:nvPr>
        </p:nvSpPr>
        <p:spPr>
          <a:xfrm>
            <a:off x="0" y="1143000"/>
            <a:ext cx="9144000" cy="5562600"/>
          </a:xfrm>
        </p:spPr>
        <p:txBody>
          <a:bodyPr>
            <a:normAutofit/>
          </a:bodyPr>
          <a:lstStyle/>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6" name="TextBox 5"/>
          <p:cNvSpPr txBox="1"/>
          <p:nvPr/>
        </p:nvSpPr>
        <p:spPr>
          <a:xfrm>
            <a:off x="498231" y="1295400"/>
            <a:ext cx="8153400" cy="2554545"/>
          </a:xfrm>
          <a:prstGeom prst="rect">
            <a:avLst/>
          </a:prstGeom>
          <a:solidFill>
            <a:schemeClr val="accent1">
              <a:lumMod val="40000"/>
              <a:lumOff val="60000"/>
            </a:schemeClr>
          </a:solidFill>
        </p:spPr>
        <p:txBody>
          <a:bodyPr wrap="square" rtlCol="0">
            <a:spAutoFit/>
          </a:bodyPr>
          <a:lstStyle/>
          <a:p>
            <a:r>
              <a:rPr lang="en-US" sz="4000" dirty="0" smtClean="0"/>
              <a:t>Determine which of your group members happens to have the </a:t>
            </a:r>
            <a:r>
              <a:rPr lang="en-US" sz="4000" b="1" u="sng" dirty="0" smtClean="0"/>
              <a:t>next</a:t>
            </a:r>
            <a:r>
              <a:rPr lang="en-US" sz="4000" dirty="0" smtClean="0"/>
              <a:t> birthday on the calendar…then, that individual remains standing…</a:t>
            </a:r>
            <a:endParaRPr lang="en-US" sz="4000" dirty="0"/>
          </a:p>
        </p:txBody>
      </p:sp>
      <p:sp>
        <p:nvSpPr>
          <p:cNvPr id="10" name="TextBox 9"/>
          <p:cNvSpPr txBox="1"/>
          <p:nvPr/>
        </p:nvSpPr>
        <p:spPr>
          <a:xfrm>
            <a:off x="498231" y="4232076"/>
            <a:ext cx="8153400" cy="1938992"/>
          </a:xfrm>
          <a:prstGeom prst="rect">
            <a:avLst/>
          </a:prstGeom>
          <a:solidFill>
            <a:schemeClr val="accent3">
              <a:lumMod val="40000"/>
              <a:lumOff val="60000"/>
            </a:schemeClr>
          </a:solidFill>
        </p:spPr>
        <p:txBody>
          <a:bodyPr wrap="square" rtlCol="0">
            <a:spAutoFit/>
          </a:bodyPr>
          <a:lstStyle/>
          <a:p>
            <a:r>
              <a:rPr lang="en-US" sz="4000" dirty="0" smtClean="0"/>
              <a:t>That individual will be moving </a:t>
            </a:r>
            <a:r>
              <a:rPr lang="en-US" sz="4000" b="1" u="sng" dirty="0" smtClean="0"/>
              <a:t>UP</a:t>
            </a:r>
            <a:r>
              <a:rPr lang="en-US" sz="4000" dirty="0" smtClean="0"/>
              <a:t> two (2) table groups in numeric order…</a:t>
            </a:r>
          </a:p>
          <a:p>
            <a:r>
              <a:rPr lang="en-US" sz="4000" dirty="0" smtClean="0"/>
              <a:t>(i.e. #1 goes to #3)</a:t>
            </a:r>
            <a:endParaRPr lang="en-US" sz="4000" dirty="0"/>
          </a:p>
        </p:txBody>
      </p:sp>
    </p:spTree>
    <p:extLst>
      <p:ext uri="{BB962C8B-B14F-4D97-AF65-F5344CB8AC3E}">
        <p14:creationId xmlns:p14="http://schemas.microsoft.com/office/powerpoint/2010/main" val="27254701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9144000" cy="1066800"/>
          </a:xfrm>
        </p:spPr>
        <p:txBody>
          <a:bodyPr/>
          <a:lstStyle/>
          <a:p>
            <a:pPr marL="484632" eaLnBrk="1" fontAlgn="auto" hangingPunct="1">
              <a:spcAft>
                <a:spcPts val="0"/>
              </a:spcAft>
              <a:defRPr/>
            </a:pPr>
            <a:r>
              <a:rPr lang="en-US" b="1" i="1" u="sng" dirty="0" smtClean="0">
                <a:solidFill>
                  <a:srgbClr val="FF0000"/>
                </a:solidFill>
                <a:cs typeface="Tunga" pitchFamily="34" charset="0"/>
              </a:rPr>
              <a:t>Block Groups in turbulent times…</a:t>
            </a:r>
          </a:p>
        </p:txBody>
      </p:sp>
      <p:sp>
        <p:nvSpPr>
          <p:cNvPr id="9" name="Content Placeholder 8"/>
          <p:cNvSpPr>
            <a:spLocks noGrp="1"/>
          </p:cNvSpPr>
          <p:nvPr>
            <p:ph sz="quarter" idx="4294967295"/>
          </p:nvPr>
        </p:nvSpPr>
        <p:spPr>
          <a:xfrm>
            <a:off x="0" y="1143000"/>
            <a:ext cx="9144000" cy="5562600"/>
          </a:xfrm>
        </p:spPr>
        <p:txBody>
          <a:bodyPr>
            <a:normAutofit/>
          </a:bodyPr>
          <a:lstStyle/>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6" name="TextBox 5"/>
          <p:cNvSpPr txBox="1"/>
          <p:nvPr/>
        </p:nvSpPr>
        <p:spPr>
          <a:xfrm>
            <a:off x="495300" y="1295400"/>
            <a:ext cx="8153400" cy="2554545"/>
          </a:xfrm>
          <a:prstGeom prst="rect">
            <a:avLst/>
          </a:prstGeom>
          <a:solidFill>
            <a:schemeClr val="accent5">
              <a:lumMod val="60000"/>
              <a:lumOff val="40000"/>
            </a:schemeClr>
          </a:solidFill>
        </p:spPr>
        <p:txBody>
          <a:bodyPr wrap="square" rtlCol="0">
            <a:spAutoFit/>
          </a:bodyPr>
          <a:lstStyle/>
          <a:p>
            <a:r>
              <a:rPr lang="en-US" sz="4000" dirty="0" smtClean="0"/>
              <a:t>Determine which of your group members happens to have the most </a:t>
            </a:r>
            <a:r>
              <a:rPr lang="en-US" sz="4000" b="1" u="sng" dirty="0" smtClean="0"/>
              <a:t>recent</a:t>
            </a:r>
            <a:r>
              <a:rPr lang="en-US" sz="4000" b="1" dirty="0" smtClean="0"/>
              <a:t> </a:t>
            </a:r>
            <a:r>
              <a:rPr lang="en-US" sz="4000" dirty="0" smtClean="0"/>
              <a:t>birthday on the calendar…then, that individual remains standing…</a:t>
            </a:r>
            <a:endParaRPr lang="en-US" sz="4000" dirty="0"/>
          </a:p>
        </p:txBody>
      </p:sp>
      <p:sp>
        <p:nvSpPr>
          <p:cNvPr id="10" name="TextBox 9"/>
          <p:cNvSpPr txBox="1"/>
          <p:nvPr/>
        </p:nvSpPr>
        <p:spPr>
          <a:xfrm>
            <a:off x="498231" y="4000500"/>
            <a:ext cx="8153400" cy="1938992"/>
          </a:xfrm>
          <a:prstGeom prst="rect">
            <a:avLst/>
          </a:prstGeom>
          <a:solidFill>
            <a:schemeClr val="accent3">
              <a:lumMod val="40000"/>
              <a:lumOff val="60000"/>
            </a:schemeClr>
          </a:solidFill>
        </p:spPr>
        <p:txBody>
          <a:bodyPr wrap="square" rtlCol="0">
            <a:spAutoFit/>
          </a:bodyPr>
          <a:lstStyle/>
          <a:p>
            <a:r>
              <a:rPr lang="en-US" sz="4000" dirty="0" smtClean="0"/>
              <a:t>That individual will be moving </a:t>
            </a:r>
            <a:r>
              <a:rPr lang="en-US" sz="4000" b="1" u="sng" dirty="0" smtClean="0"/>
              <a:t>Back</a:t>
            </a:r>
            <a:r>
              <a:rPr lang="en-US" sz="4000" dirty="0" smtClean="0"/>
              <a:t> one (1) table group in numeric order…</a:t>
            </a:r>
          </a:p>
          <a:p>
            <a:r>
              <a:rPr lang="en-US" sz="4000" dirty="0" smtClean="0"/>
              <a:t>(i.e. #16 goes to #15)</a:t>
            </a:r>
            <a:endParaRPr lang="en-US" sz="4000" dirty="0"/>
          </a:p>
        </p:txBody>
      </p:sp>
    </p:spTree>
    <p:extLst>
      <p:ext uri="{BB962C8B-B14F-4D97-AF65-F5344CB8AC3E}">
        <p14:creationId xmlns:p14="http://schemas.microsoft.com/office/powerpoint/2010/main" val="35857816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b="1" i="1" u="sng" dirty="0" smtClean="0">
                <a:solidFill>
                  <a:schemeClr val="accent1">
                    <a:tint val="83000"/>
                    <a:satMod val="150000"/>
                  </a:schemeClr>
                </a:solidFill>
                <a:cs typeface="Tunga" pitchFamily="34" charset="0"/>
              </a:rPr>
              <a:t>At Your Table Groups</a:t>
            </a:r>
            <a:endParaRPr lang="en-US" b="1" i="1" u="sng"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562600"/>
          </a:xfrm>
        </p:spPr>
        <p:txBody>
          <a:bodyPr>
            <a:normAutofit/>
          </a:bodyPr>
          <a:lstStyle/>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 name="TextBox 1"/>
          <p:cNvSpPr txBox="1"/>
          <p:nvPr/>
        </p:nvSpPr>
        <p:spPr>
          <a:xfrm>
            <a:off x="609600" y="1143000"/>
            <a:ext cx="3810000" cy="5262979"/>
          </a:xfrm>
          <a:prstGeom prst="rect">
            <a:avLst/>
          </a:prstGeom>
          <a:noFill/>
        </p:spPr>
        <p:txBody>
          <a:bodyPr wrap="square" rtlCol="0">
            <a:spAutoFit/>
          </a:bodyPr>
          <a:lstStyle/>
          <a:p>
            <a:r>
              <a:rPr lang="en-US" sz="2800" dirty="0" smtClean="0"/>
              <a:t>You will be assigned a series of Luther’s </a:t>
            </a:r>
            <a:r>
              <a:rPr lang="en-US" sz="2800" i="1" dirty="0" smtClean="0"/>
              <a:t>Theses. (The translated version is online…)</a:t>
            </a:r>
          </a:p>
          <a:p>
            <a:endParaRPr lang="en-US" sz="2800" i="1" dirty="0"/>
          </a:p>
          <a:p>
            <a:r>
              <a:rPr lang="en-US" sz="2800" dirty="0" smtClean="0"/>
              <a:t>As an </a:t>
            </a:r>
            <a:r>
              <a:rPr lang="en-US" sz="2800" b="1" i="1" u="sng" dirty="0" smtClean="0">
                <a:solidFill>
                  <a:srgbClr val="00B050"/>
                </a:solidFill>
              </a:rPr>
              <a:t>GROUP</a:t>
            </a:r>
            <a:r>
              <a:rPr lang="en-US" sz="2800" dirty="0" smtClean="0"/>
              <a:t>, you will need to </a:t>
            </a:r>
            <a:r>
              <a:rPr lang="en-US" sz="2800" b="1" i="1" u="sng" dirty="0" smtClean="0">
                <a:solidFill>
                  <a:srgbClr val="FF0000"/>
                </a:solidFill>
              </a:rPr>
              <a:t>PARAPHRASE</a:t>
            </a:r>
            <a:r>
              <a:rPr lang="en-US" sz="2800" dirty="0" smtClean="0"/>
              <a:t> your selection of lines.</a:t>
            </a:r>
            <a:endParaRPr lang="en-US" sz="2800" dirty="0"/>
          </a:p>
          <a:p>
            <a:r>
              <a:rPr lang="en-US" sz="2800" dirty="0" smtClean="0"/>
              <a:t>As an </a:t>
            </a:r>
            <a:r>
              <a:rPr lang="en-US" sz="2800" b="1" i="1" u="sng" dirty="0" smtClean="0">
                <a:solidFill>
                  <a:srgbClr val="00B050"/>
                </a:solidFill>
              </a:rPr>
              <a:t>INDIVIDUAL (and GROUP)</a:t>
            </a:r>
            <a:r>
              <a:rPr lang="en-US" sz="2800" dirty="0" smtClean="0"/>
              <a:t>, you will need to </a:t>
            </a:r>
            <a:r>
              <a:rPr lang="en-US" sz="2800" b="1" i="1" u="sng" dirty="0" smtClean="0">
                <a:solidFill>
                  <a:srgbClr val="0070C0"/>
                </a:solidFill>
              </a:rPr>
              <a:t>SUMMARIZE</a:t>
            </a:r>
            <a:r>
              <a:rPr lang="en-US" sz="2800" b="1" i="1" u="sng" dirty="0" smtClean="0"/>
              <a:t> </a:t>
            </a:r>
            <a:r>
              <a:rPr lang="en-US" sz="2800" dirty="0" smtClean="0"/>
              <a:t>your selection of lines</a:t>
            </a:r>
            <a:r>
              <a:rPr lang="en-US" dirty="0" smtClean="0"/>
              <a:t>.</a:t>
            </a:r>
            <a:endParaRPr lang="en-US" dirty="0"/>
          </a:p>
        </p:txBody>
      </p:sp>
      <p:sp>
        <p:nvSpPr>
          <p:cNvPr id="3" name="TextBox 2"/>
          <p:cNvSpPr txBox="1"/>
          <p:nvPr/>
        </p:nvSpPr>
        <p:spPr>
          <a:xfrm>
            <a:off x="4442033" y="1447800"/>
            <a:ext cx="4679534" cy="1815882"/>
          </a:xfrm>
          <a:prstGeom prst="rect">
            <a:avLst/>
          </a:prstGeom>
          <a:noFill/>
        </p:spPr>
        <p:txBody>
          <a:bodyPr wrap="square" rtlCol="0">
            <a:spAutoFit/>
          </a:bodyPr>
          <a:lstStyle/>
          <a:p>
            <a:r>
              <a:rPr lang="en-US" sz="2800" b="1" i="1" u="sng" dirty="0" smtClean="0">
                <a:solidFill>
                  <a:srgbClr val="FF0000"/>
                </a:solidFill>
              </a:rPr>
              <a:t>PARAPHRASE</a:t>
            </a:r>
            <a:r>
              <a:rPr lang="en-US" sz="2800" b="1" i="1" dirty="0" smtClean="0">
                <a:solidFill>
                  <a:srgbClr val="FF0000"/>
                </a:solidFill>
              </a:rPr>
              <a:t>:  </a:t>
            </a:r>
            <a:r>
              <a:rPr lang="en-US" sz="2800" b="1" i="1" dirty="0">
                <a:solidFill>
                  <a:srgbClr val="FF0000"/>
                </a:solidFill>
              </a:rPr>
              <a:t>a restatement of a text, passage, or work giving the meaning in </a:t>
            </a:r>
            <a:r>
              <a:rPr lang="en-US" sz="2800" b="1" i="1" dirty="0" smtClean="0">
                <a:solidFill>
                  <a:srgbClr val="FF0000"/>
                </a:solidFill>
              </a:rPr>
              <a:t>your own “</a:t>
            </a:r>
            <a:r>
              <a:rPr lang="en-US" sz="2800" b="1" i="1" u="sng" dirty="0" smtClean="0">
                <a:solidFill>
                  <a:srgbClr val="FF0000"/>
                </a:solidFill>
              </a:rPr>
              <a:t>vernacular</a:t>
            </a:r>
            <a:r>
              <a:rPr lang="en-US" sz="2800" b="1" i="1" dirty="0" smtClean="0">
                <a:solidFill>
                  <a:srgbClr val="FF0000"/>
                </a:solidFill>
              </a:rPr>
              <a:t>”.</a:t>
            </a:r>
            <a:endParaRPr lang="en-US" sz="2800" b="1" i="1" dirty="0">
              <a:solidFill>
                <a:srgbClr val="FF0000"/>
              </a:solidFill>
            </a:endParaRPr>
          </a:p>
        </p:txBody>
      </p:sp>
      <p:sp>
        <p:nvSpPr>
          <p:cNvPr id="4" name="TextBox 3"/>
          <p:cNvSpPr txBox="1"/>
          <p:nvPr/>
        </p:nvSpPr>
        <p:spPr>
          <a:xfrm>
            <a:off x="4519690" y="4174154"/>
            <a:ext cx="4547787" cy="2246769"/>
          </a:xfrm>
          <a:prstGeom prst="rect">
            <a:avLst/>
          </a:prstGeom>
          <a:noFill/>
        </p:spPr>
        <p:txBody>
          <a:bodyPr wrap="square" rtlCol="0">
            <a:spAutoFit/>
          </a:bodyPr>
          <a:lstStyle/>
          <a:p>
            <a:r>
              <a:rPr lang="en-US" sz="2800" b="1" i="1" u="sng" dirty="0" smtClean="0">
                <a:solidFill>
                  <a:srgbClr val="0070C0"/>
                </a:solidFill>
              </a:rPr>
              <a:t>SUMMARY</a:t>
            </a:r>
            <a:r>
              <a:rPr lang="en-US" sz="2800" b="1" i="1" dirty="0" smtClean="0">
                <a:solidFill>
                  <a:srgbClr val="0070C0"/>
                </a:solidFill>
              </a:rPr>
              <a:t>:  A</a:t>
            </a:r>
            <a:r>
              <a:rPr lang="en-US" sz="2800" b="1" i="1" dirty="0">
                <a:solidFill>
                  <a:srgbClr val="0070C0"/>
                </a:solidFill>
              </a:rPr>
              <a:t> </a:t>
            </a:r>
            <a:r>
              <a:rPr lang="en-US" sz="2800" b="1" i="1" u="sng" dirty="0" smtClean="0">
                <a:solidFill>
                  <a:srgbClr val="0070C0"/>
                </a:solidFill>
              </a:rPr>
              <a:t>condensed </a:t>
            </a:r>
            <a:r>
              <a:rPr lang="en-US" sz="2800" b="1" i="1" dirty="0" smtClean="0">
                <a:solidFill>
                  <a:srgbClr val="0070C0"/>
                </a:solidFill>
              </a:rPr>
              <a:t>statement </a:t>
            </a:r>
            <a:r>
              <a:rPr lang="en-US" sz="2800" b="1" i="1" dirty="0">
                <a:solidFill>
                  <a:srgbClr val="0070C0"/>
                </a:solidFill>
              </a:rPr>
              <a:t>or account of the main points of </a:t>
            </a:r>
            <a:r>
              <a:rPr lang="en-US" sz="2800" b="1" i="1" dirty="0" smtClean="0">
                <a:solidFill>
                  <a:srgbClr val="0070C0"/>
                </a:solidFill>
              </a:rPr>
              <a:t>something.  (i.e. GOTR “Reader’s Digest Version)</a:t>
            </a:r>
            <a:endParaRPr lang="en-US" sz="2800" b="1" i="1" dirty="0">
              <a:solidFill>
                <a:srgbClr val="0070C0"/>
              </a:solidFill>
            </a:endParaRPr>
          </a:p>
        </p:txBody>
      </p:sp>
    </p:spTree>
    <p:extLst>
      <p:ext uri="{BB962C8B-B14F-4D97-AF65-F5344CB8AC3E}">
        <p14:creationId xmlns:p14="http://schemas.microsoft.com/office/powerpoint/2010/main" val="40144451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82649"/>
            <a:ext cx="8229600" cy="1143000"/>
          </a:xfrm>
        </p:spPr>
        <p:txBody>
          <a:bodyPr/>
          <a:lstStyle/>
          <a:p>
            <a:r>
              <a:rPr lang="en-US" altLang="en-US" dirty="0" smtClean="0"/>
              <a:t>Luther’s 95 Theses</a:t>
            </a:r>
          </a:p>
        </p:txBody>
      </p:sp>
      <p:sp>
        <p:nvSpPr>
          <p:cNvPr id="13315" name="Rectangle 3"/>
          <p:cNvSpPr>
            <a:spLocks noGrp="1" noChangeArrowheads="1"/>
          </p:cNvSpPr>
          <p:nvPr>
            <p:ph idx="1"/>
          </p:nvPr>
        </p:nvSpPr>
        <p:spPr>
          <a:xfrm>
            <a:off x="17583" y="3042726"/>
            <a:ext cx="4554415" cy="3815274"/>
          </a:xfrm>
          <a:solidFill>
            <a:srgbClr val="92D050"/>
          </a:solidFill>
        </p:spPr>
        <p:txBody>
          <a:bodyPr>
            <a:normAutofit/>
          </a:bodyPr>
          <a:lstStyle/>
          <a:p>
            <a:pPr lvl="1">
              <a:lnSpc>
                <a:spcPct val="90000"/>
              </a:lnSpc>
            </a:pPr>
            <a:r>
              <a:rPr lang="en-US" altLang="en-US" sz="4400" dirty="0" smtClean="0"/>
              <a:t>Criticized: </a:t>
            </a:r>
          </a:p>
          <a:p>
            <a:pPr lvl="2">
              <a:lnSpc>
                <a:spcPct val="90000"/>
              </a:lnSpc>
              <a:buFontTx/>
              <a:buAutoNum type="arabicPeriod"/>
            </a:pPr>
            <a:r>
              <a:rPr lang="en-US" altLang="en-US" sz="4000" u="sng" dirty="0" smtClean="0"/>
              <a:t>Indulgences</a:t>
            </a:r>
          </a:p>
          <a:p>
            <a:pPr lvl="2">
              <a:lnSpc>
                <a:spcPct val="90000"/>
              </a:lnSpc>
              <a:buFontTx/>
              <a:buAutoNum type="arabicPeriod"/>
            </a:pPr>
            <a:r>
              <a:rPr lang="en-US" altLang="en-US" sz="4000" u="sng" dirty="0" smtClean="0"/>
              <a:t>Power of Pope</a:t>
            </a:r>
          </a:p>
          <a:p>
            <a:pPr lvl="2">
              <a:lnSpc>
                <a:spcPct val="90000"/>
              </a:lnSpc>
              <a:buFontTx/>
              <a:buAutoNum type="arabicPeriod"/>
            </a:pPr>
            <a:r>
              <a:rPr lang="en-US" altLang="en-US" sz="4000" u="sng" dirty="0" smtClean="0"/>
              <a:t>Wealth of Church</a:t>
            </a:r>
          </a:p>
          <a:p>
            <a:pPr marL="914400" lvl="2" indent="0">
              <a:lnSpc>
                <a:spcPct val="90000"/>
              </a:lnSpc>
              <a:buNone/>
            </a:pPr>
            <a:endParaRPr lang="en-US" altLang="en-US" sz="2800" u="sng" dirty="0" smtClean="0"/>
          </a:p>
        </p:txBody>
      </p:sp>
      <p:sp>
        <p:nvSpPr>
          <p:cNvPr id="3" name="Rectangle 2"/>
          <p:cNvSpPr/>
          <p:nvPr/>
        </p:nvSpPr>
        <p:spPr>
          <a:xfrm>
            <a:off x="17584" y="1066800"/>
            <a:ext cx="9126415" cy="1975926"/>
          </a:xfrm>
          <a:prstGeom prst="rect">
            <a:avLst/>
          </a:prstGeom>
          <a:solidFill>
            <a:srgbClr val="FFFF00"/>
          </a:solidFill>
        </p:spPr>
        <p:txBody>
          <a:bodyPr wrap="square">
            <a:spAutoFit/>
          </a:bodyPr>
          <a:lstStyle/>
          <a:p>
            <a:pPr>
              <a:lnSpc>
                <a:spcPct val="90000"/>
              </a:lnSpc>
            </a:pPr>
            <a:r>
              <a:rPr lang="en-US" altLang="en-US" sz="3600" dirty="0"/>
              <a:t>In 1517, the </a:t>
            </a:r>
            <a:r>
              <a:rPr lang="en-US" altLang="en-US" sz="3600" u="sng" dirty="0"/>
              <a:t>95 Theses</a:t>
            </a:r>
            <a:r>
              <a:rPr lang="en-US" altLang="en-US" sz="3600" dirty="0"/>
              <a:t> were nailed to a church door.  </a:t>
            </a:r>
            <a:r>
              <a:rPr lang="en-US" altLang="en-US" sz="3600" b="1" i="1" u="sng" dirty="0"/>
              <a:t>They were written in Latin</a:t>
            </a:r>
            <a:r>
              <a:rPr lang="en-US" altLang="en-US" sz="3600" dirty="0"/>
              <a:t>.</a:t>
            </a:r>
          </a:p>
          <a:p>
            <a:pPr lvl="1">
              <a:lnSpc>
                <a:spcPct val="90000"/>
              </a:lnSpc>
            </a:pPr>
            <a:r>
              <a:rPr lang="en-US" altLang="en-US" sz="3200" dirty="0"/>
              <a:t>Luther’s intention/audience?:  </a:t>
            </a:r>
          </a:p>
          <a:p>
            <a:pPr lvl="1">
              <a:lnSpc>
                <a:spcPct val="90000"/>
              </a:lnSpc>
            </a:pPr>
            <a:r>
              <a:rPr lang="en-US" altLang="en-US" sz="3200" u="sng" dirty="0"/>
              <a:t>NOT TO BREAK WITH CHURCH, BUT REFORM IT</a:t>
            </a:r>
            <a:r>
              <a:rPr lang="en-US" altLang="en-US" sz="3200" dirty="0"/>
              <a:t>!</a:t>
            </a:r>
          </a:p>
        </p:txBody>
      </p:sp>
      <p:sp>
        <p:nvSpPr>
          <p:cNvPr id="4" name="Rectangle 3"/>
          <p:cNvSpPr/>
          <p:nvPr/>
        </p:nvSpPr>
        <p:spPr>
          <a:xfrm>
            <a:off x="4571999" y="3042726"/>
            <a:ext cx="4572000" cy="4164217"/>
          </a:xfrm>
          <a:prstGeom prst="rect">
            <a:avLst/>
          </a:prstGeom>
          <a:solidFill>
            <a:schemeClr val="tx2">
              <a:lumMod val="40000"/>
              <a:lumOff val="60000"/>
            </a:schemeClr>
          </a:solidFill>
        </p:spPr>
        <p:txBody>
          <a:bodyPr>
            <a:spAutoFit/>
          </a:bodyPr>
          <a:lstStyle/>
          <a:p>
            <a:pPr>
              <a:lnSpc>
                <a:spcPct val="90000"/>
              </a:lnSpc>
            </a:pPr>
            <a:r>
              <a:rPr lang="en-US" altLang="en-US" sz="4200" dirty="0"/>
              <a:t>God’s Grace won by </a:t>
            </a:r>
            <a:r>
              <a:rPr lang="en-US" altLang="en-US" sz="4200" u="sng" dirty="0"/>
              <a:t>FAITH ALONE</a:t>
            </a:r>
            <a:r>
              <a:rPr lang="en-US" altLang="en-US" sz="4200" dirty="0"/>
              <a:t>!  </a:t>
            </a:r>
            <a:r>
              <a:rPr lang="en-US" altLang="en-US" sz="4200" dirty="0" smtClean="0"/>
              <a:t>Catholic </a:t>
            </a:r>
            <a:r>
              <a:rPr lang="en-US" altLang="en-US" sz="4200" dirty="0"/>
              <a:t>View of Luther’s time:  </a:t>
            </a:r>
            <a:r>
              <a:rPr lang="en-US" altLang="en-US" sz="4200" u="sng" dirty="0"/>
              <a:t>Good Works</a:t>
            </a:r>
            <a:r>
              <a:rPr lang="en-US" altLang="en-US" sz="4200" dirty="0"/>
              <a:t> earned you </a:t>
            </a:r>
            <a:r>
              <a:rPr lang="en-US" altLang="en-US" sz="4200" dirty="0" smtClean="0"/>
              <a:t>salvation</a:t>
            </a:r>
          </a:p>
          <a:p>
            <a:pPr>
              <a:lnSpc>
                <a:spcPct val="90000"/>
              </a:lnSpc>
            </a:pPr>
            <a:endParaRPr lang="en-US" altLang="en-US" sz="4200" dirty="0"/>
          </a:p>
        </p:txBody>
      </p:sp>
    </p:spTree>
    <p:extLst>
      <p:ext uri="{BB962C8B-B14F-4D97-AF65-F5344CB8AC3E}">
        <p14:creationId xmlns:p14="http://schemas.microsoft.com/office/powerpoint/2010/main" val="376431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bg/>
                                          </p:spTgt>
                                        </p:tgtEl>
                                        <p:attrNameLst>
                                          <p:attrName>style.visibility</p:attrName>
                                        </p:attrNameLst>
                                      </p:cBhvr>
                                      <p:to>
                                        <p:strVal val="visible"/>
                                      </p:to>
                                    </p:set>
                                    <p:animEffect transition="in" filter="fade">
                                      <p:cBhvr>
                                        <p:cTn id="14" dur="1000"/>
                                        <p:tgtEl>
                                          <p:spTgt spid="13315">
                                            <p:bg/>
                                          </p:spTgt>
                                        </p:tgtEl>
                                      </p:cBhvr>
                                    </p:animEffect>
                                    <p:anim calcmode="lin" valueType="num">
                                      <p:cBhvr>
                                        <p:cTn id="15" dur="1000" fill="hold"/>
                                        <p:tgtEl>
                                          <p:spTgt spid="13315">
                                            <p:bg/>
                                          </p:spTgt>
                                        </p:tgtEl>
                                        <p:attrNameLst>
                                          <p:attrName>ppt_x</p:attrName>
                                        </p:attrNameLst>
                                      </p:cBhvr>
                                      <p:tavLst>
                                        <p:tav tm="0">
                                          <p:val>
                                            <p:strVal val="#ppt_x"/>
                                          </p:val>
                                        </p:tav>
                                        <p:tav tm="100000">
                                          <p:val>
                                            <p:strVal val="#ppt_x"/>
                                          </p:val>
                                        </p:tav>
                                      </p:tavLst>
                                    </p:anim>
                                    <p:anim calcmode="lin" valueType="num">
                                      <p:cBhvr>
                                        <p:cTn id="16" dur="1000" fill="hold"/>
                                        <p:tgtEl>
                                          <p:spTgt spid="13315">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315">
                                            <p:txEl>
                                              <p:pRg st="0" end="0"/>
                                            </p:txEl>
                                          </p:spTgt>
                                        </p:tgtEl>
                                        <p:attrNameLst>
                                          <p:attrName>style.visibility</p:attrName>
                                        </p:attrNameLst>
                                      </p:cBhvr>
                                      <p:to>
                                        <p:strVal val="visible"/>
                                      </p:to>
                                    </p:set>
                                    <p:animEffect transition="in" filter="fade">
                                      <p:cBhvr>
                                        <p:cTn id="19" dur="1000"/>
                                        <p:tgtEl>
                                          <p:spTgt spid="13315">
                                            <p:txEl>
                                              <p:pRg st="0" end="0"/>
                                            </p:txEl>
                                          </p:spTgt>
                                        </p:tgtEl>
                                      </p:cBhvr>
                                    </p:animEffect>
                                    <p:anim calcmode="lin" valueType="num">
                                      <p:cBhvr>
                                        <p:cTn id="20"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15">
                                            <p:txEl>
                                              <p:pRg st="1" end="1"/>
                                            </p:txEl>
                                          </p:spTgt>
                                        </p:tgtEl>
                                        <p:attrNameLst>
                                          <p:attrName>style.visibility</p:attrName>
                                        </p:attrNameLst>
                                      </p:cBhvr>
                                      <p:to>
                                        <p:strVal val="visible"/>
                                      </p:to>
                                    </p:set>
                                    <p:animEffect transition="in" filter="fade">
                                      <p:cBhvr>
                                        <p:cTn id="24" dur="1000"/>
                                        <p:tgtEl>
                                          <p:spTgt spid="13315">
                                            <p:txEl>
                                              <p:pRg st="1" end="1"/>
                                            </p:txEl>
                                          </p:spTgt>
                                        </p:tgtEl>
                                      </p:cBhvr>
                                    </p:animEffect>
                                    <p:anim calcmode="lin" valueType="num">
                                      <p:cBhvr>
                                        <p:cTn id="2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5">
                                            <p:txEl>
                                              <p:pRg st="2" end="2"/>
                                            </p:txEl>
                                          </p:spTgt>
                                        </p:tgtEl>
                                        <p:attrNameLst>
                                          <p:attrName>style.visibility</p:attrName>
                                        </p:attrNameLst>
                                      </p:cBhvr>
                                      <p:to>
                                        <p:strVal val="visible"/>
                                      </p:to>
                                    </p:set>
                                    <p:animEffect transition="in" filter="fade">
                                      <p:cBhvr>
                                        <p:cTn id="29" dur="1000"/>
                                        <p:tgtEl>
                                          <p:spTgt spid="13315">
                                            <p:txEl>
                                              <p:pRg st="2" end="2"/>
                                            </p:txEl>
                                          </p:spTgt>
                                        </p:tgtEl>
                                      </p:cBhvr>
                                    </p:animEffect>
                                    <p:anim calcmode="lin" valueType="num">
                                      <p:cBhvr>
                                        <p:cTn id="30"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315">
                                            <p:txEl>
                                              <p:pRg st="3" end="3"/>
                                            </p:txEl>
                                          </p:spTgt>
                                        </p:tgtEl>
                                        <p:attrNameLst>
                                          <p:attrName>style.visibility</p:attrName>
                                        </p:attrNameLst>
                                      </p:cBhvr>
                                      <p:to>
                                        <p:strVal val="visible"/>
                                      </p:to>
                                    </p:set>
                                    <p:animEffect transition="in" filter="fade">
                                      <p:cBhvr>
                                        <p:cTn id="34" dur="1000"/>
                                        <p:tgtEl>
                                          <p:spTgt spid="13315">
                                            <p:txEl>
                                              <p:pRg st="3" end="3"/>
                                            </p:txEl>
                                          </p:spTgt>
                                        </p:tgtEl>
                                      </p:cBhvr>
                                    </p:animEffect>
                                    <p:anim calcmode="lin" valueType="num">
                                      <p:cBhvr>
                                        <p:cTn id="3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b="1" i="1" u="sng" dirty="0" smtClean="0">
                <a:solidFill>
                  <a:schemeClr val="accent1">
                    <a:tint val="83000"/>
                    <a:satMod val="150000"/>
                  </a:schemeClr>
                </a:solidFill>
                <a:cs typeface="Tunga" pitchFamily="34" charset="0"/>
              </a:rPr>
              <a:t>HW:  ONLINE</a:t>
            </a:r>
            <a:endParaRPr lang="en-US" b="1" i="1" u="sng"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562600"/>
          </a:xfrm>
        </p:spPr>
        <p:txBody>
          <a:bodyPr>
            <a:normAutofit/>
          </a:bodyPr>
          <a:lstStyle/>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 name="TextBox 1"/>
          <p:cNvSpPr txBox="1"/>
          <p:nvPr/>
        </p:nvSpPr>
        <p:spPr>
          <a:xfrm>
            <a:off x="0" y="1143000"/>
            <a:ext cx="9144000" cy="3108543"/>
          </a:xfrm>
          <a:prstGeom prst="rect">
            <a:avLst/>
          </a:prstGeom>
          <a:noFill/>
        </p:spPr>
        <p:txBody>
          <a:bodyPr wrap="square" rtlCol="0">
            <a:spAutoFit/>
          </a:bodyPr>
          <a:lstStyle/>
          <a:p>
            <a:r>
              <a:rPr lang="en-US" sz="2800" dirty="0" smtClean="0"/>
              <a:t>One of our themes for this class is the “</a:t>
            </a:r>
            <a:r>
              <a:rPr lang="en-US" sz="2800" i="1" dirty="0" smtClean="0"/>
              <a:t>BEST WAY TO DO THINGS” </a:t>
            </a:r>
            <a:r>
              <a:rPr lang="en-US" sz="2800" dirty="0" smtClean="0"/>
              <a:t>and how this shifts through history…</a:t>
            </a:r>
          </a:p>
          <a:p>
            <a:endParaRPr lang="en-US" sz="2800" dirty="0"/>
          </a:p>
          <a:p>
            <a:r>
              <a:rPr lang="en-US" sz="2800" dirty="0" smtClean="0"/>
              <a:t>With this in mind, for your homework this weekend, I would like you to consider what institution (again, think of </a:t>
            </a:r>
            <a:r>
              <a:rPr lang="en-US" sz="2800" b="1" i="1" u="sng" dirty="0" smtClean="0"/>
              <a:t>power</a:t>
            </a:r>
            <a:r>
              <a:rPr lang="en-US" sz="2800" dirty="0" smtClean="0"/>
              <a:t>…) might be placing an </a:t>
            </a:r>
            <a:r>
              <a:rPr lang="en-US" sz="2800" b="1" i="1" u="sng" dirty="0" smtClean="0"/>
              <a:t>injustice</a:t>
            </a:r>
            <a:r>
              <a:rPr lang="en-US" sz="2800" dirty="0" smtClean="0"/>
              <a:t> upon you or others in the world today…which institution needs </a:t>
            </a:r>
            <a:r>
              <a:rPr lang="en-US" sz="2800" b="1" i="1" u="sng" dirty="0" smtClean="0"/>
              <a:t>REFORMING</a:t>
            </a:r>
            <a:r>
              <a:rPr lang="en-US" sz="2800" dirty="0" smtClean="0"/>
              <a:t>?</a:t>
            </a:r>
            <a:endParaRPr lang="en-US" dirty="0"/>
          </a:p>
        </p:txBody>
      </p:sp>
      <p:sp>
        <p:nvSpPr>
          <p:cNvPr id="5" name="TextBox 4"/>
          <p:cNvSpPr txBox="1"/>
          <p:nvPr/>
        </p:nvSpPr>
        <p:spPr>
          <a:xfrm>
            <a:off x="609600" y="4493387"/>
            <a:ext cx="7848600" cy="830997"/>
          </a:xfrm>
          <a:prstGeom prst="rect">
            <a:avLst/>
          </a:prstGeom>
          <a:solidFill>
            <a:srgbClr val="FFFF00"/>
          </a:solidFill>
        </p:spPr>
        <p:txBody>
          <a:bodyPr wrap="square" rtlCol="0">
            <a:spAutoFit/>
          </a:bodyPr>
          <a:lstStyle/>
          <a:p>
            <a:r>
              <a:rPr lang="en-US" sz="2400" dirty="0" smtClean="0"/>
              <a:t>Got it???  Picture it in your mind…now, for the harder part…How might you go about </a:t>
            </a:r>
            <a:r>
              <a:rPr lang="en-US" sz="2400" b="1" i="1" u="sng" dirty="0" smtClean="0"/>
              <a:t>REFORMING</a:t>
            </a:r>
            <a:r>
              <a:rPr lang="en-US" sz="2400" b="1" i="1" dirty="0" smtClean="0"/>
              <a:t> </a:t>
            </a:r>
            <a:r>
              <a:rPr lang="en-US" sz="2400" dirty="0" smtClean="0"/>
              <a:t>that institution?  </a:t>
            </a:r>
            <a:endParaRPr lang="en-US" sz="2400" dirty="0"/>
          </a:p>
        </p:txBody>
      </p:sp>
      <p:sp>
        <p:nvSpPr>
          <p:cNvPr id="6" name="TextBox 5"/>
          <p:cNvSpPr txBox="1"/>
          <p:nvPr/>
        </p:nvSpPr>
        <p:spPr>
          <a:xfrm>
            <a:off x="609600" y="5560367"/>
            <a:ext cx="7848600" cy="830997"/>
          </a:xfrm>
          <a:prstGeom prst="rect">
            <a:avLst/>
          </a:prstGeom>
          <a:solidFill>
            <a:srgbClr val="92D050"/>
          </a:solidFill>
        </p:spPr>
        <p:txBody>
          <a:bodyPr wrap="square" rtlCol="0">
            <a:spAutoFit/>
          </a:bodyPr>
          <a:lstStyle/>
          <a:p>
            <a:r>
              <a:rPr lang="en-US" sz="2400" b="1" dirty="0"/>
              <a:t>Write a series of your own </a:t>
            </a:r>
            <a:r>
              <a:rPr lang="en-US" sz="2400" b="1" i="1" u="sng" dirty="0"/>
              <a:t>THESES</a:t>
            </a:r>
            <a:r>
              <a:rPr lang="en-US" sz="2400" b="1" dirty="0"/>
              <a:t>…(at least 3</a:t>
            </a:r>
            <a:r>
              <a:rPr lang="en-US" sz="2400" b="1" dirty="0" smtClean="0"/>
              <a:t>)  Focus on finding a </a:t>
            </a:r>
            <a:r>
              <a:rPr lang="en-US" sz="2400" b="1" u="sng" dirty="0" smtClean="0"/>
              <a:t>SOLUTION</a:t>
            </a:r>
            <a:r>
              <a:rPr lang="en-US" sz="2400" b="1" dirty="0" smtClean="0"/>
              <a:t> to the issue.</a:t>
            </a:r>
            <a:endParaRPr lang="en-US" sz="2400" b="1" dirty="0"/>
          </a:p>
        </p:txBody>
      </p:sp>
    </p:spTree>
    <p:extLst>
      <p:ext uri="{BB962C8B-B14F-4D97-AF65-F5344CB8AC3E}">
        <p14:creationId xmlns:p14="http://schemas.microsoft.com/office/powerpoint/2010/main" val="32470440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377"/>
            <a:ext cx="7772400" cy="1143000"/>
          </a:xfrm>
        </p:spPr>
        <p:txBody>
          <a:bodyPr>
            <a:normAutofit/>
          </a:bodyPr>
          <a:lstStyle/>
          <a:p>
            <a:r>
              <a:rPr lang="en-US" sz="3600" dirty="0" smtClean="0"/>
              <a:t>Johann Tetzel &amp; “Indulgences”</a:t>
            </a:r>
            <a:endParaRPr lang="en-US" sz="3600" dirty="0"/>
          </a:p>
        </p:txBody>
      </p:sp>
      <p:sp>
        <p:nvSpPr>
          <p:cNvPr id="3" name="Text Placeholder 2"/>
          <p:cNvSpPr>
            <a:spLocks noGrp="1"/>
          </p:cNvSpPr>
          <p:nvPr>
            <p:ph type="body" sz="half" idx="1"/>
          </p:nvPr>
        </p:nvSpPr>
        <p:spPr>
          <a:xfrm>
            <a:off x="-34929" y="914399"/>
            <a:ext cx="4910669" cy="4609323"/>
          </a:xfrm>
        </p:spPr>
        <p:txBody>
          <a:bodyPr>
            <a:normAutofit fontScale="92500" lnSpcReduction="10000"/>
          </a:bodyPr>
          <a:lstStyle/>
          <a:p>
            <a:pPr lvl="1">
              <a:lnSpc>
                <a:spcPct val="90000"/>
              </a:lnSpc>
            </a:pPr>
            <a:r>
              <a:rPr lang="en-US" altLang="en-US" sz="2400" dirty="0" smtClean="0"/>
              <a:t>Also a German monk…</a:t>
            </a:r>
          </a:p>
          <a:p>
            <a:pPr lvl="2">
              <a:lnSpc>
                <a:spcPct val="90000"/>
              </a:lnSpc>
            </a:pPr>
            <a:r>
              <a:rPr lang="en-US" altLang="en-US" dirty="0" smtClean="0"/>
              <a:t>Not regarded as very well educated—issues with Latin</a:t>
            </a:r>
          </a:p>
          <a:p>
            <a:pPr lvl="2">
              <a:lnSpc>
                <a:spcPct val="90000"/>
              </a:lnSpc>
            </a:pPr>
            <a:r>
              <a:rPr lang="en-US" altLang="en-US" dirty="0" smtClean="0"/>
              <a:t>But what a great “salesman!”</a:t>
            </a:r>
          </a:p>
          <a:p>
            <a:pPr lvl="1">
              <a:lnSpc>
                <a:spcPct val="90000"/>
              </a:lnSpc>
            </a:pPr>
            <a:endParaRPr lang="en-US" altLang="en-US" sz="2400" dirty="0" smtClean="0"/>
          </a:p>
          <a:p>
            <a:pPr lvl="1">
              <a:lnSpc>
                <a:spcPct val="90000"/>
              </a:lnSpc>
            </a:pPr>
            <a:r>
              <a:rPr lang="en-US" altLang="en-US" sz="2400" dirty="0" smtClean="0"/>
              <a:t>"</a:t>
            </a:r>
            <a:r>
              <a:rPr lang="en-US" altLang="en-US" sz="2400" u="sng" dirty="0" smtClean="0"/>
              <a:t>As soon as the coin in the coffer rings, the soul from purgatory springs</a:t>
            </a:r>
            <a:r>
              <a:rPr lang="en-US" altLang="en-US" sz="2400" dirty="0" smtClean="0"/>
              <a:t>." </a:t>
            </a:r>
          </a:p>
          <a:p>
            <a:pPr marL="457200" lvl="1" indent="0">
              <a:lnSpc>
                <a:spcPct val="90000"/>
              </a:lnSpc>
              <a:buNone/>
            </a:pPr>
            <a:r>
              <a:rPr lang="en-US" altLang="en-US" sz="2400" dirty="0" smtClean="0"/>
              <a:t>		-- Johann Tetzel </a:t>
            </a:r>
          </a:p>
          <a:p>
            <a:pPr marL="457200" lvl="1" indent="0">
              <a:lnSpc>
                <a:spcPct val="90000"/>
              </a:lnSpc>
              <a:buNone/>
            </a:pPr>
            <a:endParaRPr lang="en-US" altLang="en-US" sz="2400" dirty="0" smtClean="0"/>
          </a:p>
          <a:p>
            <a:pPr lvl="1">
              <a:lnSpc>
                <a:spcPct val="90000"/>
              </a:lnSpc>
            </a:pPr>
            <a:r>
              <a:rPr lang="en-US" altLang="en-US" sz="2400" dirty="0" smtClean="0"/>
              <a:t>Luther views this as an abuse of the sacrament of Penance/Reconciliation</a:t>
            </a:r>
          </a:p>
          <a:p>
            <a:pPr lvl="2">
              <a:lnSpc>
                <a:spcPct val="90000"/>
              </a:lnSpc>
            </a:pPr>
            <a:r>
              <a:rPr lang="en-US" altLang="en-US" dirty="0" smtClean="0"/>
              <a:t>What will he do??? </a:t>
            </a:r>
          </a:p>
        </p:txBody>
      </p:sp>
      <p:pic>
        <p:nvPicPr>
          <p:cNvPr id="3074" name="Picture 2" descr="http://www.welcometohosanna.com/MARTIN_LUTHER/LUTHER_IMAGES/indulgence_tetzel.jpg"/>
          <p:cNvPicPr>
            <a:picLocks noChangeAspect="1" noChangeArrowheads="1"/>
          </p:cNvPicPr>
          <p:nvPr/>
        </p:nvPicPr>
        <p:blipFill>
          <a:blip r:embed="rId2" cstate="print"/>
          <a:srcRect/>
          <a:stretch>
            <a:fillRect/>
          </a:stretch>
        </p:blipFill>
        <p:spPr bwMode="auto">
          <a:xfrm>
            <a:off x="4910669" y="4648201"/>
            <a:ext cx="4233331" cy="2209800"/>
          </a:xfrm>
          <a:prstGeom prst="rect">
            <a:avLst/>
          </a:prstGeom>
          <a:noFill/>
        </p:spPr>
      </p:pic>
      <p:sp>
        <p:nvSpPr>
          <p:cNvPr id="5" name="TextBox 4"/>
          <p:cNvSpPr txBox="1"/>
          <p:nvPr/>
        </p:nvSpPr>
        <p:spPr>
          <a:xfrm>
            <a:off x="152400" y="5523723"/>
            <a:ext cx="4572000" cy="1200329"/>
          </a:xfrm>
          <a:prstGeom prst="rect">
            <a:avLst/>
          </a:prstGeom>
          <a:solidFill>
            <a:srgbClr val="FFFF00"/>
          </a:solidFill>
        </p:spPr>
        <p:txBody>
          <a:bodyPr wrap="square" rtlCol="0">
            <a:spAutoFit/>
          </a:bodyPr>
          <a:lstStyle/>
          <a:p>
            <a:r>
              <a:rPr lang="en-US" b="1" i="1" dirty="0" smtClean="0"/>
              <a:t>“In the authority of all the saints, and in compassion towards thee, I absolve thee from all sins and misdeeds, and remit all punishment for ten days.”</a:t>
            </a:r>
            <a:endParaRPr lang="en-US" b="1" i="1" dirty="0"/>
          </a:p>
        </p:txBody>
      </p:sp>
      <p:pic>
        <p:nvPicPr>
          <p:cNvPr id="4" name="Picture 3"/>
          <p:cNvPicPr>
            <a:picLocks noChangeAspect="1"/>
          </p:cNvPicPr>
          <p:nvPr/>
        </p:nvPicPr>
        <p:blipFill>
          <a:blip r:embed="rId3"/>
          <a:stretch>
            <a:fillRect/>
          </a:stretch>
        </p:blipFill>
        <p:spPr>
          <a:xfrm>
            <a:off x="5620829" y="838200"/>
            <a:ext cx="2549517" cy="3213677"/>
          </a:xfrm>
          <a:prstGeom prst="rect">
            <a:avLst/>
          </a:prstGeom>
        </p:spPr>
      </p:pic>
      <p:pic>
        <p:nvPicPr>
          <p:cNvPr id="6" name="Picture 5"/>
          <p:cNvPicPr>
            <a:picLocks noChangeAspect="1"/>
          </p:cNvPicPr>
          <p:nvPr/>
        </p:nvPicPr>
        <p:blipFill>
          <a:blip r:embed="rId4"/>
          <a:stretch>
            <a:fillRect/>
          </a:stretch>
        </p:blipFill>
        <p:spPr>
          <a:xfrm>
            <a:off x="5585899" y="838200"/>
            <a:ext cx="2619375" cy="3245915"/>
          </a:xfrm>
          <a:prstGeom prst="rect">
            <a:avLst/>
          </a:prstGeom>
        </p:spPr>
      </p:pic>
      <p:sp>
        <p:nvSpPr>
          <p:cNvPr id="7" name="Rectangle 6"/>
          <p:cNvSpPr/>
          <p:nvPr/>
        </p:nvSpPr>
        <p:spPr>
          <a:xfrm>
            <a:off x="4875740" y="4051877"/>
            <a:ext cx="4039696" cy="923330"/>
          </a:xfrm>
          <a:prstGeom prst="rect">
            <a:avLst/>
          </a:prstGeom>
        </p:spPr>
        <p:txBody>
          <a:bodyPr wrap="none">
            <a:spAutoFit/>
          </a:bodyPr>
          <a:lstStyle/>
          <a:p>
            <a:pPr algn="ctr"/>
            <a:r>
              <a:rPr lang="en-US" dirty="0" smtClean="0"/>
              <a:t>Johann Tetzel selling his wares:</a:t>
            </a:r>
          </a:p>
          <a:p>
            <a:pPr algn="ctr"/>
            <a:r>
              <a:rPr lang="en-US" dirty="0" smtClean="0">
                <a:hlinkClick r:id="rId5"/>
              </a:rPr>
              <a:t>https</a:t>
            </a:r>
            <a:r>
              <a:rPr lang="en-US" dirty="0">
                <a:hlinkClick r:id="rId5"/>
              </a:rPr>
              <a:t>://</a:t>
            </a:r>
            <a:r>
              <a:rPr lang="en-US" dirty="0" smtClean="0">
                <a:hlinkClick r:id="rId5"/>
              </a:rPr>
              <a:t>youtu.be/3U6YwOvOSO8?t=1845</a:t>
            </a:r>
            <a:endParaRPr lang="en-US" dirty="0" smtClean="0"/>
          </a:p>
          <a:p>
            <a:pPr algn="ctr"/>
            <a:endParaRPr lang="en-US" dirty="0"/>
          </a:p>
        </p:txBody>
      </p:sp>
    </p:spTree>
    <p:extLst>
      <p:ext uri="{BB962C8B-B14F-4D97-AF65-F5344CB8AC3E}">
        <p14:creationId xmlns:p14="http://schemas.microsoft.com/office/powerpoint/2010/main" val="287016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381000"/>
            <a:ext cx="7772400" cy="838200"/>
          </a:xfrm>
        </p:spPr>
        <p:txBody>
          <a:bodyPr>
            <a:normAutofit fontScale="90000"/>
          </a:bodyPr>
          <a:lstStyle/>
          <a:p>
            <a:r>
              <a:rPr lang="en-US" altLang="en-US" sz="6600" smtClean="0"/>
              <a:t>Martin Luther</a:t>
            </a:r>
          </a:p>
        </p:txBody>
      </p:sp>
      <p:sp>
        <p:nvSpPr>
          <p:cNvPr id="12291" name="Rectangle 3"/>
          <p:cNvSpPr>
            <a:spLocks noGrp="1" noChangeArrowheads="1"/>
          </p:cNvSpPr>
          <p:nvPr>
            <p:ph type="body" sz="half" idx="1"/>
          </p:nvPr>
        </p:nvSpPr>
        <p:spPr>
          <a:xfrm>
            <a:off x="0" y="1244534"/>
            <a:ext cx="5164451" cy="1955866"/>
          </a:xfrm>
        </p:spPr>
        <p:txBody>
          <a:bodyPr>
            <a:normAutofit/>
          </a:bodyPr>
          <a:lstStyle/>
          <a:p>
            <a:pPr marL="0" indent="0">
              <a:lnSpc>
                <a:spcPct val="90000"/>
              </a:lnSpc>
              <a:buNone/>
            </a:pPr>
            <a:r>
              <a:rPr lang="en-US" altLang="en-US" dirty="0" smtClean="0"/>
              <a:t>Luther was a </a:t>
            </a:r>
            <a:r>
              <a:rPr lang="en-US" altLang="en-US" u="sng" dirty="0" smtClean="0"/>
              <a:t>German monk</a:t>
            </a:r>
            <a:r>
              <a:rPr lang="en-US" altLang="en-US" dirty="0" smtClean="0"/>
              <a:t> and </a:t>
            </a:r>
            <a:r>
              <a:rPr lang="en-US" altLang="en-US" u="sng" dirty="0" smtClean="0"/>
              <a:t>professor of theology</a:t>
            </a:r>
            <a:r>
              <a:rPr lang="en-US" altLang="en-US" dirty="0" smtClean="0"/>
              <a:t> (religion) at the University of Wittenberg.  </a:t>
            </a:r>
          </a:p>
        </p:txBody>
      </p:sp>
      <p:sp>
        <p:nvSpPr>
          <p:cNvPr id="9" name="Rectangle 3"/>
          <p:cNvSpPr txBox="1">
            <a:spLocks noChangeArrowheads="1"/>
          </p:cNvSpPr>
          <p:nvPr/>
        </p:nvSpPr>
        <p:spPr>
          <a:xfrm>
            <a:off x="5164451" y="1287880"/>
            <a:ext cx="3886200" cy="19558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altLang="en-US" dirty="0" smtClean="0"/>
              <a:t>Dissatisfaction with the Church leads him to take action…</a:t>
            </a:r>
          </a:p>
        </p:txBody>
      </p:sp>
      <p:sp>
        <p:nvSpPr>
          <p:cNvPr id="5" name="Rectangle 4"/>
          <p:cNvSpPr/>
          <p:nvPr/>
        </p:nvSpPr>
        <p:spPr>
          <a:xfrm>
            <a:off x="5176026" y="5867400"/>
            <a:ext cx="3874625" cy="1200329"/>
          </a:xfrm>
          <a:prstGeom prst="rect">
            <a:avLst/>
          </a:prstGeom>
        </p:spPr>
        <p:txBody>
          <a:bodyPr wrap="square">
            <a:spAutoFit/>
          </a:bodyPr>
          <a:lstStyle/>
          <a:p>
            <a:r>
              <a:rPr lang="en-US" i="1" dirty="0" smtClean="0"/>
              <a:t>Luther</a:t>
            </a:r>
            <a:r>
              <a:rPr lang="en-US" dirty="0" smtClean="0"/>
              <a:t> takes action:  </a:t>
            </a:r>
            <a:r>
              <a:rPr lang="en-US" dirty="0">
                <a:hlinkClick r:id="rId3"/>
              </a:rPr>
              <a:t>https://</a:t>
            </a:r>
            <a:r>
              <a:rPr lang="en-US" dirty="0" smtClean="0">
                <a:hlinkClick r:id="rId3"/>
              </a:rPr>
              <a:t>www.youtube.com/watch?v=smDf7TSNRp8</a:t>
            </a:r>
            <a:endParaRPr lang="en-US" dirty="0" smtClean="0"/>
          </a:p>
          <a:p>
            <a:endParaRPr lang="en-US" dirty="0"/>
          </a:p>
        </p:txBody>
      </p:sp>
      <p:pic>
        <p:nvPicPr>
          <p:cNvPr id="6" name="Picture 5"/>
          <p:cNvPicPr>
            <a:picLocks noChangeAspect="1"/>
          </p:cNvPicPr>
          <p:nvPr/>
        </p:nvPicPr>
        <p:blipFill>
          <a:blip r:embed="rId4"/>
          <a:stretch>
            <a:fillRect/>
          </a:stretch>
        </p:blipFill>
        <p:spPr>
          <a:xfrm>
            <a:off x="6324600" y="3243746"/>
            <a:ext cx="1595751" cy="2393627"/>
          </a:xfrm>
          <a:prstGeom prst="rect">
            <a:avLst/>
          </a:prstGeom>
        </p:spPr>
      </p:pic>
      <p:pic>
        <p:nvPicPr>
          <p:cNvPr id="3" name="Picture 2"/>
          <p:cNvPicPr>
            <a:picLocks noChangeAspect="1"/>
          </p:cNvPicPr>
          <p:nvPr/>
        </p:nvPicPr>
        <p:blipFill>
          <a:blip r:embed="rId5"/>
          <a:stretch>
            <a:fillRect/>
          </a:stretch>
        </p:blipFill>
        <p:spPr>
          <a:xfrm>
            <a:off x="296225" y="2971800"/>
            <a:ext cx="4572000" cy="3782853"/>
          </a:xfrm>
          <a:prstGeom prst="rect">
            <a:avLst/>
          </a:prstGeom>
        </p:spPr>
      </p:pic>
    </p:spTree>
    <p:extLst>
      <p:ext uri="{BB962C8B-B14F-4D97-AF65-F5344CB8AC3E}">
        <p14:creationId xmlns:p14="http://schemas.microsoft.com/office/powerpoint/2010/main" val="2629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381000"/>
            <a:ext cx="7772400" cy="838200"/>
          </a:xfrm>
        </p:spPr>
        <p:txBody>
          <a:bodyPr>
            <a:normAutofit fontScale="90000"/>
          </a:bodyPr>
          <a:lstStyle/>
          <a:p>
            <a:r>
              <a:rPr lang="en-US" altLang="en-US" sz="6600" smtClean="0"/>
              <a:t>Martin Luther</a:t>
            </a:r>
          </a:p>
        </p:txBody>
      </p:sp>
      <p:sp>
        <p:nvSpPr>
          <p:cNvPr id="12291" name="Rectangle 3"/>
          <p:cNvSpPr>
            <a:spLocks noGrp="1" noChangeArrowheads="1"/>
          </p:cNvSpPr>
          <p:nvPr>
            <p:ph type="body" sz="half" idx="1"/>
          </p:nvPr>
        </p:nvSpPr>
        <p:spPr>
          <a:xfrm>
            <a:off x="0" y="1244534"/>
            <a:ext cx="4787691" cy="5327716"/>
          </a:xfrm>
        </p:spPr>
        <p:txBody>
          <a:bodyPr>
            <a:normAutofit/>
          </a:bodyPr>
          <a:lstStyle/>
          <a:p>
            <a:pPr marL="0" indent="0">
              <a:lnSpc>
                <a:spcPct val="90000"/>
              </a:lnSpc>
              <a:buNone/>
            </a:pPr>
            <a:r>
              <a:rPr lang="en-US" altLang="en-US" dirty="0" smtClean="0"/>
              <a:t>Luther was a </a:t>
            </a:r>
            <a:r>
              <a:rPr lang="en-US" altLang="en-US" u="sng" dirty="0" smtClean="0"/>
              <a:t>German monk</a:t>
            </a:r>
            <a:r>
              <a:rPr lang="en-US" altLang="en-US" dirty="0" smtClean="0"/>
              <a:t> and </a:t>
            </a:r>
            <a:r>
              <a:rPr lang="en-US" altLang="en-US" u="sng" dirty="0" smtClean="0"/>
              <a:t>professor of theology</a:t>
            </a:r>
            <a:r>
              <a:rPr lang="en-US" altLang="en-US" dirty="0" smtClean="0"/>
              <a:t> (religion) at the University of Wittenberg.  </a:t>
            </a:r>
          </a:p>
        </p:txBody>
      </p:sp>
      <p:pic>
        <p:nvPicPr>
          <p:cNvPr id="12293" name="Picture 7" descr="File:Wittenberg Thesentuer Schlosskirch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79" y="3098800"/>
            <a:ext cx="4410932"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4787691" y="1269868"/>
            <a:ext cx="4203909" cy="5327716"/>
          </a:xfrm>
          <a:prstGeom prst="rect">
            <a:avLst/>
          </a:prstGeom>
          <a:solidFill>
            <a:srgbClr val="FFFF00"/>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u="sng" dirty="0" smtClean="0"/>
              <a:t>October 31, 1517</a:t>
            </a:r>
            <a:r>
              <a:rPr lang="en-US" altLang="en-US" dirty="0" smtClean="0"/>
              <a:t>:</a:t>
            </a:r>
          </a:p>
          <a:p>
            <a:pPr marL="0" indent="0">
              <a:lnSpc>
                <a:spcPct val="90000"/>
              </a:lnSpc>
              <a:buNone/>
            </a:pPr>
            <a:r>
              <a:rPr lang="en-US" altLang="en-US" dirty="0" smtClean="0"/>
              <a:t>Luther nails a “letter” to the doors of the Wittenberg church…</a:t>
            </a:r>
          </a:p>
          <a:p>
            <a:pPr marL="0" indent="0">
              <a:lnSpc>
                <a:spcPct val="90000"/>
              </a:lnSpc>
              <a:buNone/>
            </a:pPr>
            <a:endParaRPr lang="en-US" altLang="en-US" dirty="0"/>
          </a:p>
          <a:p>
            <a:pPr marL="0" indent="0">
              <a:lnSpc>
                <a:spcPct val="90000"/>
              </a:lnSpc>
              <a:buNone/>
            </a:pPr>
            <a:r>
              <a:rPr lang="en-US" altLang="en-US" dirty="0" smtClean="0"/>
              <a:t>What do you notice about the date?</a:t>
            </a:r>
          </a:p>
          <a:p>
            <a:pPr marL="0" indent="0">
              <a:lnSpc>
                <a:spcPct val="90000"/>
              </a:lnSpc>
              <a:buNone/>
            </a:pPr>
            <a:endParaRPr lang="en-US" altLang="en-US" dirty="0"/>
          </a:p>
          <a:p>
            <a:pPr marL="0" indent="0">
              <a:lnSpc>
                <a:spcPct val="90000"/>
              </a:lnSpc>
              <a:buNone/>
            </a:pPr>
            <a:r>
              <a:rPr lang="en-US" altLang="en-US" dirty="0" smtClean="0"/>
              <a:t>How about: </a:t>
            </a:r>
          </a:p>
          <a:p>
            <a:pPr marL="0" indent="0">
              <a:lnSpc>
                <a:spcPct val="90000"/>
              </a:lnSpc>
              <a:buNone/>
            </a:pPr>
            <a:r>
              <a:rPr lang="en-US" altLang="en-US" dirty="0" smtClean="0"/>
              <a:t>November 1?</a:t>
            </a:r>
          </a:p>
          <a:p>
            <a:pPr marL="0" indent="0">
              <a:lnSpc>
                <a:spcPct val="90000"/>
              </a:lnSpc>
              <a:buNone/>
            </a:pPr>
            <a:r>
              <a:rPr lang="en-US" altLang="en-US" dirty="0" smtClean="0"/>
              <a:t>November 2?</a:t>
            </a:r>
          </a:p>
        </p:txBody>
      </p:sp>
    </p:spTree>
    <p:extLst>
      <p:ext uri="{BB962C8B-B14F-4D97-AF65-F5344CB8AC3E}">
        <p14:creationId xmlns:p14="http://schemas.microsoft.com/office/powerpoint/2010/main" val="4245450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381000"/>
            <a:ext cx="7772400" cy="838200"/>
          </a:xfrm>
        </p:spPr>
        <p:txBody>
          <a:bodyPr/>
          <a:lstStyle/>
          <a:p>
            <a:r>
              <a:rPr lang="en-US" altLang="en-US" dirty="0" smtClean="0"/>
              <a:t>Martin Luther—95 Theses</a:t>
            </a:r>
          </a:p>
        </p:txBody>
      </p:sp>
      <p:sp>
        <p:nvSpPr>
          <p:cNvPr id="12291" name="Rectangle 3"/>
          <p:cNvSpPr>
            <a:spLocks noGrp="1" noChangeArrowheads="1"/>
          </p:cNvSpPr>
          <p:nvPr>
            <p:ph type="body" sz="half" idx="1"/>
          </p:nvPr>
        </p:nvSpPr>
        <p:spPr>
          <a:xfrm>
            <a:off x="76200" y="1524000"/>
            <a:ext cx="6553200" cy="4876800"/>
          </a:xfrm>
        </p:spPr>
        <p:txBody>
          <a:bodyPr>
            <a:noAutofit/>
          </a:bodyPr>
          <a:lstStyle/>
          <a:p>
            <a:pPr marL="0" indent="0">
              <a:buNone/>
            </a:pPr>
            <a:r>
              <a:rPr lang="en-US" dirty="0"/>
              <a:t>Amore et studio </a:t>
            </a:r>
            <a:r>
              <a:rPr lang="en-US" dirty="0" err="1"/>
              <a:t>elucidande</a:t>
            </a:r>
            <a:r>
              <a:rPr lang="en-US" dirty="0"/>
              <a:t> </a:t>
            </a:r>
            <a:r>
              <a:rPr lang="en-US" dirty="0" err="1"/>
              <a:t>veritas</a:t>
            </a:r>
            <a:r>
              <a:rPr lang="en-US" dirty="0"/>
              <a:t> </a:t>
            </a:r>
            <a:r>
              <a:rPr lang="en-US" dirty="0" err="1"/>
              <a:t>hec</a:t>
            </a:r>
            <a:r>
              <a:rPr lang="en-US" dirty="0"/>
              <a:t> </a:t>
            </a:r>
            <a:r>
              <a:rPr lang="en-US" dirty="0" err="1"/>
              <a:t>subscripta</a:t>
            </a:r>
            <a:r>
              <a:rPr lang="en-US" dirty="0"/>
              <a:t> </a:t>
            </a:r>
            <a:r>
              <a:rPr lang="en-US" dirty="0" err="1"/>
              <a:t>disputabuntur</a:t>
            </a:r>
            <a:r>
              <a:rPr lang="en-US" dirty="0"/>
              <a:t> </a:t>
            </a:r>
            <a:r>
              <a:rPr lang="en-US" dirty="0" err="1"/>
              <a:t>Wittenberge</a:t>
            </a:r>
            <a:r>
              <a:rPr lang="en-US" dirty="0"/>
              <a:t>, </a:t>
            </a:r>
            <a:r>
              <a:rPr lang="en-US" dirty="0" err="1"/>
              <a:t>Presidente</a:t>
            </a:r>
            <a:r>
              <a:rPr lang="en-US" dirty="0"/>
              <a:t> R.P. Martino </a:t>
            </a:r>
            <a:r>
              <a:rPr lang="en-US" dirty="0" err="1"/>
              <a:t>Lutter</a:t>
            </a:r>
            <a:r>
              <a:rPr lang="en-US" dirty="0"/>
              <a:t>, </a:t>
            </a:r>
            <a:r>
              <a:rPr lang="en-US" dirty="0" err="1"/>
              <a:t>Artium</a:t>
            </a:r>
            <a:r>
              <a:rPr lang="en-US" dirty="0"/>
              <a:t> et S. </a:t>
            </a:r>
            <a:r>
              <a:rPr lang="en-US" dirty="0" err="1"/>
              <a:t>Theologie</a:t>
            </a:r>
            <a:r>
              <a:rPr lang="en-US" dirty="0"/>
              <a:t> </a:t>
            </a:r>
            <a:r>
              <a:rPr lang="en-US" dirty="0" err="1"/>
              <a:t>Magistro</a:t>
            </a:r>
            <a:r>
              <a:rPr lang="en-US" dirty="0"/>
              <a:t> </a:t>
            </a:r>
            <a:r>
              <a:rPr lang="en-US" dirty="0" err="1"/>
              <a:t>eiusdemque</a:t>
            </a:r>
            <a:r>
              <a:rPr lang="en-US" dirty="0"/>
              <a:t> </a:t>
            </a:r>
            <a:r>
              <a:rPr lang="en-US" dirty="0" err="1"/>
              <a:t>ibidem</a:t>
            </a:r>
            <a:r>
              <a:rPr lang="en-US" dirty="0"/>
              <a:t> </a:t>
            </a:r>
            <a:r>
              <a:rPr lang="en-US" dirty="0" err="1"/>
              <a:t>lectore</a:t>
            </a:r>
            <a:r>
              <a:rPr lang="en-US" dirty="0"/>
              <a:t> </a:t>
            </a:r>
            <a:r>
              <a:rPr lang="en-US" dirty="0" err="1"/>
              <a:t>Ordinario</a:t>
            </a:r>
            <a:r>
              <a:rPr lang="en-US" dirty="0"/>
              <a:t>. </a:t>
            </a:r>
            <a:r>
              <a:rPr lang="en-US" dirty="0" err="1"/>
              <a:t>Quare</a:t>
            </a:r>
            <a:r>
              <a:rPr lang="en-US" dirty="0"/>
              <a:t> petit, </a:t>
            </a:r>
            <a:r>
              <a:rPr lang="en-US" dirty="0" err="1"/>
              <a:t>ut</a:t>
            </a:r>
            <a:r>
              <a:rPr lang="en-US" dirty="0"/>
              <a:t> qui non </a:t>
            </a:r>
            <a:r>
              <a:rPr lang="en-US" dirty="0" err="1"/>
              <a:t>possunt</a:t>
            </a:r>
            <a:r>
              <a:rPr lang="en-US" dirty="0"/>
              <a:t> </a:t>
            </a:r>
            <a:r>
              <a:rPr lang="en-US" dirty="0" err="1"/>
              <a:t>verbis</a:t>
            </a:r>
            <a:r>
              <a:rPr lang="en-US" dirty="0"/>
              <a:t> </a:t>
            </a:r>
            <a:r>
              <a:rPr lang="en-US" dirty="0" err="1"/>
              <a:t>presentes</a:t>
            </a:r>
            <a:r>
              <a:rPr lang="en-US" dirty="0"/>
              <a:t> </a:t>
            </a:r>
            <a:r>
              <a:rPr lang="en-US" dirty="0" err="1"/>
              <a:t>nobiscum</a:t>
            </a:r>
            <a:r>
              <a:rPr lang="en-US" dirty="0"/>
              <a:t> </a:t>
            </a:r>
            <a:r>
              <a:rPr lang="en-US" dirty="0" err="1"/>
              <a:t>disceptare</a:t>
            </a:r>
            <a:r>
              <a:rPr lang="en-US" dirty="0"/>
              <a:t> </a:t>
            </a:r>
            <a:r>
              <a:rPr lang="en-US" dirty="0" err="1"/>
              <a:t>agant</a:t>
            </a:r>
            <a:r>
              <a:rPr lang="en-US" dirty="0"/>
              <a:t> id </a:t>
            </a:r>
            <a:r>
              <a:rPr lang="en-US" dirty="0" err="1"/>
              <a:t>literis</a:t>
            </a:r>
            <a:r>
              <a:rPr lang="en-US" dirty="0"/>
              <a:t> </a:t>
            </a:r>
            <a:r>
              <a:rPr lang="en-US" dirty="0" err="1"/>
              <a:t>absentes</a:t>
            </a:r>
            <a:r>
              <a:rPr lang="en-US" dirty="0"/>
              <a:t>. In nomine </a:t>
            </a:r>
            <a:r>
              <a:rPr lang="en-US" dirty="0" err="1"/>
              <a:t>domini</a:t>
            </a:r>
            <a:r>
              <a:rPr lang="en-US" dirty="0"/>
              <a:t> </a:t>
            </a:r>
            <a:r>
              <a:rPr lang="en-US" dirty="0" err="1"/>
              <a:t>nostri</a:t>
            </a:r>
            <a:r>
              <a:rPr lang="en-US" dirty="0"/>
              <a:t> </a:t>
            </a:r>
            <a:r>
              <a:rPr lang="en-US" dirty="0" err="1"/>
              <a:t>Hiesu</a:t>
            </a:r>
            <a:r>
              <a:rPr lang="en-US" dirty="0"/>
              <a:t> Christi. Amen.</a:t>
            </a:r>
          </a:p>
        </p:txBody>
      </p:sp>
      <p:pic>
        <p:nvPicPr>
          <p:cNvPr id="12293" name="Picture 7" descr="File:Wittenberg Thesentuer Schlosskirch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505200"/>
            <a:ext cx="2171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96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197734"/>
            <a:ext cx="7772400" cy="838200"/>
          </a:xfrm>
        </p:spPr>
        <p:txBody>
          <a:bodyPr/>
          <a:lstStyle/>
          <a:p>
            <a:r>
              <a:rPr lang="en-US" altLang="en-US" dirty="0" smtClean="0"/>
              <a:t>Martin Luther—95 Theses</a:t>
            </a:r>
          </a:p>
        </p:txBody>
      </p:sp>
      <p:sp>
        <p:nvSpPr>
          <p:cNvPr id="12291" name="Rectangle 3"/>
          <p:cNvSpPr>
            <a:spLocks noGrp="1" noChangeArrowheads="1"/>
          </p:cNvSpPr>
          <p:nvPr>
            <p:ph type="body" sz="half" idx="1"/>
          </p:nvPr>
        </p:nvSpPr>
        <p:spPr>
          <a:xfrm>
            <a:off x="-1" y="1009891"/>
            <a:ext cx="6935289" cy="5334000"/>
          </a:xfrm>
        </p:spPr>
        <p:txBody>
          <a:bodyPr>
            <a:noAutofit/>
          </a:bodyPr>
          <a:lstStyle/>
          <a:p>
            <a:r>
              <a:rPr lang="en-US" dirty="0"/>
              <a:t>Out of love for the </a:t>
            </a:r>
            <a:r>
              <a:rPr lang="en-US" i="1" u="sng" dirty="0">
                <a:solidFill>
                  <a:srgbClr val="FF0000"/>
                </a:solidFill>
              </a:rPr>
              <a:t>truth</a:t>
            </a:r>
            <a:r>
              <a:rPr lang="en-US" dirty="0"/>
              <a:t> and from desire to </a:t>
            </a:r>
            <a:r>
              <a:rPr lang="en-US" i="1" u="sng" dirty="0">
                <a:solidFill>
                  <a:srgbClr val="FF0000"/>
                </a:solidFill>
              </a:rPr>
              <a:t>elucidate</a:t>
            </a:r>
            <a:r>
              <a:rPr lang="en-US" dirty="0"/>
              <a:t> it, the Reverend Father Martin Luther, Master of Arts and Sacred Theology, and ordinary lecturer therein at Wittenberg, intends to </a:t>
            </a:r>
            <a:r>
              <a:rPr lang="en-US" i="1" u="sng" dirty="0">
                <a:solidFill>
                  <a:srgbClr val="FF0000"/>
                </a:solidFill>
              </a:rPr>
              <a:t>defend</a:t>
            </a:r>
            <a:r>
              <a:rPr lang="en-US" dirty="0"/>
              <a:t> the following statements and to </a:t>
            </a:r>
            <a:r>
              <a:rPr lang="en-US" i="1" u="sng" dirty="0">
                <a:solidFill>
                  <a:srgbClr val="FF0000"/>
                </a:solidFill>
              </a:rPr>
              <a:t>dispute</a:t>
            </a:r>
            <a:r>
              <a:rPr lang="en-US" dirty="0"/>
              <a:t> on them in that place. Therefore he asks that those who cannot be present and dispute with him orally shall do so in their absence by letter. In the name of our Lord Jesus Christ, Amen.</a:t>
            </a:r>
          </a:p>
        </p:txBody>
      </p:sp>
      <p:pic>
        <p:nvPicPr>
          <p:cNvPr id="12293" name="Picture 7" descr="File:Wittenberg Thesentuer Schlosskirch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289" y="3962400"/>
            <a:ext cx="2171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6935288" y="914400"/>
            <a:ext cx="2141221" cy="2971800"/>
          </a:xfrm>
          <a:prstGeom prst="rect">
            <a:avLst/>
          </a:prstGeom>
        </p:spPr>
      </p:pic>
    </p:spTree>
    <p:extLst>
      <p:ext uri="{BB962C8B-B14F-4D97-AF65-F5344CB8AC3E}">
        <p14:creationId xmlns:p14="http://schemas.microsoft.com/office/powerpoint/2010/main" val="2360164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Preamble</a:t>
            </a:r>
            <a:endParaRPr lang="en-US" dirty="0" smtClean="0">
              <a:solidFill>
                <a:srgbClr val="FF0000"/>
              </a:solidFill>
              <a:cs typeface="Tunga" pitchFamily="34" charset="0"/>
            </a:endParaRPr>
          </a:p>
        </p:txBody>
      </p:sp>
      <p:sp>
        <p:nvSpPr>
          <p:cNvPr id="2" name="TextBox 1"/>
          <p:cNvSpPr txBox="1"/>
          <p:nvPr/>
        </p:nvSpPr>
        <p:spPr>
          <a:xfrm>
            <a:off x="0" y="1295400"/>
            <a:ext cx="9144000" cy="5909310"/>
          </a:xfrm>
          <a:prstGeom prst="rect">
            <a:avLst/>
          </a:prstGeom>
          <a:noFill/>
        </p:spPr>
        <p:txBody>
          <a:bodyPr wrap="square" rtlCol="0">
            <a:spAutoFit/>
          </a:bodyPr>
          <a:lstStyle/>
          <a:p>
            <a:r>
              <a:rPr lang="en-US" sz="3600" dirty="0"/>
              <a:t>Out of love for the </a:t>
            </a:r>
            <a:r>
              <a:rPr lang="en-US" sz="3600" i="1" u="sng" dirty="0">
                <a:solidFill>
                  <a:srgbClr val="FF0000"/>
                </a:solidFill>
              </a:rPr>
              <a:t>truth</a:t>
            </a:r>
            <a:r>
              <a:rPr lang="en-US" sz="3600" dirty="0"/>
              <a:t> and from desire to </a:t>
            </a:r>
            <a:r>
              <a:rPr lang="en-US" sz="3600" i="1" u="sng" dirty="0">
                <a:solidFill>
                  <a:srgbClr val="FF0000"/>
                </a:solidFill>
              </a:rPr>
              <a:t>elucidate</a:t>
            </a:r>
            <a:r>
              <a:rPr lang="en-US" sz="3600" dirty="0"/>
              <a:t> it, the Reverend Father Martin Luther, Master of Arts and Sacred Theology, and ordinary lecturer therein at Wittenberg, intends to </a:t>
            </a:r>
            <a:r>
              <a:rPr lang="en-US" sz="3600" i="1" u="sng" dirty="0">
                <a:solidFill>
                  <a:srgbClr val="FF0000"/>
                </a:solidFill>
              </a:rPr>
              <a:t>defend</a:t>
            </a:r>
            <a:r>
              <a:rPr lang="en-US" sz="3600" dirty="0"/>
              <a:t> the following statements and to </a:t>
            </a:r>
            <a:r>
              <a:rPr lang="en-US" sz="3600" i="1" u="sng" dirty="0">
                <a:solidFill>
                  <a:srgbClr val="FF0000"/>
                </a:solidFill>
              </a:rPr>
              <a:t>dispute</a:t>
            </a:r>
            <a:r>
              <a:rPr lang="en-US" sz="3600" dirty="0"/>
              <a:t> on them in that place. Therefore he asks that those who cannot be present and dispute with him orally shall do so in their absence by letter. In the name of our Lord Jesus Christ, Amen.</a:t>
            </a:r>
          </a:p>
          <a:p>
            <a:endParaRPr lang="en-US" dirty="0"/>
          </a:p>
        </p:txBody>
      </p:sp>
    </p:spTree>
    <p:extLst>
      <p:ext uri="{BB962C8B-B14F-4D97-AF65-F5344CB8AC3E}">
        <p14:creationId xmlns:p14="http://schemas.microsoft.com/office/powerpoint/2010/main" val="226383443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76200"/>
            <a:ext cx="9144000" cy="1066800"/>
          </a:xfrm>
          <a:solidFill>
            <a:schemeClr val="accent6">
              <a:lumMod val="40000"/>
              <a:lumOff val="60000"/>
            </a:schemeClr>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Preamble:  </a:t>
            </a:r>
            <a:r>
              <a:rPr lang="en-US" b="1" dirty="0" smtClean="0">
                <a:solidFill>
                  <a:srgbClr val="FF0000"/>
                </a:solidFill>
                <a:cs typeface="Tunga" pitchFamily="34" charset="0"/>
              </a:rPr>
              <a:t>Paraphrase</a:t>
            </a:r>
          </a:p>
        </p:txBody>
      </p:sp>
      <p:sp>
        <p:nvSpPr>
          <p:cNvPr id="2" name="TextBox 1"/>
          <p:cNvSpPr txBox="1"/>
          <p:nvPr/>
        </p:nvSpPr>
        <p:spPr>
          <a:xfrm>
            <a:off x="0" y="1300899"/>
            <a:ext cx="4038600" cy="5539978"/>
          </a:xfrm>
          <a:prstGeom prst="rect">
            <a:avLst/>
          </a:prstGeom>
          <a:noFill/>
        </p:spPr>
        <p:txBody>
          <a:bodyPr wrap="square" rtlCol="0">
            <a:spAutoFit/>
          </a:bodyPr>
          <a:lstStyle/>
          <a:p>
            <a:r>
              <a:rPr lang="en-US" sz="2400" dirty="0"/>
              <a:t>Out of love for the </a:t>
            </a:r>
            <a:r>
              <a:rPr lang="en-US" sz="2400" i="1" u="sng" dirty="0">
                <a:solidFill>
                  <a:srgbClr val="FF0000"/>
                </a:solidFill>
              </a:rPr>
              <a:t>truth</a:t>
            </a:r>
            <a:r>
              <a:rPr lang="en-US" sz="2400" dirty="0"/>
              <a:t> and from desire to </a:t>
            </a:r>
            <a:r>
              <a:rPr lang="en-US" sz="2400" i="1" u="sng" dirty="0">
                <a:solidFill>
                  <a:srgbClr val="FF0000"/>
                </a:solidFill>
              </a:rPr>
              <a:t>elucidate</a:t>
            </a:r>
            <a:r>
              <a:rPr lang="en-US" sz="2400" dirty="0"/>
              <a:t> it, the Reverend Father Martin Luther, Master of Arts and Sacred Theology, and ordinary lecturer therein at Wittenberg, intends to </a:t>
            </a:r>
            <a:r>
              <a:rPr lang="en-US" sz="2400" i="1" u="sng" dirty="0">
                <a:solidFill>
                  <a:srgbClr val="FF0000"/>
                </a:solidFill>
              </a:rPr>
              <a:t>defend</a:t>
            </a:r>
            <a:r>
              <a:rPr lang="en-US" sz="2400" dirty="0"/>
              <a:t> the following statements and to </a:t>
            </a:r>
            <a:r>
              <a:rPr lang="en-US" sz="2400" i="1" u="sng" dirty="0">
                <a:solidFill>
                  <a:srgbClr val="FF0000"/>
                </a:solidFill>
              </a:rPr>
              <a:t>dispute</a:t>
            </a:r>
            <a:r>
              <a:rPr lang="en-US" sz="2400" dirty="0"/>
              <a:t> on them in that place. Therefore he asks that those who cannot be present and dispute with him orally shall do so in their absence by letter. In the name of our Lord Jesus Christ, Amen.</a:t>
            </a:r>
          </a:p>
          <a:p>
            <a:endParaRPr lang="en-US" dirty="0"/>
          </a:p>
        </p:txBody>
      </p:sp>
      <p:sp>
        <p:nvSpPr>
          <p:cNvPr id="4" name="TextBox 3"/>
          <p:cNvSpPr txBox="1"/>
          <p:nvPr/>
        </p:nvSpPr>
        <p:spPr>
          <a:xfrm>
            <a:off x="4038600" y="1133356"/>
            <a:ext cx="5105400" cy="5724644"/>
          </a:xfrm>
          <a:prstGeom prst="rect">
            <a:avLst/>
          </a:prstGeom>
          <a:solidFill>
            <a:schemeClr val="tx2">
              <a:lumMod val="20000"/>
              <a:lumOff val="80000"/>
            </a:schemeClr>
          </a:solidFill>
        </p:spPr>
        <p:txBody>
          <a:bodyPr wrap="square" rtlCol="0">
            <a:spAutoFit/>
          </a:bodyPr>
          <a:lstStyle/>
          <a:p>
            <a:r>
              <a:rPr lang="en-US" sz="2900" dirty="0" smtClean="0"/>
              <a:t>Because of my love for the </a:t>
            </a:r>
            <a:r>
              <a:rPr lang="en-US" sz="2900" b="1" u="sng" dirty="0" smtClean="0">
                <a:solidFill>
                  <a:srgbClr val="FF0000"/>
                </a:solidFill>
              </a:rPr>
              <a:t>faith</a:t>
            </a:r>
            <a:r>
              <a:rPr lang="en-US" sz="2900" dirty="0" smtClean="0"/>
              <a:t> and my need to </a:t>
            </a:r>
            <a:r>
              <a:rPr lang="en-US" sz="2900" b="1" i="1" u="sng" dirty="0" smtClean="0">
                <a:solidFill>
                  <a:srgbClr val="FF0000"/>
                </a:solidFill>
              </a:rPr>
              <a:t>make it clear</a:t>
            </a:r>
            <a:r>
              <a:rPr lang="en-US" sz="2900" dirty="0" smtClean="0"/>
              <a:t>, I the Revered Father Martin Luther, teacher and professor of God’s Scripture at Wittenberg, wish to </a:t>
            </a:r>
            <a:r>
              <a:rPr lang="en-US" sz="2900" b="1" i="1" u="sng" dirty="0" smtClean="0">
                <a:solidFill>
                  <a:srgbClr val="FF0000"/>
                </a:solidFill>
              </a:rPr>
              <a:t>explain and guard</a:t>
            </a:r>
            <a:r>
              <a:rPr lang="en-US" sz="2900" dirty="0" smtClean="0"/>
              <a:t> my statements and open </a:t>
            </a:r>
            <a:r>
              <a:rPr lang="en-US" sz="2900" b="1" i="1" u="sng" dirty="0" smtClean="0">
                <a:solidFill>
                  <a:srgbClr val="FF0000"/>
                </a:solidFill>
              </a:rPr>
              <a:t>debate</a:t>
            </a:r>
            <a:r>
              <a:rPr lang="en-US" sz="2900" dirty="0" smtClean="0"/>
              <a:t> on the topics written.  If one is not able to attend and debate in person, then do so in writing. </a:t>
            </a:r>
            <a:r>
              <a:rPr lang="en-US" sz="2900" dirty="0"/>
              <a:t>In the name of our Lord Jesus Christ, Amen.</a:t>
            </a:r>
          </a:p>
          <a:p>
            <a:endParaRPr lang="en-US" dirty="0"/>
          </a:p>
        </p:txBody>
      </p:sp>
    </p:spTree>
    <p:extLst>
      <p:ext uri="{BB962C8B-B14F-4D97-AF65-F5344CB8AC3E}">
        <p14:creationId xmlns:p14="http://schemas.microsoft.com/office/powerpoint/2010/main" val="28426937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76200"/>
            <a:ext cx="9144000" cy="1066800"/>
          </a:xfrm>
          <a:solidFill>
            <a:schemeClr val="accent6">
              <a:lumMod val="40000"/>
              <a:lumOff val="60000"/>
            </a:schemeClr>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Preamble:  </a:t>
            </a:r>
            <a:r>
              <a:rPr lang="en-US" b="1" dirty="0" smtClean="0">
                <a:solidFill>
                  <a:srgbClr val="00B050"/>
                </a:solidFill>
                <a:cs typeface="Tunga" pitchFamily="34" charset="0"/>
              </a:rPr>
              <a:t>Summary</a:t>
            </a:r>
          </a:p>
        </p:txBody>
      </p:sp>
      <p:sp>
        <p:nvSpPr>
          <p:cNvPr id="2" name="TextBox 1"/>
          <p:cNvSpPr txBox="1"/>
          <p:nvPr/>
        </p:nvSpPr>
        <p:spPr>
          <a:xfrm>
            <a:off x="0" y="1300899"/>
            <a:ext cx="4038600" cy="5539978"/>
          </a:xfrm>
          <a:prstGeom prst="rect">
            <a:avLst/>
          </a:prstGeom>
          <a:noFill/>
        </p:spPr>
        <p:txBody>
          <a:bodyPr wrap="square" rtlCol="0">
            <a:spAutoFit/>
          </a:bodyPr>
          <a:lstStyle/>
          <a:p>
            <a:r>
              <a:rPr lang="en-US" sz="2400" dirty="0"/>
              <a:t>Out of love for the </a:t>
            </a:r>
            <a:r>
              <a:rPr lang="en-US" sz="2400" i="1" u="sng" dirty="0">
                <a:solidFill>
                  <a:srgbClr val="FF0000"/>
                </a:solidFill>
              </a:rPr>
              <a:t>truth</a:t>
            </a:r>
            <a:r>
              <a:rPr lang="en-US" sz="2400" dirty="0"/>
              <a:t> and from desire to </a:t>
            </a:r>
            <a:r>
              <a:rPr lang="en-US" sz="2400" i="1" u="sng" dirty="0">
                <a:solidFill>
                  <a:srgbClr val="FF0000"/>
                </a:solidFill>
              </a:rPr>
              <a:t>elucidate</a:t>
            </a:r>
            <a:r>
              <a:rPr lang="en-US" sz="2400" dirty="0"/>
              <a:t> it, the Reverend Father Martin Luther, Master of Arts and Sacred Theology, and ordinary lecturer therein at Wittenberg, intends to </a:t>
            </a:r>
            <a:r>
              <a:rPr lang="en-US" sz="2400" i="1" u="sng" dirty="0">
                <a:solidFill>
                  <a:srgbClr val="FF0000"/>
                </a:solidFill>
              </a:rPr>
              <a:t>defend</a:t>
            </a:r>
            <a:r>
              <a:rPr lang="en-US" sz="2400" dirty="0"/>
              <a:t> the following statements and to </a:t>
            </a:r>
            <a:r>
              <a:rPr lang="en-US" sz="2400" i="1" u="sng" dirty="0">
                <a:solidFill>
                  <a:srgbClr val="FF0000"/>
                </a:solidFill>
              </a:rPr>
              <a:t>dispute</a:t>
            </a:r>
            <a:r>
              <a:rPr lang="en-US" sz="2400" dirty="0"/>
              <a:t> on them in that place. Therefore he asks that those who cannot be present and dispute with him orally shall do so in their absence by letter. In the name of our Lord Jesus Christ, Amen.</a:t>
            </a:r>
          </a:p>
          <a:p>
            <a:endParaRPr lang="en-US" dirty="0"/>
          </a:p>
        </p:txBody>
      </p:sp>
      <p:sp>
        <p:nvSpPr>
          <p:cNvPr id="4" name="TextBox 3"/>
          <p:cNvSpPr txBox="1"/>
          <p:nvPr/>
        </p:nvSpPr>
        <p:spPr>
          <a:xfrm>
            <a:off x="5257800" y="1142999"/>
            <a:ext cx="3886200" cy="3539430"/>
          </a:xfrm>
          <a:prstGeom prst="rect">
            <a:avLst/>
          </a:prstGeom>
          <a:solidFill>
            <a:srgbClr val="FFFF00"/>
          </a:solidFill>
        </p:spPr>
        <p:txBody>
          <a:bodyPr wrap="square" rtlCol="0">
            <a:spAutoFit/>
          </a:bodyPr>
          <a:lstStyle/>
          <a:p>
            <a:r>
              <a:rPr lang="en-US" sz="2800" dirty="0" smtClean="0"/>
              <a:t>Because he has faith and love in God, and wants others to as well, would like to talk about his positions and beliefs openly.  If one is not able to be here in person, please write. So be it.</a:t>
            </a:r>
            <a:endParaRPr lang="en-US" dirty="0"/>
          </a:p>
        </p:txBody>
      </p:sp>
      <p:sp>
        <p:nvSpPr>
          <p:cNvPr id="5" name="TextBox 4"/>
          <p:cNvSpPr txBox="1"/>
          <p:nvPr/>
        </p:nvSpPr>
        <p:spPr>
          <a:xfrm>
            <a:off x="0" y="1146141"/>
            <a:ext cx="5257800" cy="5909310"/>
          </a:xfrm>
          <a:prstGeom prst="rect">
            <a:avLst/>
          </a:prstGeom>
          <a:solidFill>
            <a:schemeClr val="tx2">
              <a:lumMod val="20000"/>
              <a:lumOff val="80000"/>
            </a:schemeClr>
          </a:solidFill>
        </p:spPr>
        <p:txBody>
          <a:bodyPr wrap="square" rtlCol="0">
            <a:spAutoFit/>
          </a:bodyPr>
          <a:lstStyle/>
          <a:p>
            <a:r>
              <a:rPr lang="en-US" sz="3000" dirty="0" smtClean="0"/>
              <a:t>Because of my love for the </a:t>
            </a:r>
            <a:r>
              <a:rPr lang="en-US" sz="3000" b="1" u="sng" dirty="0" smtClean="0">
                <a:solidFill>
                  <a:srgbClr val="FF0000"/>
                </a:solidFill>
              </a:rPr>
              <a:t>faith</a:t>
            </a:r>
            <a:r>
              <a:rPr lang="en-US" sz="3000" dirty="0" smtClean="0"/>
              <a:t> and my need to </a:t>
            </a:r>
            <a:r>
              <a:rPr lang="en-US" sz="3000" b="1" i="1" u="sng" dirty="0" smtClean="0">
                <a:solidFill>
                  <a:srgbClr val="FF0000"/>
                </a:solidFill>
              </a:rPr>
              <a:t>make it clear</a:t>
            </a:r>
            <a:r>
              <a:rPr lang="en-US" sz="3000" dirty="0" smtClean="0"/>
              <a:t>, I the Revered Father Martin Luther, teacher and professor of Sacred meaning at Wittenberg, wish to </a:t>
            </a:r>
            <a:r>
              <a:rPr lang="en-US" sz="3000" b="1" i="1" u="sng" dirty="0" smtClean="0">
                <a:solidFill>
                  <a:srgbClr val="FF0000"/>
                </a:solidFill>
              </a:rPr>
              <a:t>explain and guard</a:t>
            </a:r>
            <a:r>
              <a:rPr lang="en-US" sz="3000" dirty="0" smtClean="0"/>
              <a:t> my statements and open </a:t>
            </a:r>
            <a:r>
              <a:rPr lang="en-US" sz="3000" b="1" i="1" u="sng" dirty="0" smtClean="0">
                <a:solidFill>
                  <a:srgbClr val="FF0000"/>
                </a:solidFill>
              </a:rPr>
              <a:t>debate</a:t>
            </a:r>
            <a:r>
              <a:rPr lang="en-US" sz="3000" dirty="0" smtClean="0"/>
              <a:t> on the topics written.  If one is not able to attend and debate in person, then do so in writing. </a:t>
            </a:r>
            <a:r>
              <a:rPr lang="en-US" sz="3000" dirty="0"/>
              <a:t>In the name of our Lord Jesus Christ, Amen.</a:t>
            </a:r>
          </a:p>
          <a:p>
            <a:endParaRPr lang="en-US" dirty="0"/>
          </a:p>
        </p:txBody>
      </p:sp>
    </p:spTree>
    <p:extLst>
      <p:ext uri="{BB962C8B-B14F-4D97-AF65-F5344CB8AC3E}">
        <p14:creationId xmlns:p14="http://schemas.microsoft.com/office/powerpoint/2010/main" val="1628492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1675</Words>
  <Application>Microsoft Office PowerPoint</Application>
  <PresentationFormat>On-screen Show (4:3)</PresentationFormat>
  <Paragraphs>134</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Tunga</vt:lpstr>
      <vt:lpstr>Wingdings</vt:lpstr>
      <vt:lpstr>Wingdings 2</vt:lpstr>
      <vt:lpstr>Office Theme</vt:lpstr>
      <vt:lpstr>10th World Studies 10.12.18</vt:lpstr>
      <vt:lpstr>Johann Tetzel &amp; “Indulgences”</vt:lpstr>
      <vt:lpstr>Martin Luther</vt:lpstr>
      <vt:lpstr>Martin Luther</vt:lpstr>
      <vt:lpstr>Martin Luther—95 Theses</vt:lpstr>
      <vt:lpstr>Martin Luther—95 Theses</vt:lpstr>
      <vt:lpstr>Preamble</vt:lpstr>
      <vt:lpstr>Preamble:  Paraphrase</vt:lpstr>
      <vt:lpstr>Preamble:  Summary</vt:lpstr>
      <vt:lpstr>Original: Paraphrase:  Summary</vt:lpstr>
      <vt:lpstr>TITLE…</vt:lpstr>
      <vt:lpstr>Table Groups in turbulent times…</vt:lpstr>
      <vt:lpstr>Block Groups in turbulent times…</vt:lpstr>
      <vt:lpstr>At Your Table Groups</vt:lpstr>
      <vt:lpstr>Luther’s 95 Theses</vt:lpstr>
      <vt:lpstr>HW:  ONLINE</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World Studies 9.28.15</dc:title>
  <dc:creator>Windows User</dc:creator>
  <cp:lastModifiedBy>Steen, Matthew    SHS - Staff</cp:lastModifiedBy>
  <cp:revision>68</cp:revision>
  <dcterms:created xsi:type="dcterms:W3CDTF">2015-09-28T13:19:03Z</dcterms:created>
  <dcterms:modified xsi:type="dcterms:W3CDTF">2018-10-15T22:36:15Z</dcterms:modified>
</cp:coreProperties>
</file>