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61" r:id="rId2"/>
    <p:sldId id="318" r:id="rId3"/>
    <p:sldId id="344" r:id="rId4"/>
    <p:sldId id="298" r:id="rId5"/>
    <p:sldId id="346" r:id="rId6"/>
    <p:sldId id="327" r:id="rId7"/>
    <p:sldId id="331" r:id="rId8"/>
    <p:sldId id="350" r:id="rId9"/>
    <p:sldId id="351" r:id="rId10"/>
    <p:sldId id="352" r:id="rId11"/>
    <p:sldId id="353" r:id="rId12"/>
    <p:sldId id="316" r:id="rId13"/>
    <p:sldId id="345" r:id="rId14"/>
    <p:sldId id="322" r:id="rId15"/>
    <p:sldId id="323" r:id="rId16"/>
    <p:sldId id="324" r:id="rId17"/>
    <p:sldId id="325" r:id="rId18"/>
    <p:sldId id="326" r:id="rId19"/>
    <p:sldId id="347" r:id="rId20"/>
    <p:sldId id="328" r:id="rId21"/>
    <p:sldId id="329" r:id="rId22"/>
    <p:sldId id="330" r:id="rId23"/>
    <p:sldId id="349" r:id="rId24"/>
    <p:sldId id="332" r:id="rId25"/>
    <p:sldId id="333" r:id="rId26"/>
    <p:sldId id="334" r:id="rId27"/>
    <p:sldId id="335" r:id="rId28"/>
    <p:sldId id="336" r:id="rId29"/>
    <p:sldId id="337" r:id="rId30"/>
    <p:sldId id="338" r:id="rId31"/>
    <p:sldId id="339" r:id="rId32"/>
    <p:sldId id="340" r:id="rId33"/>
    <p:sldId id="341" r:id="rId34"/>
    <p:sldId id="342" r:id="rId35"/>
    <p:sldId id="34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05D00B-C9CA-40C4-B4BD-65059BFB6DB8}" type="datetimeFigureOut">
              <a:rPr lang="en-US" smtClean="0"/>
              <a:t>10/15/2018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5A556A-FA6E-42AC-90B0-D3506FD90F85}" type="slidenum">
              <a:rPr lang="en-US" smtClean="0"/>
              <a:t>‹#›</a:t>
            </a:fld>
            <a:endParaRPr lang="en-US"/>
          </a:p>
        </p:txBody>
      </p:sp>
    </p:spTree>
    <p:extLst>
      <p:ext uri="{BB962C8B-B14F-4D97-AF65-F5344CB8AC3E}">
        <p14:creationId xmlns:p14="http://schemas.microsoft.com/office/powerpoint/2010/main" val="3490562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19649AB8-C667-4D4F-9DAC-BD64717B46CF}" type="slidenum">
              <a:rPr lang="en-US" smtClean="0"/>
              <a:pPr>
                <a:defRPr/>
              </a:pPr>
              <a:t>1</a:t>
            </a:fld>
            <a:endParaRPr lang="en-US"/>
          </a:p>
        </p:txBody>
      </p:sp>
    </p:spTree>
    <p:extLst>
      <p:ext uri="{BB962C8B-B14F-4D97-AF65-F5344CB8AC3E}">
        <p14:creationId xmlns:p14="http://schemas.microsoft.com/office/powerpoint/2010/main" val="928267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10</a:t>
            </a:fld>
            <a:endParaRPr lang="en-US"/>
          </a:p>
        </p:txBody>
      </p:sp>
    </p:spTree>
    <p:extLst>
      <p:ext uri="{BB962C8B-B14F-4D97-AF65-F5344CB8AC3E}">
        <p14:creationId xmlns:p14="http://schemas.microsoft.com/office/powerpoint/2010/main" val="1352020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11</a:t>
            </a:fld>
            <a:endParaRPr lang="en-US"/>
          </a:p>
        </p:txBody>
      </p:sp>
    </p:spTree>
    <p:extLst>
      <p:ext uri="{BB962C8B-B14F-4D97-AF65-F5344CB8AC3E}">
        <p14:creationId xmlns:p14="http://schemas.microsoft.com/office/powerpoint/2010/main" val="2650544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12</a:t>
            </a:fld>
            <a:endParaRPr lang="en-US"/>
          </a:p>
        </p:txBody>
      </p:sp>
    </p:spTree>
    <p:extLst>
      <p:ext uri="{BB962C8B-B14F-4D97-AF65-F5344CB8AC3E}">
        <p14:creationId xmlns:p14="http://schemas.microsoft.com/office/powerpoint/2010/main" val="1688692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13</a:t>
            </a:fld>
            <a:endParaRPr lang="en-US"/>
          </a:p>
        </p:txBody>
      </p:sp>
    </p:spTree>
    <p:extLst>
      <p:ext uri="{BB962C8B-B14F-4D97-AF65-F5344CB8AC3E}">
        <p14:creationId xmlns:p14="http://schemas.microsoft.com/office/powerpoint/2010/main" val="1038195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Canons:</a:t>
            </a:r>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14</a:t>
            </a:fld>
            <a:endParaRPr lang="en-US"/>
          </a:p>
        </p:txBody>
      </p:sp>
    </p:spTree>
    <p:extLst>
      <p:ext uri="{BB962C8B-B14F-4D97-AF65-F5344CB8AC3E}">
        <p14:creationId xmlns:p14="http://schemas.microsoft.com/office/powerpoint/2010/main" val="1930897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15</a:t>
            </a:fld>
            <a:endParaRPr lang="en-US"/>
          </a:p>
        </p:txBody>
      </p:sp>
    </p:spTree>
    <p:extLst>
      <p:ext uri="{BB962C8B-B14F-4D97-AF65-F5344CB8AC3E}">
        <p14:creationId xmlns:p14="http://schemas.microsoft.com/office/powerpoint/2010/main" val="1600656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16</a:t>
            </a:fld>
            <a:endParaRPr lang="en-US"/>
          </a:p>
        </p:txBody>
      </p:sp>
    </p:spTree>
    <p:extLst>
      <p:ext uri="{BB962C8B-B14F-4D97-AF65-F5344CB8AC3E}">
        <p14:creationId xmlns:p14="http://schemas.microsoft.com/office/powerpoint/2010/main" val="3735776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17</a:t>
            </a:fld>
            <a:endParaRPr lang="en-US"/>
          </a:p>
        </p:txBody>
      </p:sp>
    </p:spTree>
    <p:extLst>
      <p:ext uri="{BB962C8B-B14F-4D97-AF65-F5344CB8AC3E}">
        <p14:creationId xmlns:p14="http://schemas.microsoft.com/office/powerpoint/2010/main" val="1671065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18</a:t>
            </a:fld>
            <a:endParaRPr lang="en-US"/>
          </a:p>
        </p:txBody>
      </p:sp>
    </p:spTree>
    <p:extLst>
      <p:ext uri="{BB962C8B-B14F-4D97-AF65-F5344CB8AC3E}">
        <p14:creationId xmlns:p14="http://schemas.microsoft.com/office/powerpoint/2010/main" val="1036802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19</a:t>
            </a:fld>
            <a:endParaRPr lang="en-US"/>
          </a:p>
        </p:txBody>
      </p:sp>
    </p:spTree>
    <p:extLst>
      <p:ext uri="{BB962C8B-B14F-4D97-AF65-F5344CB8AC3E}">
        <p14:creationId xmlns:p14="http://schemas.microsoft.com/office/powerpoint/2010/main" val="2271251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Truth:  </a:t>
            </a:r>
            <a:r>
              <a:rPr lang="en-US" i="0" dirty="0" smtClean="0"/>
              <a:t>Veritas:  faithfulness</a:t>
            </a:r>
          </a:p>
          <a:p>
            <a:r>
              <a:rPr lang="en-US" i="0" dirty="0" smtClean="0"/>
              <a:t>Elucidate</a:t>
            </a:r>
            <a:r>
              <a:rPr lang="en-US" dirty="0" smtClean="0"/>
              <a:t>:</a:t>
            </a:r>
            <a:r>
              <a:rPr lang="en-US" baseline="0" dirty="0" smtClean="0"/>
              <a:t>  to make clear; to explain</a:t>
            </a:r>
          </a:p>
          <a:p>
            <a:r>
              <a:rPr lang="en-US" baseline="0" dirty="0" smtClean="0"/>
              <a:t>Defend: “</a:t>
            </a:r>
            <a:r>
              <a:rPr lang="en-US" baseline="0" dirty="0" err="1" smtClean="0"/>
              <a:t>disceptare</a:t>
            </a:r>
            <a:r>
              <a:rPr lang="en-US" baseline="0" dirty="0" smtClean="0"/>
              <a:t>” </a:t>
            </a:r>
            <a:r>
              <a:rPr lang="en-US" sz="1200" b="0" i="0" kern="1200" dirty="0" smtClean="0">
                <a:solidFill>
                  <a:schemeClr val="tx1"/>
                </a:solidFill>
                <a:effectLst/>
                <a:latin typeface="+mn-lt"/>
                <a:ea typeface="+mn-ea"/>
                <a:cs typeface="+mn-cs"/>
              </a:rPr>
              <a:t>reach an authoritative judgment or settlement.</a:t>
            </a:r>
          </a:p>
          <a:p>
            <a:r>
              <a:rPr lang="en-US" sz="1200" b="0" i="0" kern="1200" baseline="0" dirty="0" smtClean="0">
                <a:solidFill>
                  <a:schemeClr val="tx1"/>
                </a:solidFill>
                <a:effectLst/>
                <a:latin typeface="+mn-lt"/>
                <a:ea typeface="+mn-ea"/>
                <a:cs typeface="+mn-cs"/>
              </a:rPr>
              <a:t>Dispute:  “</a:t>
            </a:r>
            <a:r>
              <a:rPr lang="en-US" sz="1200" b="0" i="0" kern="1200" baseline="0" dirty="0" err="1" smtClean="0">
                <a:solidFill>
                  <a:schemeClr val="tx1"/>
                </a:solidFill>
                <a:effectLst/>
                <a:latin typeface="+mn-lt"/>
                <a:ea typeface="+mn-ea"/>
                <a:cs typeface="+mn-cs"/>
              </a:rPr>
              <a:t>disputabuntur</a:t>
            </a:r>
            <a:r>
              <a:rPr lang="en-US" sz="1200" b="0" i="0" kern="1200" baseline="0" dirty="0" smtClean="0">
                <a:solidFill>
                  <a:schemeClr val="tx1"/>
                </a:solidFill>
                <a:effectLst/>
                <a:latin typeface="+mn-lt"/>
                <a:ea typeface="+mn-ea"/>
                <a:cs typeface="+mn-cs"/>
              </a:rPr>
              <a:t>”  to discuss, debate.</a:t>
            </a:r>
            <a:endParaRPr lang="en-US" baseline="0" dirty="0" smtClean="0"/>
          </a:p>
          <a:p>
            <a:endParaRPr lang="en-US" dirty="0"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2</a:t>
            </a:fld>
            <a:endParaRPr lang="en-US"/>
          </a:p>
        </p:txBody>
      </p:sp>
    </p:spTree>
    <p:extLst>
      <p:ext uri="{BB962C8B-B14F-4D97-AF65-F5344CB8AC3E}">
        <p14:creationId xmlns:p14="http://schemas.microsoft.com/office/powerpoint/2010/main" val="1647591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20</a:t>
            </a:fld>
            <a:endParaRPr lang="en-US"/>
          </a:p>
        </p:txBody>
      </p:sp>
    </p:spTree>
    <p:extLst>
      <p:ext uri="{BB962C8B-B14F-4D97-AF65-F5344CB8AC3E}">
        <p14:creationId xmlns:p14="http://schemas.microsoft.com/office/powerpoint/2010/main" val="3827033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21</a:t>
            </a:fld>
            <a:endParaRPr lang="en-US"/>
          </a:p>
        </p:txBody>
      </p:sp>
    </p:spTree>
    <p:extLst>
      <p:ext uri="{BB962C8B-B14F-4D97-AF65-F5344CB8AC3E}">
        <p14:creationId xmlns:p14="http://schemas.microsoft.com/office/powerpoint/2010/main" val="1805249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22</a:t>
            </a:fld>
            <a:endParaRPr lang="en-US"/>
          </a:p>
        </p:txBody>
      </p:sp>
    </p:spTree>
    <p:extLst>
      <p:ext uri="{BB962C8B-B14F-4D97-AF65-F5344CB8AC3E}">
        <p14:creationId xmlns:p14="http://schemas.microsoft.com/office/powerpoint/2010/main" val="28113293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23</a:t>
            </a:fld>
            <a:endParaRPr lang="en-US"/>
          </a:p>
        </p:txBody>
      </p:sp>
    </p:spTree>
    <p:extLst>
      <p:ext uri="{BB962C8B-B14F-4D97-AF65-F5344CB8AC3E}">
        <p14:creationId xmlns:p14="http://schemas.microsoft.com/office/powerpoint/2010/main" val="40796802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24</a:t>
            </a:fld>
            <a:endParaRPr lang="en-US"/>
          </a:p>
        </p:txBody>
      </p:sp>
    </p:spTree>
    <p:extLst>
      <p:ext uri="{BB962C8B-B14F-4D97-AF65-F5344CB8AC3E}">
        <p14:creationId xmlns:p14="http://schemas.microsoft.com/office/powerpoint/2010/main" val="16062584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25</a:t>
            </a:fld>
            <a:endParaRPr lang="en-US"/>
          </a:p>
        </p:txBody>
      </p:sp>
    </p:spTree>
    <p:extLst>
      <p:ext uri="{BB962C8B-B14F-4D97-AF65-F5344CB8AC3E}">
        <p14:creationId xmlns:p14="http://schemas.microsoft.com/office/powerpoint/2010/main" val="32311023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26</a:t>
            </a:fld>
            <a:endParaRPr lang="en-US"/>
          </a:p>
        </p:txBody>
      </p:sp>
    </p:spTree>
    <p:extLst>
      <p:ext uri="{BB962C8B-B14F-4D97-AF65-F5344CB8AC3E}">
        <p14:creationId xmlns:p14="http://schemas.microsoft.com/office/powerpoint/2010/main" val="24048241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27</a:t>
            </a:fld>
            <a:endParaRPr lang="en-US"/>
          </a:p>
        </p:txBody>
      </p:sp>
    </p:spTree>
    <p:extLst>
      <p:ext uri="{BB962C8B-B14F-4D97-AF65-F5344CB8AC3E}">
        <p14:creationId xmlns:p14="http://schemas.microsoft.com/office/powerpoint/2010/main" val="24948919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28</a:t>
            </a:fld>
            <a:endParaRPr lang="en-US"/>
          </a:p>
        </p:txBody>
      </p:sp>
    </p:spTree>
    <p:extLst>
      <p:ext uri="{BB962C8B-B14F-4D97-AF65-F5344CB8AC3E}">
        <p14:creationId xmlns:p14="http://schemas.microsoft.com/office/powerpoint/2010/main" val="34727328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29</a:t>
            </a:fld>
            <a:endParaRPr lang="en-US"/>
          </a:p>
        </p:txBody>
      </p:sp>
    </p:spTree>
    <p:extLst>
      <p:ext uri="{BB962C8B-B14F-4D97-AF65-F5344CB8AC3E}">
        <p14:creationId xmlns:p14="http://schemas.microsoft.com/office/powerpoint/2010/main" val="2411083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3</a:t>
            </a:fld>
            <a:endParaRPr lang="en-US"/>
          </a:p>
        </p:txBody>
      </p:sp>
    </p:spTree>
    <p:extLst>
      <p:ext uri="{BB962C8B-B14F-4D97-AF65-F5344CB8AC3E}">
        <p14:creationId xmlns:p14="http://schemas.microsoft.com/office/powerpoint/2010/main" val="27526235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30</a:t>
            </a:fld>
            <a:endParaRPr lang="en-US"/>
          </a:p>
        </p:txBody>
      </p:sp>
    </p:spTree>
    <p:extLst>
      <p:ext uri="{BB962C8B-B14F-4D97-AF65-F5344CB8AC3E}">
        <p14:creationId xmlns:p14="http://schemas.microsoft.com/office/powerpoint/2010/main" val="11135004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31</a:t>
            </a:fld>
            <a:endParaRPr lang="en-US"/>
          </a:p>
        </p:txBody>
      </p:sp>
    </p:spTree>
    <p:extLst>
      <p:ext uri="{BB962C8B-B14F-4D97-AF65-F5344CB8AC3E}">
        <p14:creationId xmlns:p14="http://schemas.microsoft.com/office/powerpoint/2010/main" val="10305485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32</a:t>
            </a:fld>
            <a:endParaRPr lang="en-US"/>
          </a:p>
        </p:txBody>
      </p:sp>
    </p:spTree>
    <p:extLst>
      <p:ext uri="{BB962C8B-B14F-4D97-AF65-F5344CB8AC3E}">
        <p14:creationId xmlns:p14="http://schemas.microsoft.com/office/powerpoint/2010/main" val="34175227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33</a:t>
            </a:fld>
            <a:endParaRPr lang="en-US"/>
          </a:p>
        </p:txBody>
      </p:sp>
    </p:spTree>
    <p:extLst>
      <p:ext uri="{BB962C8B-B14F-4D97-AF65-F5344CB8AC3E}">
        <p14:creationId xmlns:p14="http://schemas.microsoft.com/office/powerpoint/2010/main" val="323915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34</a:t>
            </a:fld>
            <a:endParaRPr lang="en-US"/>
          </a:p>
        </p:txBody>
      </p:sp>
    </p:spTree>
    <p:extLst>
      <p:ext uri="{BB962C8B-B14F-4D97-AF65-F5344CB8AC3E}">
        <p14:creationId xmlns:p14="http://schemas.microsoft.com/office/powerpoint/2010/main" val="33466592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35</a:t>
            </a:fld>
            <a:endParaRPr lang="en-US"/>
          </a:p>
        </p:txBody>
      </p:sp>
    </p:spTree>
    <p:extLst>
      <p:ext uri="{BB962C8B-B14F-4D97-AF65-F5344CB8AC3E}">
        <p14:creationId xmlns:p14="http://schemas.microsoft.com/office/powerpoint/2010/main" val="4012465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pPr eaLnBrk="1" hangingPunct="1"/>
            <a:endParaRPr lang="en-US" altLang="en-US" smtClean="0"/>
          </a:p>
        </p:txBody>
      </p:sp>
      <p:sp>
        <p:nvSpPr>
          <p:cNvPr id="31748" name="Slide Number Placeholder 3"/>
          <p:cNvSpPr>
            <a:spLocks noGrp="1"/>
          </p:cNvSpPr>
          <p:nvPr>
            <p:ph type="sldNum" sz="quarter" idx="5"/>
          </p:nvPr>
        </p:nvSpPr>
        <p:spPr>
          <a:noFill/>
        </p:spPr>
        <p:txBody>
          <a:bodyPr/>
          <a:lstStyle>
            <a:lvl1pPr>
              <a:defRPr>
                <a:solidFill>
                  <a:schemeClr val="tx1"/>
                </a:solidFill>
                <a:latin typeface="Times New Roman" pitchFamily="18" charset="0"/>
              </a:defRPr>
            </a:lvl1pPr>
            <a:lvl2pPr marL="737441" indent="-283631">
              <a:defRPr>
                <a:solidFill>
                  <a:schemeClr val="tx1"/>
                </a:solidFill>
                <a:latin typeface="Times New Roman" pitchFamily="18" charset="0"/>
              </a:defRPr>
            </a:lvl2pPr>
            <a:lvl3pPr marL="1134525" indent="-226905">
              <a:defRPr>
                <a:solidFill>
                  <a:schemeClr val="tx1"/>
                </a:solidFill>
                <a:latin typeface="Times New Roman" pitchFamily="18" charset="0"/>
              </a:defRPr>
            </a:lvl3pPr>
            <a:lvl4pPr marL="1588334" indent="-226905">
              <a:defRPr>
                <a:solidFill>
                  <a:schemeClr val="tx1"/>
                </a:solidFill>
                <a:latin typeface="Times New Roman" pitchFamily="18" charset="0"/>
              </a:defRPr>
            </a:lvl4pPr>
            <a:lvl5pPr marL="2042145" indent="-226905">
              <a:defRPr>
                <a:solidFill>
                  <a:schemeClr val="tx1"/>
                </a:solidFill>
                <a:latin typeface="Times New Roman" pitchFamily="18" charset="0"/>
              </a:defRPr>
            </a:lvl5pPr>
            <a:lvl6pPr marL="2495954" indent="-226905" eaLnBrk="0" fontAlgn="base" hangingPunct="0">
              <a:spcBef>
                <a:spcPct val="0"/>
              </a:spcBef>
              <a:spcAft>
                <a:spcPct val="0"/>
              </a:spcAft>
              <a:defRPr>
                <a:solidFill>
                  <a:schemeClr val="tx1"/>
                </a:solidFill>
                <a:latin typeface="Times New Roman" pitchFamily="18" charset="0"/>
              </a:defRPr>
            </a:lvl6pPr>
            <a:lvl7pPr marL="2949764" indent="-226905" eaLnBrk="0" fontAlgn="base" hangingPunct="0">
              <a:spcBef>
                <a:spcPct val="0"/>
              </a:spcBef>
              <a:spcAft>
                <a:spcPct val="0"/>
              </a:spcAft>
              <a:defRPr>
                <a:solidFill>
                  <a:schemeClr val="tx1"/>
                </a:solidFill>
                <a:latin typeface="Times New Roman" pitchFamily="18" charset="0"/>
              </a:defRPr>
            </a:lvl7pPr>
            <a:lvl8pPr marL="3403574" indent="-226905" eaLnBrk="0" fontAlgn="base" hangingPunct="0">
              <a:spcBef>
                <a:spcPct val="0"/>
              </a:spcBef>
              <a:spcAft>
                <a:spcPct val="0"/>
              </a:spcAft>
              <a:defRPr>
                <a:solidFill>
                  <a:schemeClr val="tx1"/>
                </a:solidFill>
                <a:latin typeface="Times New Roman" pitchFamily="18" charset="0"/>
              </a:defRPr>
            </a:lvl8pPr>
            <a:lvl9pPr marL="3857384" indent="-226905" eaLnBrk="0" fontAlgn="base" hangingPunct="0">
              <a:spcBef>
                <a:spcPct val="0"/>
              </a:spcBef>
              <a:spcAft>
                <a:spcPct val="0"/>
              </a:spcAft>
              <a:defRPr>
                <a:solidFill>
                  <a:schemeClr val="tx1"/>
                </a:solidFill>
                <a:latin typeface="Times New Roman" pitchFamily="18" charset="0"/>
              </a:defRPr>
            </a:lvl9pPr>
          </a:lstStyle>
          <a:p>
            <a:fld id="{A0B4264C-34B0-493A-A568-6519609A655F}" type="slidenum">
              <a:rPr lang="en-US" altLang="en-US" smtClean="0">
                <a:latin typeface="Arial" charset="0"/>
              </a:rPr>
              <a:pPr/>
              <a:t>4</a:t>
            </a:fld>
            <a:endParaRPr lang="en-US" altLang="en-US" smtClean="0">
              <a:latin typeface="Arial" charset="0"/>
            </a:endParaRPr>
          </a:p>
        </p:txBody>
      </p:sp>
    </p:spTree>
    <p:extLst>
      <p:ext uri="{BB962C8B-B14F-4D97-AF65-F5344CB8AC3E}">
        <p14:creationId xmlns:p14="http://schemas.microsoft.com/office/powerpoint/2010/main" val="3158674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5</a:t>
            </a:fld>
            <a:endParaRPr lang="en-US"/>
          </a:p>
        </p:txBody>
      </p:sp>
    </p:spTree>
    <p:extLst>
      <p:ext uri="{BB962C8B-B14F-4D97-AF65-F5344CB8AC3E}">
        <p14:creationId xmlns:p14="http://schemas.microsoft.com/office/powerpoint/2010/main" val="3985857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6</a:t>
            </a:fld>
            <a:endParaRPr lang="en-US"/>
          </a:p>
        </p:txBody>
      </p:sp>
    </p:spTree>
    <p:extLst>
      <p:ext uri="{BB962C8B-B14F-4D97-AF65-F5344CB8AC3E}">
        <p14:creationId xmlns:p14="http://schemas.microsoft.com/office/powerpoint/2010/main" val="2234610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7</a:t>
            </a:fld>
            <a:endParaRPr lang="en-US"/>
          </a:p>
        </p:txBody>
      </p:sp>
    </p:spTree>
    <p:extLst>
      <p:ext uri="{BB962C8B-B14F-4D97-AF65-F5344CB8AC3E}">
        <p14:creationId xmlns:p14="http://schemas.microsoft.com/office/powerpoint/2010/main" val="1674013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8</a:t>
            </a:fld>
            <a:endParaRPr lang="en-US"/>
          </a:p>
        </p:txBody>
      </p:sp>
    </p:spTree>
    <p:extLst>
      <p:ext uri="{BB962C8B-B14F-4D97-AF65-F5344CB8AC3E}">
        <p14:creationId xmlns:p14="http://schemas.microsoft.com/office/powerpoint/2010/main" val="3979418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9</a:t>
            </a:fld>
            <a:endParaRPr lang="en-US"/>
          </a:p>
        </p:txBody>
      </p:sp>
    </p:spTree>
    <p:extLst>
      <p:ext uri="{BB962C8B-B14F-4D97-AF65-F5344CB8AC3E}">
        <p14:creationId xmlns:p14="http://schemas.microsoft.com/office/powerpoint/2010/main" val="2620480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933A4A-7466-462E-9C46-84D8CF6E3C2D}"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F0EEBA-0F0A-486A-845E-9DAD83C09452}" type="slidenum">
              <a:rPr lang="en-US" smtClean="0"/>
              <a:t>‹#›</a:t>
            </a:fld>
            <a:endParaRPr lang="en-US"/>
          </a:p>
        </p:txBody>
      </p:sp>
    </p:spTree>
    <p:extLst>
      <p:ext uri="{BB962C8B-B14F-4D97-AF65-F5344CB8AC3E}">
        <p14:creationId xmlns:p14="http://schemas.microsoft.com/office/powerpoint/2010/main" val="1554085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933A4A-7466-462E-9C46-84D8CF6E3C2D}"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F0EEBA-0F0A-486A-845E-9DAD83C09452}" type="slidenum">
              <a:rPr lang="en-US" smtClean="0"/>
              <a:t>‹#›</a:t>
            </a:fld>
            <a:endParaRPr lang="en-US"/>
          </a:p>
        </p:txBody>
      </p:sp>
    </p:spTree>
    <p:extLst>
      <p:ext uri="{BB962C8B-B14F-4D97-AF65-F5344CB8AC3E}">
        <p14:creationId xmlns:p14="http://schemas.microsoft.com/office/powerpoint/2010/main" val="125148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933A4A-7466-462E-9C46-84D8CF6E3C2D}"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F0EEBA-0F0A-486A-845E-9DAD83C09452}" type="slidenum">
              <a:rPr lang="en-US" smtClean="0"/>
              <a:t>‹#›</a:t>
            </a:fld>
            <a:endParaRPr lang="en-US"/>
          </a:p>
        </p:txBody>
      </p:sp>
    </p:spTree>
    <p:extLst>
      <p:ext uri="{BB962C8B-B14F-4D97-AF65-F5344CB8AC3E}">
        <p14:creationId xmlns:p14="http://schemas.microsoft.com/office/powerpoint/2010/main" val="388497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933A4A-7466-462E-9C46-84D8CF6E3C2D}"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F0EEBA-0F0A-486A-845E-9DAD83C09452}" type="slidenum">
              <a:rPr lang="en-US" smtClean="0"/>
              <a:t>‹#›</a:t>
            </a:fld>
            <a:endParaRPr lang="en-US"/>
          </a:p>
        </p:txBody>
      </p:sp>
    </p:spTree>
    <p:extLst>
      <p:ext uri="{BB962C8B-B14F-4D97-AF65-F5344CB8AC3E}">
        <p14:creationId xmlns:p14="http://schemas.microsoft.com/office/powerpoint/2010/main" val="709941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933A4A-7466-462E-9C46-84D8CF6E3C2D}"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F0EEBA-0F0A-486A-845E-9DAD83C09452}" type="slidenum">
              <a:rPr lang="en-US" smtClean="0"/>
              <a:t>‹#›</a:t>
            </a:fld>
            <a:endParaRPr lang="en-US"/>
          </a:p>
        </p:txBody>
      </p:sp>
    </p:spTree>
    <p:extLst>
      <p:ext uri="{BB962C8B-B14F-4D97-AF65-F5344CB8AC3E}">
        <p14:creationId xmlns:p14="http://schemas.microsoft.com/office/powerpoint/2010/main" val="110583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933A4A-7466-462E-9C46-84D8CF6E3C2D}" type="datetimeFigureOut">
              <a:rPr lang="en-US" smtClean="0"/>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F0EEBA-0F0A-486A-845E-9DAD83C09452}" type="slidenum">
              <a:rPr lang="en-US" smtClean="0"/>
              <a:t>‹#›</a:t>
            </a:fld>
            <a:endParaRPr lang="en-US"/>
          </a:p>
        </p:txBody>
      </p:sp>
    </p:spTree>
    <p:extLst>
      <p:ext uri="{BB962C8B-B14F-4D97-AF65-F5344CB8AC3E}">
        <p14:creationId xmlns:p14="http://schemas.microsoft.com/office/powerpoint/2010/main" val="934157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933A4A-7466-462E-9C46-84D8CF6E3C2D}" type="datetimeFigureOut">
              <a:rPr lang="en-US" smtClean="0"/>
              <a:t>10/15/2018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F0EEBA-0F0A-486A-845E-9DAD83C09452}" type="slidenum">
              <a:rPr lang="en-US" smtClean="0"/>
              <a:t>‹#›</a:t>
            </a:fld>
            <a:endParaRPr lang="en-US"/>
          </a:p>
        </p:txBody>
      </p:sp>
    </p:spTree>
    <p:extLst>
      <p:ext uri="{BB962C8B-B14F-4D97-AF65-F5344CB8AC3E}">
        <p14:creationId xmlns:p14="http://schemas.microsoft.com/office/powerpoint/2010/main" val="1537936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933A4A-7466-462E-9C46-84D8CF6E3C2D}" type="datetimeFigureOut">
              <a:rPr lang="en-US" smtClean="0"/>
              <a:t>10/15/2018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F0EEBA-0F0A-486A-845E-9DAD83C09452}" type="slidenum">
              <a:rPr lang="en-US" smtClean="0"/>
              <a:t>‹#›</a:t>
            </a:fld>
            <a:endParaRPr lang="en-US"/>
          </a:p>
        </p:txBody>
      </p:sp>
    </p:spTree>
    <p:extLst>
      <p:ext uri="{BB962C8B-B14F-4D97-AF65-F5344CB8AC3E}">
        <p14:creationId xmlns:p14="http://schemas.microsoft.com/office/powerpoint/2010/main" val="1570798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933A4A-7466-462E-9C46-84D8CF6E3C2D}" type="datetimeFigureOut">
              <a:rPr lang="en-US" smtClean="0"/>
              <a:t>10/15/2018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F0EEBA-0F0A-486A-845E-9DAD83C09452}" type="slidenum">
              <a:rPr lang="en-US" smtClean="0"/>
              <a:t>‹#›</a:t>
            </a:fld>
            <a:endParaRPr lang="en-US"/>
          </a:p>
        </p:txBody>
      </p:sp>
    </p:spTree>
    <p:extLst>
      <p:ext uri="{BB962C8B-B14F-4D97-AF65-F5344CB8AC3E}">
        <p14:creationId xmlns:p14="http://schemas.microsoft.com/office/powerpoint/2010/main" val="4069372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933A4A-7466-462E-9C46-84D8CF6E3C2D}" type="datetimeFigureOut">
              <a:rPr lang="en-US" smtClean="0"/>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F0EEBA-0F0A-486A-845E-9DAD83C09452}" type="slidenum">
              <a:rPr lang="en-US" smtClean="0"/>
              <a:t>‹#›</a:t>
            </a:fld>
            <a:endParaRPr lang="en-US"/>
          </a:p>
        </p:txBody>
      </p:sp>
    </p:spTree>
    <p:extLst>
      <p:ext uri="{BB962C8B-B14F-4D97-AF65-F5344CB8AC3E}">
        <p14:creationId xmlns:p14="http://schemas.microsoft.com/office/powerpoint/2010/main" val="2914433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933A4A-7466-462E-9C46-84D8CF6E3C2D}" type="datetimeFigureOut">
              <a:rPr lang="en-US" smtClean="0"/>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F0EEBA-0F0A-486A-845E-9DAD83C09452}" type="slidenum">
              <a:rPr lang="en-US" smtClean="0"/>
              <a:t>‹#›</a:t>
            </a:fld>
            <a:endParaRPr lang="en-US"/>
          </a:p>
        </p:txBody>
      </p:sp>
    </p:spTree>
    <p:extLst>
      <p:ext uri="{BB962C8B-B14F-4D97-AF65-F5344CB8AC3E}">
        <p14:creationId xmlns:p14="http://schemas.microsoft.com/office/powerpoint/2010/main" val="2517201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933A4A-7466-462E-9C46-84D8CF6E3C2D}" type="datetimeFigureOut">
              <a:rPr lang="en-US" smtClean="0"/>
              <a:t>10/15/2018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F0EEBA-0F0A-486A-845E-9DAD83C09452}" type="slidenum">
              <a:rPr lang="en-US" smtClean="0"/>
              <a:t>‹#›</a:t>
            </a:fld>
            <a:endParaRPr lang="en-US"/>
          </a:p>
        </p:txBody>
      </p:sp>
    </p:spTree>
    <p:extLst>
      <p:ext uri="{BB962C8B-B14F-4D97-AF65-F5344CB8AC3E}">
        <p14:creationId xmlns:p14="http://schemas.microsoft.com/office/powerpoint/2010/main" val="2958560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s://www.youtube.com/watch?v=5CG35BfLbAQ" TargetMode="Externa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https://www.youtube.com/watch?v=5CG35BfLbAQ" TargetMode="Externa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p:spPr>
        <p:txBody>
          <a:bodyPr/>
          <a:lstStyle/>
          <a:p>
            <a:pPr marL="484632" eaLnBrk="1" fontAlgn="auto" hangingPunct="1">
              <a:spcAft>
                <a:spcPts val="0"/>
              </a:spcAft>
              <a:defRPr/>
            </a:pPr>
            <a:r>
              <a:rPr lang="en-US" dirty="0" smtClean="0">
                <a:solidFill>
                  <a:schemeClr val="accent1">
                    <a:tint val="83000"/>
                    <a:satMod val="150000"/>
                  </a:schemeClr>
                </a:solidFill>
                <a:cs typeface="Tunga" pitchFamily="34" charset="0"/>
              </a:rPr>
              <a:t>10</a:t>
            </a:r>
            <a:r>
              <a:rPr lang="en-US" baseline="30000" dirty="0" smtClean="0">
                <a:solidFill>
                  <a:schemeClr val="accent1">
                    <a:tint val="83000"/>
                    <a:satMod val="150000"/>
                  </a:schemeClr>
                </a:solidFill>
                <a:cs typeface="Tunga" pitchFamily="34" charset="0"/>
              </a:rPr>
              <a:t>th</a:t>
            </a:r>
            <a:r>
              <a:rPr lang="en-US" dirty="0" smtClean="0">
                <a:solidFill>
                  <a:schemeClr val="accent1">
                    <a:tint val="83000"/>
                    <a:satMod val="150000"/>
                  </a:schemeClr>
                </a:solidFill>
                <a:cs typeface="Tunga" pitchFamily="34" charset="0"/>
              </a:rPr>
              <a:t> World Studies </a:t>
            </a:r>
            <a:r>
              <a:rPr lang="en-US" dirty="0" smtClean="0">
                <a:solidFill>
                  <a:srgbClr val="FF0000"/>
                </a:solidFill>
                <a:cs typeface="Tunga" pitchFamily="34" charset="0"/>
              </a:rPr>
              <a:t>10.15.18</a:t>
            </a:r>
          </a:p>
        </p:txBody>
      </p:sp>
      <p:sp>
        <p:nvSpPr>
          <p:cNvPr id="9" name="Content Placeholder 8"/>
          <p:cNvSpPr>
            <a:spLocks noGrp="1"/>
          </p:cNvSpPr>
          <p:nvPr>
            <p:ph sz="quarter" idx="4294967295"/>
          </p:nvPr>
        </p:nvSpPr>
        <p:spPr>
          <a:xfrm>
            <a:off x="0" y="1143000"/>
            <a:ext cx="4343400" cy="5715000"/>
          </a:xfrm>
        </p:spPr>
        <p:txBody>
          <a:bodyPr>
            <a:normAutofit fontScale="77500" lnSpcReduction="20000"/>
          </a:bodyPr>
          <a:lstStyle/>
          <a:p>
            <a:pPr marL="273050" indent="-273050" eaLnBrk="1" fontAlgn="auto" hangingPunct="1">
              <a:lnSpc>
                <a:spcPct val="90000"/>
              </a:lnSpc>
              <a:spcAft>
                <a:spcPts val="0"/>
              </a:spcAft>
              <a:buFont typeface="Wingdings 2"/>
              <a:buChar char=""/>
              <a:defRPr/>
            </a:pPr>
            <a:r>
              <a:rPr lang="en-US" sz="3800" b="1" u="sng" dirty="0" smtClean="0"/>
              <a:t>Turn in:</a:t>
            </a:r>
            <a:endParaRPr lang="en-US" sz="3800" b="1" dirty="0"/>
          </a:p>
          <a:p>
            <a:pPr marL="628650" indent="-571500"/>
            <a:r>
              <a:rPr lang="en-US" altLang="en-US" sz="3800" b="1" u="sng" dirty="0" smtClean="0"/>
              <a:t>“Reforms”</a:t>
            </a:r>
            <a:endParaRPr lang="en-US" sz="3800" b="1" dirty="0" smtClean="0"/>
          </a:p>
          <a:p>
            <a:pPr marL="273050" indent="-273050" eaLnBrk="1" fontAlgn="auto" hangingPunct="1">
              <a:lnSpc>
                <a:spcPct val="90000"/>
              </a:lnSpc>
              <a:spcAft>
                <a:spcPts val="0"/>
              </a:spcAft>
              <a:buFont typeface="Arial" pitchFamily="34" charset="0"/>
              <a:buNone/>
              <a:defRPr/>
            </a:pPr>
            <a:endParaRPr lang="en-US" sz="3800" b="1" dirty="0" smtClean="0"/>
          </a:p>
          <a:p>
            <a:pPr marL="273050" indent="-273050" eaLnBrk="1" fontAlgn="auto" hangingPunct="1">
              <a:lnSpc>
                <a:spcPct val="90000"/>
              </a:lnSpc>
              <a:spcAft>
                <a:spcPts val="0"/>
              </a:spcAft>
              <a:buFont typeface="Wingdings 2"/>
              <a:buChar char=""/>
              <a:defRPr/>
            </a:pPr>
            <a:r>
              <a:rPr lang="en-US" sz="3800" b="1" u="sng" dirty="0" smtClean="0"/>
              <a:t>Take out:</a:t>
            </a:r>
            <a:r>
              <a:rPr lang="en-US" sz="3800" b="1" dirty="0" smtClean="0"/>
              <a:t> </a:t>
            </a:r>
          </a:p>
          <a:p>
            <a:pPr marL="673100" lvl="1" indent="-273050">
              <a:lnSpc>
                <a:spcPct val="90000"/>
              </a:lnSpc>
              <a:buFont typeface="Wingdings 2"/>
              <a:buChar char=""/>
              <a:defRPr/>
            </a:pPr>
            <a:r>
              <a:rPr lang="en-US" sz="3800" b="1" dirty="0" smtClean="0"/>
              <a:t>Planner</a:t>
            </a:r>
          </a:p>
          <a:p>
            <a:pPr marL="673100" lvl="1" indent="-273050">
              <a:lnSpc>
                <a:spcPct val="90000"/>
              </a:lnSpc>
              <a:buFont typeface="Wingdings 2"/>
              <a:buChar char=""/>
              <a:defRPr/>
            </a:pPr>
            <a:r>
              <a:rPr lang="en-US" sz="3800" b="1" dirty="0" smtClean="0"/>
              <a:t>Notes, &amp; note-taking devices</a:t>
            </a:r>
          </a:p>
          <a:p>
            <a:pPr marL="673100" lvl="1" indent="-273050">
              <a:lnSpc>
                <a:spcPct val="90000"/>
              </a:lnSpc>
              <a:buFont typeface="Arial" pitchFamily="34" charset="0"/>
              <a:buNone/>
              <a:defRPr/>
            </a:pPr>
            <a:endParaRPr lang="en-US" sz="3800" b="1" dirty="0" smtClean="0"/>
          </a:p>
          <a:p>
            <a:pPr marL="273050" indent="-273050">
              <a:lnSpc>
                <a:spcPct val="90000"/>
              </a:lnSpc>
              <a:buFont typeface="Wingdings 2"/>
              <a:buChar char=""/>
              <a:defRPr/>
            </a:pPr>
            <a:r>
              <a:rPr lang="en-US" sz="3800" b="1" u="sng" dirty="0" smtClean="0"/>
              <a:t>Today’s objective:</a:t>
            </a:r>
          </a:p>
          <a:p>
            <a:pPr marL="673100" lvl="1" indent="-273050">
              <a:lnSpc>
                <a:spcPct val="90000"/>
              </a:lnSpc>
              <a:buFont typeface="Wingdings 2"/>
              <a:buChar char=""/>
              <a:defRPr/>
            </a:pPr>
            <a:r>
              <a:rPr lang="en-US" sz="3800" b="1" dirty="0" smtClean="0"/>
              <a:t>I can provide brilliant answers and reflect on my level of note-taking as it corresponds to my understanding.</a:t>
            </a:r>
          </a:p>
          <a:p>
            <a:pPr marL="273050" indent="-273050" eaLnBrk="1" fontAlgn="auto" hangingPunct="1">
              <a:lnSpc>
                <a:spcPct val="90000"/>
              </a:lnSpc>
              <a:spcAft>
                <a:spcPts val="0"/>
              </a:spcAft>
              <a:buFont typeface="Arial" pitchFamily="34" charset="0"/>
              <a:buNone/>
              <a:defRPr/>
            </a:pPr>
            <a:endParaRPr lang="en-US" sz="3600" b="1" dirty="0" smtClean="0"/>
          </a:p>
          <a:p>
            <a:pPr marL="273050" indent="-273050" eaLnBrk="1" fontAlgn="auto" hangingPunct="1">
              <a:lnSpc>
                <a:spcPct val="90000"/>
              </a:lnSpc>
              <a:spcAft>
                <a:spcPts val="0"/>
              </a:spcAft>
              <a:buFont typeface="Arial" pitchFamily="34" charset="0"/>
              <a:buNone/>
              <a:defRPr/>
            </a:pPr>
            <a:endParaRPr lang="en-US" sz="3600" b="1" u="sng" dirty="0" smtClean="0"/>
          </a:p>
          <a:p>
            <a:pPr marL="273050" indent="-273050" eaLnBrk="1" fontAlgn="auto" hangingPunct="1">
              <a:lnSpc>
                <a:spcPct val="90000"/>
              </a:lnSpc>
              <a:spcAft>
                <a:spcPts val="0"/>
              </a:spcAft>
              <a:buFont typeface="Wingdings 2"/>
              <a:buChar char=""/>
              <a:defRPr/>
            </a:pPr>
            <a:endParaRPr lang="en-US" dirty="0" smtClean="0"/>
          </a:p>
        </p:txBody>
      </p:sp>
      <p:sp>
        <p:nvSpPr>
          <p:cNvPr id="2052" name="Content Placeholder 9"/>
          <p:cNvSpPr>
            <a:spLocks noGrp="1"/>
          </p:cNvSpPr>
          <p:nvPr>
            <p:ph sz="quarter" idx="4294967295"/>
          </p:nvPr>
        </p:nvSpPr>
        <p:spPr>
          <a:xfrm>
            <a:off x="4645025" y="1219200"/>
            <a:ext cx="4498975" cy="5638800"/>
          </a:xfrm>
        </p:spPr>
        <p:txBody>
          <a:bodyPr>
            <a:normAutofit/>
          </a:bodyPr>
          <a:lstStyle/>
          <a:p>
            <a:pPr marL="57150" indent="0" eaLnBrk="1" hangingPunct="1">
              <a:buFont typeface="Wingdings" pitchFamily="2" charset="2"/>
              <a:buNone/>
            </a:pPr>
            <a:r>
              <a:rPr lang="en-US" altLang="en-US" b="1" u="sng" dirty="0" smtClean="0"/>
              <a:t>Today’s Agenda:</a:t>
            </a:r>
          </a:p>
          <a:p>
            <a:pPr marL="57150" indent="0"/>
            <a:r>
              <a:rPr lang="en-US" altLang="en-US" b="1" i="1" dirty="0" smtClean="0"/>
              <a:t>Martin Luther’s 95 Theses</a:t>
            </a:r>
          </a:p>
          <a:p>
            <a:pPr marL="57150" indent="0"/>
            <a:r>
              <a:rPr lang="en-US" altLang="en-US" b="1" i="1" dirty="0" smtClean="0"/>
              <a:t>Thesis Statements</a:t>
            </a:r>
          </a:p>
          <a:p>
            <a:pPr marL="57150" indent="0"/>
            <a:endParaRPr lang="en-US" altLang="en-US" b="1" i="1" dirty="0" smtClean="0"/>
          </a:p>
          <a:p>
            <a:pPr marL="57150" indent="0" eaLnBrk="1" hangingPunct="1"/>
            <a:endParaRPr lang="en-US" altLang="en-US" sz="2800" dirty="0" smtClean="0"/>
          </a:p>
          <a:p>
            <a:pPr marL="57150" indent="0" eaLnBrk="1" hangingPunct="1">
              <a:buFont typeface="Arial" pitchFamily="34" charset="0"/>
              <a:buNone/>
            </a:pPr>
            <a:r>
              <a:rPr lang="en-US" altLang="en-US" sz="2800" b="1" u="sng" dirty="0" smtClean="0"/>
              <a:t>HW:</a:t>
            </a:r>
          </a:p>
          <a:p>
            <a:pPr marL="514350" indent="-457200"/>
            <a:r>
              <a:rPr lang="en-US" altLang="en-US" sz="2800" b="1" i="1" dirty="0" smtClean="0"/>
              <a:t>Your “Reforms”</a:t>
            </a:r>
            <a:endParaRPr lang="en-US" altLang="en-US" sz="2000" b="1" dirty="0" smtClean="0"/>
          </a:p>
        </p:txBody>
      </p:sp>
    </p:spTree>
    <p:extLst>
      <p:ext uri="{BB962C8B-B14F-4D97-AF65-F5344CB8AC3E}">
        <p14:creationId xmlns:p14="http://schemas.microsoft.com/office/powerpoint/2010/main" val="584181935"/>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0"/>
            <a:ext cx="9144000" cy="1066800"/>
          </a:xfrm>
          <a:solidFill>
            <a:srgbClr val="7030A0"/>
          </a:solidFill>
        </p:spPr>
        <p:txBody>
          <a:bodyPr/>
          <a:lstStyle/>
          <a:p>
            <a:pPr marL="484632">
              <a:defRPr/>
            </a:pPr>
            <a:r>
              <a:rPr lang="en-US" dirty="0" smtClean="0">
                <a:solidFill>
                  <a:schemeClr val="bg1"/>
                </a:solidFill>
                <a:cs typeface="Tunga" pitchFamily="34" charset="0"/>
              </a:rPr>
              <a:t>What will the Church do?</a:t>
            </a:r>
          </a:p>
        </p:txBody>
      </p:sp>
      <p:pic>
        <p:nvPicPr>
          <p:cNvPr id="4" name="Picture 3"/>
          <p:cNvPicPr>
            <a:picLocks noChangeAspect="1"/>
          </p:cNvPicPr>
          <p:nvPr/>
        </p:nvPicPr>
        <p:blipFill>
          <a:blip r:embed="rId3"/>
          <a:stretch>
            <a:fillRect/>
          </a:stretch>
        </p:blipFill>
        <p:spPr>
          <a:xfrm>
            <a:off x="152400" y="3011476"/>
            <a:ext cx="5067300" cy="3785652"/>
          </a:xfrm>
          <a:prstGeom prst="rect">
            <a:avLst/>
          </a:prstGeom>
        </p:spPr>
      </p:pic>
      <p:pic>
        <p:nvPicPr>
          <p:cNvPr id="5" name="Picture 4"/>
          <p:cNvPicPr>
            <a:picLocks noChangeAspect="1"/>
          </p:cNvPicPr>
          <p:nvPr/>
        </p:nvPicPr>
        <p:blipFill>
          <a:blip r:embed="rId4"/>
          <a:stretch>
            <a:fillRect/>
          </a:stretch>
        </p:blipFill>
        <p:spPr>
          <a:xfrm>
            <a:off x="5715000" y="1219200"/>
            <a:ext cx="2972851" cy="4459276"/>
          </a:xfrm>
          <a:prstGeom prst="rect">
            <a:avLst/>
          </a:prstGeom>
        </p:spPr>
      </p:pic>
      <p:sp>
        <p:nvSpPr>
          <p:cNvPr id="7" name="Rectangle 6"/>
          <p:cNvSpPr/>
          <p:nvPr/>
        </p:nvSpPr>
        <p:spPr>
          <a:xfrm>
            <a:off x="5334000" y="5860184"/>
            <a:ext cx="3810000" cy="923330"/>
          </a:xfrm>
          <a:prstGeom prst="rect">
            <a:avLst/>
          </a:prstGeom>
        </p:spPr>
        <p:txBody>
          <a:bodyPr wrap="square">
            <a:spAutoFit/>
          </a:bodyPr>
          <a:lstStyle/>
          <a:p>
            <a:r>
              <a:rPr lang="en-US" dirty="0">
                <a:hlinkClick r:id="rId5"/>
              </a:rPr>
              <a:t>https://</a:t>
            </a:r>
            <a:r>
              <a:rPr lang="en-US" dirty="0" smtClean="0">
                <a:hlinkClick r:id="rId5"/>
              </a:rPr>
              <a:t>www.youtube.com/watch?v=5CG35BfLbAQ</a:t>
            </a:r>
            <a:endParaRPr lang="en-US" dirty="0" smtClean="0"/>
          </a:p>
          <a:p>
            <a:endParaRPr lang="en-US" dirty="0"/>
          </a:p>
        </p:txBody>
      </p:sp>
      <p:sp>
        <p:nvSpPr>
          <p:cNvPr id="2" name="TextBox 1"/>
          <p:cNvSpPr txBox="1"/>
          <p:nvPr/>
        </p:nvSpPr>
        <p:spPr>
          <a:xfrm>
            <a:off x="0" y="1077686"/>
            <a:ext cx="5715000" cy="4524315"/>
          </a:xfrm>
          <a:prstGeom prst="rect">
            <a:avLst/>
          </a:prstGeom>
          <a:noFill/>
        </p:spPr>
        <p:txBody>
          <a:bodyPr wrap="square" rtlCol="0">
            <a:spAutoFit/>
          </a:bodyPr>
          <a:lstStyle/>
          <a:p>
            <a:r>
              <a:rPr lang="en-US" sz="3200" u="sng" dirty="0" smtClean="0"/>
              <a:t>1520</a:t>
            </a:r>
            <a:r>
              <a:rPr lang="en-US" sz="3200" dirty="0" smtClean="0"/>
              <a:t>:  Pope Leo X excommunicates Luther—gives him an opportunity to recant</a:t>
            </a:r>
          </a:p>
          <a:p>
            <a:r>
              <a:rPr lang="en-US" sz="3200" u="sng" dirty="0" smtClean="0"/>
              <a:t>1521</a:t>
            </a:r>
            <a:r>
              <a:rPr lang="en-US" sz="3200" dirty="0" smtClean="0"/>
              <a:t>:  Pope Leo X issues a Papal Bull–“</a:t>
            </a:r>
            <a:r>
              <a:rPr lang="en-US" sz="3200" dirty="0" err="1" smtClean="0"/>
              <a:t>Decet</a:t>
            </a:r>
            <a:r>
              <a:rPr lang="en-US" sz="3200" dirty="0" smtClean="0"/>
              <a:t> </a:t>
            </a:r>
            <a:r>
              <a:rPr lang="en-US" sz="3200" dirty="0" err="1"/>
              <a:t>Romanum</a:t>
            </a:r>
            <a:r>
              <a:rPr lang="en-US" sz="3200" dirty="0"/>
              <a:t> </a:t>
            </a:r>
            <a:r>
              <a:rPr lang="en-US" sz="3200" dirty="0" err="1" smtClean="0"/>
              <a:t>Pontificem</a:t>
            </a:r>
            <a:r>
              <a:rPr lang="en-US" sz="3200" dirty="0" smtClean="0"/>
              <a:t>”—deems Luther a heretic</a:t>
            </a:r>
          </a:p>
          <a:p>
            <a:r>
              <a:rPr lang="en-US" sz="3200" u="sng" dirty="0" smtClean="0"/>
              <a:t>1521</a:t>
            </a:r>
            <a:r>
              <a:rPr lang="en-US" sz="3200" dirty="0" smtClean="0"/>
              <a:t>:  The Diet (“Dee-et”) of Worms (“</a:t>
            </a:r>
            <a:r>
              <a:rPr lang="en-US" sz="3200" dirty="0" err="1" smtClean="0"/>
              <a:t>Vorms</a:t>
            </a:r>
            <a:r>
              <a:rPr lang="en-US" sz="3200" dirty="0" smtClean="0"/>
              <a:t>”)</a:t>
            </a:r>
            <a:endParaRPr lang="en-US" sz="3200" dirty="0"/>
          </a:p>
        </p:txBody>
      </p:sp>
    </p:spTree>
    <p:extLst>
      <p:ext uri="{BB962C8B-B14F-4D97-AF65-F5344CB8AC3E}">
        <p14:creationId xmlns:p14="http://schemas.microsoft.com/office/powerpoint/2010/main" val="1529193503"/>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0"/>
            <a:ext cx="9144000" cy="1066800"/>
          </a:xfrm>
          <a:solidFill>
            <a:srgbClr val="7030A0"/>
          </a:solidFill>
        </p:spPr>
        <p:txBody>
          <a:bodyPr/>
          <a:lstStyle/>
          <a:p>
            <a:pPr marL="484632">
              <a:defRPr/>
            </a:pPr>
            <a:r>
              <a:rPr lang="en-US" dirty="0" smtClean="0">
                <a:solidFill>
                  <a:schemeClr val="bg1"/>
                </a:solidFill>
                <a:cs typeface="Tunga" pitchFamily="34" charset="0"/>
              </a:rPr>
              <a:t>What will the Church do?</a:t>
            </a:r>
          </a:p>
        </p:txBody>
      </p:sp>
      <p:pic>
        <p:nvPicPr>
          <p:cNvPr id="4" name="Picture 3"/>
          <p:cNvPicPr>
            <a:picLocks noChangeAspect="1"/>
          </p:cNvPicPr>
          <p:nvPr/>
        </p:nvPicPr>
        <p:blipFill>
          <a:blip r:embed="rId3"/>
          <a:stretch>
            <a:fillRect/>
          </a:stretch>
        </p:blipFill>
        <p:spPr>
          <a:xfrm>
            <a:off x="152400" y="3632230"/>
            <a:ext cx="5067300" cy="3164897"/>
          </a:xfrm>
          <a:prstGeom prst="rect">
            <a:avLst/>
          </a:prstGeom>
        </p:spPr>
      </p:pic>
      <p:pic>
        <p:nvPicPr>
          <p:cNvPr id="5" name="Picture 4"/>
          <p:cNvPicPr>
            <a:picLocks noChangeAspect="1"/>
          </p:cNvPicPr>
          <p:nvPr/>
        </p:nvPicPr>
        <p:blipFill>
          <a:blip r:embed="rId4"/>
          <a:stretch>
            <a:fillRect/>
          </a:stretch>
        </p:blipFill>
        <p:spPr>
          <a:xfrm>
            <a:off x="5715000" y="1219200"/>
            <a:ext cx="2972851" cy="4459276"/>
          </a:xfrm>
          <a:prstGeom prst="rect">
            <a:avLst/>
          </a:prstGeom>
        </p:spPr>
      </p:pic>
      <p:sp>
        <p:nvSpPr>
          <p:cNvPr id="7" name="Rectangle 6"/>
          <p:cNvSpPr/>
          <p:nvPr/>
        </p:nvSpPr>
        <p:spPr>
          <a:xfrm>
            <a:off x="5334000" y="5860184"/>
            <a:ext cx="3810000" cy="923330"/>
          </a:xfrm>
          <a:prstGeom prst="rect">
            <a:avLst/>
          </a:prstGeom>
        </p:spPr>
        <p:txBody>
          <a:bodyPr wrap="square">
            <a:spAutoFit/>
          </a:bodyPr>
          <a:lstStyle/>
          <a:p>
            <a:r>
              <a:rPr lang="en-US" dirty="0">
                <a:hlinkClick r:id="rId5"/>
              </a:rPr>
              <a:t>https://</a:t>
            </a:r>
            <a:r>
              <a:rPr lang="en-US" dirty="0" smtClean="0">
                <a:hlinkClick r:id="rId5"/>
              </a:rPr>
              <a:t>www.youtube.com/watch?v=5CG35BfLbAQ</a:t>
            </a:r>
            <a:endParaRPr lang="en-US" dirty="0" smtClean="0"/>
          </a:p>
          <a:p>
            <a:endParaRPr lang="en-US" dirty="0"/>
          </a:p>
        </p:txBody>
      </p:sp>
      <p:sp>
        <p:nvSpPr>
          <p:cNvPr id="2" name="TextBox 1"/>
          <p:cNvSpPr txBox="1"/>
          <p:nvPr/>
        </p:nvSpPr>
        <p:spPr>
          <a:xfrm>
            <a:off x="0" y="1077686"/>
            <a:ext cx="5715000" cy="2554545"/>
          </a:xfrm>
          <a:prstGeom prst="rect">
            <a:avLst/>
          </a:prstGeom>
          <a:noFill/>
        </p:spPr>
        <p:txBody>
          <a:bodyPr wrap="square" rtlCol="0">
            <a:spAutoFit/>
          </a:bodyPr>
          <a:lstStyle/>
          <a:p>
            <a:pPr algn="ctr"/>
            <a:r>
              <a:rPr lang="en-US" sz="3200" dirty="0" smtClean="0"/>
              <a:t>The Diet (“Dee-et”) of Worms (“</a:t>
            </a:r>
            <a:r>
              <a:rPr lang="en-US" sz="3200" dirty="0" err="1" smtClean="0"/>
              <a:t>Vorms</a:t>
            </a:r>
            <a:r>
              <a:rPr lang="en-US" sz="3200" dirty="0" smtClean="0"/>
              <a:t>”)—1521</a:t>
            </a:r>
          </a:p>
          <a:p>
            <a:pPr algn="ctr"/>
            <a:r>
              <a:rPr lang="en-US" sz="3200" dirty="0" smtClean="0"/>
              <a:t>Cardinal Alexander</a:t>
            </a:r>
          </a:p>
          <a:p>
            <a:pPr algn="ctr"/>
            <a:r>
              <a:rPr lang="en-US" sz="3200" dirty="0" smtClean="0"/>
              <a:t>Charles V</a:t>
            </a:r>
          </a:p>
          <a:p>
            <a:pPr algn="ctr"/>
            <a:r>
              <a:rPr lang="en-US" sz="3200" dirty="0" smtClean="0"/>
              <a:t>Frederick the Wise </a:t>
            </a:r>
            <a:endParaRPr lang="en-US" sz="3200" dirty="0"/>
          </a:p>
        </p:txBody>
      </p:sp>
    </p:spTree>
    <p:extLst>
      <p:ext uri="{BB962C8B-B14F-4D97-AF65-F5344CB8AC3E}">
        <p14:creationId xmlns:p14="http://schemas.microsoft.com/office/powerpoint/2010/main" val="2434623109"/>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p:spPr>
        <p:txBody>
          <a:bodyPr/>
          <a:lstStyle/>
          <a:p>
            <a:pPr marL="484632" eaLnBrk="1" fontAlgn="auto" hangingPunct="1">
              <a:spcAft>
                <a:spcPts val="0"/>
              </a:spcAft>
              <a:defRPr/>
            </a:pPr>
            <a:r>
              <a:rPr lang="en-US" b="1" i="1" u="sng" dirty="0" smtClean="0">
                <a:solidFill>
                  <a:schemeClr val="accent1">
                    <a:tint val="83000"/>
                    <a:satMod val="150000"/>
                  </a:schemeClr>
                </a:solidFill>
                <a:cs typeface="Tunga" pitchFamily="34" charset="0"/>
              </a:rPr>
              <a:t>HW:  ONLINE</a:t>
            </a:r>
            <a:endParaRPr lang="en-US" b="1" i="1" u="sng" dirty="0" smtClean="0">
              <a:solidFill>
                <a:srgbClr val="FF0000"/>
              </a:solidFill>
              <a:cs typeface="Tunga" pitchFamily="34" charset="0"/>
            </a:endParaRPr>
          </a:p>
        </p:txBody>
      </p:sp>
      <p:sp>
        <p:nvSpPr>
          <p:cNvPr id="9" name="Content Placeholder 8"/>
          <p:cNvSpPr>
            <a:spLocks noGrp="1"/>
          </p:cNvSpPr>
          <p:nvPr>
            <p:ph sz="quarter" idx="4294967295"/>
          </p:nvPr>
        </p:nvSpPr>
        <p:spPr>
          <a:xfrm>
            <a:off x="0" y="1143000"/>
            <a:ext cx="9144000" cy="5562600"/>
          </a:xfrm>
        </p:spPr>
        <p:txBody>
          <a:bodyPr>
            <a:normAutofit/>
          </a:bodyPr>
          <a:lstStyle/>
          <a:p>
            <a:pPr marL="273050" indent="-273050" eaLnBrk="1" fontAlgn="auto" hangingPunct="1">
              <a:lnSpc>
                <a:spcPct val="90000"/>
              </a:lnSpc>
              <a:spcAft>
                <a:spcPts val="0"/>
              </a:spcAft>
              <a:buFont typeface="Arial" pitchFamily="34" charset="0"/>
              <a:buNone/>
              <a:defRPr/>
            </a:pPr>
            <a:endParaRPr lang="en-US" sz="3600" b="1" u="sng" dirty="0" smtClean="0"/>
          </a:p>
          <a:p>
            <a:pPr marL="273050" indent="-273050" eaLnBrk="1" fontAlgn="auto" hangingPunct="1">
              <a:lnSpc>
                <a:spcPct val="90000"/>
              </a:lnSpc>
              <a:spcAft>
                <a:spcPts val="0"/>
              </a:spcAft>
              <a:buFont typeface="Wingdings 2"/>
              <a:buChar char=""/>
              <a:defRPr/>
            </a:pPr>
            <a:endParaRPr lang="en-US" dirty="0" smtClean="0"/>
          </a:p>
        </p:txBody>
      </p:sp>
      <p:sp>
        <p:nvSpPr>
          <p:cNvPr id="2" name="TextBox 1"/>
          <p:cNvSpPr txBox="1"/>
          <p:nvPr/>
        </p:nvSpPr>
        <p:spPr>
          <a:xfrm>
            <a:off x="0" y="1143000"/>
            <a:ext cx="9144000" cy="3108543"/>
          </a:xfrm>
          <a:prstGeom prst="rect">
            <a:avLst/>
          </a:prstGeom>
          <a:noFill/>
        </p:spPr>
        <p:txBody>
          <a:bodyPr wrap="square" rtlCol="0">
            <a:spAutoFit/>
          </a:bodyPr>
          <a:lstStyle/>
          <a:p>
            <a:r>
              <a:rPr lang="en-US" sz="2800" dirty="0" smtClean="0"/>
              <a:t>One of our themes for this class is the “</a:t>
            </a:r>
            <a:r>
              <a:rPr lang="en-US" sz="2800" i="1" dirty="0" smtClean="0"/>
              <a:t>BEST WAY TO DO THINGS” </a:t>
            </a:r>
            <a:r>
              <a:rPr lang="en-US" sz="2800" dirty="0" smtClean="0"/>
              <a:t>and how this shifts through history…</a:t>
            </a:r>
          </a:p>
          <a:p>
            <a:endParaRPr lang="en-US" sz="2800" dirty="0"/>
          </a:p>
          <a:p>
            <a:r>
              <a:rPr lang="en-US" sz="2800" dirty="0" smtClean="0"/>
              <a:t>With this in mind, for your homework this weekend, I would like you to consider what institution (again, think of </a:t>
            </a:r>
            <a:r>
              <a:rPr lang="en-US" sz="2800" b="1" i="1" u="sng" dirty="0" smtClean="0"/>
              <a:t>power</a:t>
            </a:r>
            <a:r>
              <a:rPr lang="en-US" sz="2800" dirty="0" smtClean="0"/>
              <a:t>…) might be placing an </a:t>
            </a:r>
            <a:r>
              <a:rPr lang="en-US" sz="2800" b="1" i="1" u="sng" dirty="0" smtClean="0"/>
              <a:t>injustice</a:t>
            </a:r>
            <a:r>
              <a:rPr lang="en-US" sz="2800" dirty="0" smtClean="0"/>
              <a:t> upon you or others in the world today…which institution needs </a:t>
            </a:r>
            <a:r>
              <a:rPr lang="en-US" sz="2800" b="1" i="1" u="sng" dirty="0" smtClean="0"/>
              <a:t>REFORMING</a:t>
            </a:r>
            <a:r>
              <a:rPr lang="en-US" sz="2800" dirty="0" smtClean="0"/>
              <a:t>?</a:t>
            </a:r>
            <a:endParaRPr lang="en-US" dirty="0"/>
          </a:p>
        </p:txBody>
      </p:sp>
      <p:sp>
        <p:nvSpPr>
          <p:cNvPr id="5" name="TextBox 4"/>
          <p:cNvSpPr txBox="1"/>
          <p:nvPr/>
        </p:nvSpPr>
        <p:spPr>
          <a:xfrm>
            <a:off x="609600" y="4493387"/>
            <a:ext cx="7848600" cy="830997"/>
          </a:xfrm>
          <a:prstGeom prst="rect">
            <a:avLst/>
          </a:prstGeom>
          <a:solidFill>
            <a:srgbClr val="FFFF00"/>
          </a:solidFill>
        </p:spPr>
        <p:txBody>
          <a:bodyPr wrap="square" rtlCol="0">
            <a:spAutoFit/>
          </a:bodyPr>
          <a:lstStyle/>
          <a:p>
            <a:r>
              <a:rPr lang="en-US" sz="2400" dirty="0" smtClean="0"/>
              <a:t>Got it???  Picture it in your mind…now, for the harder part…How might you go about </a:t>
            </a:r>
            <a:r>
              <a:rPr lang="en-US" sz="2400" b="1" i="1" u="sng" dirty="0" smtClean="0"/>
              <a:t>REFORMING</a:t>
            </a:r>
            <a:r>
              <a:rPr lang="en-US" sz="2400" b="1" i="1" dirty="0" smtClean="0"/>
              <a:t> </a:t>
            </a:r>
            <a:r>
              <a:rPr lang="en-US" sz="2400" dirty="0" smtClean="0"/>
              <a:t>that institution?  </a:t>
            </a:r>
            <a:endParaRPr lang="en-US" sz="2400" dirty="0"/>
          </a:p>
        </p:txBody>
      </p:sp>
      <p:sp>
        <p:nvSpPr>
          <p:cNvPr id="6" name="TextBox 5"/>
          <p:cNvSpPr txBox="1"/>
          <p:nvPr/>
        </p:nvSpPr>
        <p:spPr>
          <a:xfrm>
            <a:off x="609600" y="5560367"/>
            <a:ext cx="7848600" cy="830997"/>
          </a:xfrm>
          <a:prstGeom prst="rect">
            <a:avLst/>
          </a:prstGeom>
          <a:solidFill>
            <a:srgbClr val="92D050"/>
          </a:solidFill>
        </p:spPr>
        <p:txBody>
          <a:bodyPr wrap="square" rtlCol="0">
            <a:spAutoFit/>
          </a:bodyPr>
          <a:lstStyle/>
          <a:p>
            <a:r>
              <a:rPr lang="en-US" sz="2400" b="1" dirty="0"/>
              <a:t>Write a series of your own </a:t>
            </a:r>
            <a:r>
              <a:rPr lang="en-US" sz="2400" b="1" i="1" u="sng" dirty="0"/>
              <a:t>THESES</a:t>
            </a:r>
            <a:r>
              <a:rPr lang="en-US" sz="2400" b="1" dirty="0"/>
              <a:t>…(at least 3</a:t>
            </a:r>
            <a:r>
              <a:rPr lang="en-US" sz="2400" b="1" dirty="0" smtClean="0"/>
              <a:t>)  Focus on finding a </a:t>
            </a:r>
            <a:r>
              <a:rPr lang="en-US" sz="2400" b="1" u="sng" dirty="0" smtClean="0"/>
              <a:t>SOLUTION</a:t>
            </a:r>
            <a:r>
              <a:rPr lang="en-US" sz="2400" b="1" dirty="0" smtClean="0"/>
              <a:t> to the issue.</a:t>
            </a:r>
            <a:endParaRPr lang="en-US" sz="2400" b="1" dirty="0"/>
          </a:p>
        </p:txBody>
      </p:sp>
    </p:spTree>
    <p:extLst>
      <p:ext uri="{BB962C8B-B14F-4D97-AF65-F5344CB8AC3E}">
        <p14:creationId xmlns:p14="http://schemas.microsoft.com/office/powerpoint/2010/main" val="324704402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a:solidFill>
            <a:schemeClr val="bg1"/>
          </a:solidFill>
        </p:spPr>
        <p:txBody>
          <a:bodyPr/>
          <a:lstStyle/>
          <a:p>
            <a:pPr marL="484632" eaLnBrk="1" fontAlgn="auto" hangingPunct="1">
              <a:spcAft>
                <a:spcPts val="0"/>
              </a:spcAft>
              <a:defRPr/>
            </a:pPr>
            <a:r>
              <a:rPr lang="en-US" dirty="0" smtClean="0">
                <a:solidFill>
                  <a:schemeClr val="accent1">
                    <a:tint val="83000"/>
                    <a:satMod val="150000"/>
                  </a:schemeClr>
                </a:solidFill>
                <a:cs typeface="Tunga" pitchFamily="34" charset="0"/>
              </a:rPr>
              <a:t>Theses 1-4</a:t>
            </a:r>
            <a:endParaRPr lang="en-US" dirty="0" smtClean="0">
              <a:solidFill>
                <a:srgbClr val="FF0000"/>
              </a:solidFill>
              <a:cs typeface="Tunga" pitchFamily="34" charset="0"/>
            </a:endParaRPr>
          </a:p>
        </p:txBody>
      </p:sp>
      <p:sp>
        <p:nvSpPr>
          <p:cNvPr id="2" name="TextBox 1"/>
          <p:cNvSpPr txBox="1"/>
          <p:nvPr/>
        </p:nvSpPr>
        <p:spPr>
          <a:xfrm>
            <a:off x="152400" y="1447800"/>
            <a:ext cx="8591550" cy="5539978"/>
          </a:xfrm>
          <a:prstGeom prst="rect">
            <a:avLst/>
          </a:prstGeom>
          <a:noFill/>
        </p:spPr>
        <p:txBody>
          <a:bodyPr wrap="square" rtlCol="0">
            <a:spAutoFit/>
          </a:bodyPr>
          <a:lstStyle/>
          <a:p>
            <a:pPr marL="457200" lvl="0" indent="-457200">
              <a:buFont typeface="+mj-lt"/>
              <a:buAutoNum type="arabicPeriod"/>
            </a:pPr>
            <a:r>
              <a:rPr lang="en-US" sz="2400" dirty="0"/>
              <a:t>When our Lord and Master Jesus Christ said, ``</a:t>
            </a:r>
            <a:r>
              <a:rPr lang="en-US" sz="2400" b="1" dirty="0">
                <a:solidFill>
                  <a:srgbClr val="FF0000"/>
                </a:solidFill>
              </a:rPr>
              <a:t>Repent</a:t>
            </a:r>
            <a:r>
              <a:rPr lang="en-US" sz="2400" dirty="0"/>
              <a:t>'' (Mt 4:17), he willed the </a:t>
            </a:r>
            <a:r>
              <a:rPr lang="en-US" sz="2400" b="1" dirty="0">
                <a:solidFill>
                  <a:srgbClr val="FF0000"/>
                </a:solidFill>
              </a:rPr>
              <a:t>entire life </a:t>
            </a:r>
            <a:r>
              <a:rPr lang="en-US" sz="2400" dirty="0"/>
              <a:t>of believers to be one of repentance</a:t>
            </a:r>
            <a:r>
              <a:rPr lang="en-US" sz="2400" dirty="0" smtClean="0"/>
              <a:t>.</a:t>
            </a:r>
          </a:p>
          <a:p>
            <a:pPr marL="914400" lvl="1" indent="-457200">
              <a:buFont typeface="Arial" panose="020B0604020202020204" pitchFamily="34" charset="0"/>
              <a:buChar char="•"/>
            </a:pPr>
            <a:r>
              <a:rPr lang="en-US" sz="2400" dirty="0" smtClean="0"/>
              <a:t>(Mt. 4:1-22) Satan temps Jesus…Jesus offers to make disciples “fish for men…”</a:t>
            </a:r>
            <a:endParaRPr lang="en-US" sz="2400" dirty="0"/>
          </a:p>
          <a:p>
            <a:pPr marL="457200" lvl="0" indent="-457200">
              <a:buFont typeface="+mj-lt"/>
              <a:buAutoNum type="arabicPeriod"/>
            </a:pPr>
            <a:r>
              <a:rPr lang="en-US" sz="2400" dirty="0"/>
              <a:t>This word </a:t>
            </a:r>
            <a:r>
              <a:rPr lang="en-US" sz="2400" dirty="0">
                <a:solidFill>
                  <a:srgbClr val="FF0000"/>
                </a:solidFill>
              </a:rPr>
              <a:t>cannot be</a:t>
            </a:r>
            <a:r>
              <a:rPr lang="en-US" sz="2400" dirty="0"/>
              <a:t> understood as referring to the </a:t>
            </a:r>
            <a:r>
              <a:rPr lang="en-US" sz="2400" dirty="0">
                <a:solidFill>
                  <a:srgbClr val="FF0000"/>
                </a:solidFill>
              </a:rPr>
              <a:t>sacrament of penance</a:t>
            </a:r>
            <a:r>
              <a:rPr lang="en-US" sz="2400" dirty="0"/>
              <a:t>, that is, confession and satisfaction, as administered by the clergy.</a:t>
            </a:r>
          </a:p>
          <a:p>
            <a:pPr marL="457200" lvl="0" indent="-457200">
              <a:buFont typeface="+mj-lt"/>
              <a:buAutoNum type="arabicPeriod"/>
            </a:pPr>
            <a:r>
              <a:rPr lang="en-US" sz="2400" dirty="0"/>
              <a:t>Yet it does not mean solely </a:t>
            </a:r>
            <a:r>
              <a:rPr lang="en-US" sz="2400" dirty="0">
                <a:solidFill>
                  <a:srgbClr val="FF0000"/>
                </a:solidFill>
              </a:rPr>
              <a:t>inner repentance</a:t>
            </a:r>
            <a:r>
              <a:rPr lang="en-US" sz="2400" dirty="0"/>
              <a:t>; such inner repentance is </a:t>
            </a:r>
            <a:r>
              <a:rPr lang="en-US" sz="2400" dirty="0">
                <a:solidFill>
                  <a:srgbClr val="FF0000"/>
                </a:solidFill>
              </a:rPr>
              <a:t>worthless</a:t>
            </a:r>
            <a:r>
              <a:rPr lang="en-US" sz="2400" dirty="0"/>
              <a:t> unless it produces various </a:t>
            </a:r>
            <a:r>
              <a:rPr lang="en-US" sz="2400" u="sng" dirty="0">
                <a:solidFill>
                  <a:srgbClr val="FF0000"/>
                </a:solidFill>
              </a:rPr>
              <a:t>outward mortification of the flesh</a:t>
            </a:r>
            <a:r>
              <a:rPr lang="en-US" sz="2400" dirty="0"/>
              <a:t>.</a:t>
            </a:r>
          </a:p>
          <a:p>
            <a:pPr marL="457200" lvl="0" indent="-457200">
              <a:buFont typeface="+mj-lt"/>
              <a:buAutoNum type="arabicPeriod"/>
            </a:pPr>
            <a:r>
              <a:rPr lang="en-US" sz="2400" dirty="0"/>
              <a:t>The penalty of sin remains as long as the hatred of self (that is, true inner repentance), namely till our entrance into the kingdom of heaven.</a:t>
            </a:r>
          </a:p>
          <a:p>
            <a:endParaRPr lang="en-US" dirty="0"/>
          </a:p>
        </p:txBody>
      </p:sp>
      <p:sp>
        <p:nvSpPr>
          <p:cNvPr id="4" name="Title 3"/>
          <p:cNvSpPr txBox="1">
            <a:spLocks/>
          </p:cNvSpPr>
          <p:nvPr/>
        </p:nvSpPr>
        <p:spPr>
          <a:xfrm>
            <a:off x="0" y="381000"/>
            <a:ext cx="9144000" cy="1066800"/>
          </a:xfrm>
          <a:prstGeom prst="rect">
            <a:avLst/>
          </a:prstGeom>
          <a:solidFill>
            <a:srgbClr val="7030A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84632">
              <a:defRPr/>
            </a:pPr>
            <a:r>
              <a:rPr lang="en-US" dirty="0" smtClean="0">
                <a:solidFill>
                  <a:schemeClr val="accent1">
                    <a:tint val="83000"/>
                    <a:satMod val="150000"/>
                  </a:schemeClr>
                </a:solidFill>
                <a:cs typeface="Tunga" pitchFamily="34" charset="0"/>
              </a:rPr>
              <a:t>Theses 1-4</a:t>
            </a:r>
            <a:endParaRPr lang="en-US" dirty="0" smtClean="0">
              <a:solidFill>
                <a:srgbClr val="FF0000"/>
              </a:solidFill>
              <a:cs typeface="Tunga" pitchFamily="34" charset="0"/>
            </a:endParaRPr>
          </a:p>
        </p:txBody>
      </p:sp>
    </p:spTree>
    <p:extLst>
      <p:ext uri="{BB962C8B-B14F-4D97-AF65-F5344CB8AC3E}">
        <p14:creationId xmlns:p14="http://schemas.microsoft.com/office/powerpoint/2010/main" val="130318435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a:solidFill>
            <a:srgbClr val="7030A0"/>
          </a:solidFill>
        </p:spPr>
        <p:txBody>
          <a:bodyPr/>
          <a:lstStyle/>
          <a:p>
            <a:pPr marL="484632" eaLnBrk="1" fontAlgn="auto" hangingPunct="1">
              <a:spcAft>
                <a:spcPts val="0"/>
              </a:spcAft>
              <a:defRPr/>
            </a:pPr>
            <a:r>
              <a:rPr lang="en-US" dirty="0" smtClean="0">
                <a:solidFill>
                  <a:schemeClr val="accent1">
                    <a:tint val="83000"/>
                    <a:satMod val="150000"/>
                  </a:schemeClr>
                </a:solidFill>
                <a:cs typeface="Tunga" pitchFamily="34" charset="0"/>
              </a:rPr>
              <a:t>Theses 5-7</a:t>
            </a:r>
            <a:endParaRPr lang="en-US" dirty="0" smtClean="0">
              <a:solidFill>
                <a:srgbClr val="FF0000"/>
              </a:solidFill>
              <a:cs typeface="Tunga" pitchFamily="34" charset="0"/>
            </a:endParaRPr>
          </a:p>
        </p:txBody>
      </p:sp>
      <p:sp>
        <p:nvSpPr>
          <p:cNvPr id="2" name="TextBox 1"/>
          <p:cNvSpPr txBox="1"/>
          <p:nvPr/>
        </p:nvSpPr>
        <p:spPr>
          <a:xfrm>
            <a:off x="762000" y="1447800"/>
            <a:ext cx="7620000" cy="5539978"/>
          </a:xfrm>
          <a:prstGeom prst="rect">
            <a:avLst/>
          </a:prstGeom>
          <a:noFill/>
        </p:spPr>
        <p:txBody>
          <a:bodyPr wrap="square" rtlCol="0">
            <a:spAutoFit/>
          </a:bodyPr>
          <a:lstStyle/>
          <a:p>
            <a:pPr marL="457200" lvl="0" indent="-457200">
              <a:buAutoNum type="arabicPeriod" startAt="5"/>
            </a:pPr>
            <a:r>
              <a:rPr lang="en-US" sz="2400" dirty="0" smtClean="0"/>
              <a:t>The </a:t>
            </a:r>
            <a:r>
              <a:rPr lang="en-US" sz="2400" dirty="0"/>
              <a:t>pope neither desires nor is able to remit any penalties except those imposed by his own authority or that of the </a:t>
            </a:r>
            <a:r>
              <a:rPr lang="en-US" sz="2400" b="1" u="sng" dirty="0">
                <a:solidFill>
                  <a:srgbClr val="FF0000"/>
                </a:solidFill>
              </a:rPr>
              <a:t>canons</a:t>
            </a:r>
            <a:r>
              <a:rPr lang="en-US" sz="2400" dirty="0" smtClean="0"/>
              <a:t>.</a:t>
            </a:r>
          </a:p>
          <a:p>
            <a:pPr lvl="0"/>
            <a:endParaRPr lang="en-US" sz="2400" dirty="0"/>
          </a:p>
          <a:p>
            <a:pPr marL="457200" lvl="0" indent="-457200">
              <a:buAutoNum type="arabicPeriod" startAt="6"/>
            </a:pPr>
            <a:r>
              <a:rPr lang="en-US" sz="2400" dirty="0" smtClean="0"/>
              <a:t>The </a:t>
            </a:r>
            <a:r>
              <a:rPr lang="en-US" sz="2400" dirty="0"/>
              <a:t>pope cannot remit any guilt, except by declaring and showing that it has been remitted by God; or, to be sure, by remitting guilt in </a:t>
            </a:r>
            <a:r>
              <a:rPr lang="en-US" sz="2400" b="1" u="sng" dirty="0">
                <a:solidFill>
                  <a:srgbClr val="FF0000"/>
                </a:solidFill>
              </a:rPr>
              <a:t>cases reserved to his judgment</a:t>
            </a:r>
            <a:r>
              <a:rPr lang="en-US" sz="2400" dirty="0"/>
              <a:t>. If his right to grant remission in these cases were disregarded, the guilt would certainly remain unforgiven</a:t>
            </a:r>
            <a:r>
              <a:rPr lang="en-US" sz="2400" dirty="0" smtClean="0"/>
              <a:t>.</a:t>
            </a:r>
          </a:p>
          <a:p>
            <a:pPr lvl="0"/>
            <a:endParaRPr lang="en-US" sz="2400" dirty="0"/>
          </a:p>
          <a:p>
            <a:pPr lvl="0"/>
            <a:r>
              <a:rPr lang="en-US" sz="2400" dirty="0" smtClean="0"/>
              <a:t>7.  God </a:t>
            </a:r>
            <a:r>
              <a:rPr lang="en-US" sz="2400" dirty="0"/>
              <a:t>remits guilt to no one unless at the same time he humbles him in all things and makes him submissive to the </a:t>
            </a:r>
            <a:r>
              <a:rPr lang="en-US" sz="2400" b="1" u="sng" dirty="0">
                <a:solidFill>
                  <a:srgbClr val="FF0000"/>
                </a:solidFill>
              </a:rPr>
              <a:t>vicar</a:t>
            </a:r>
            <a:r>
              <a:rPr lang="en-US" sz="2400" dirty="0"/>
              <a:t>, the priest.</a:t>
            </a:r>
          </a:p>
          <a:p>
            <a:endParaRPr lang="en-US" dirty="0"/>
          </a:p>
        </p:txBody>
      </p:sp>
    </p:spTree>
    <p:extLst>
      <p:ext uri="{BB962C8B-B14F-4D97-AF65-F5344CB8AC3E}">
        <p14:creationId xmlns:p14="http://schemas.microsoft.com/office/powerpoint/2010/main" val="925119528"/>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280843" y="76200"/>
            <a:ext cx="8591550" cy="1066800"/>
          </a:xfrm>
          <a:solidFill>
            <a:srgbClr val="7030A0"/>
          </a:solidFill>
        </p:spPr>
        <p:txBody>
          <a:bodyPr/>
          <a:lstStyle/>
          <a:p>
            <a:pPr marL="484632" eaLnBrk="1" fontAlgn="auto" hangingPunct="1">
              <a:spcAft>
                <a:spcPts val="0"/>
              </a:spcAft>
              <a:defRPr/>
            </a:pPr>
            <a:r>
              <a:rPr lang="en-US" dirty="0" smtClean="0">
                <a:solidFill>
                  <a:schemeClr val="accent1">
                    <a:tint val="83000"/>
                    <a:satMod val="150000"/>
                  </a:schemeClr>
                </a:solidFill>
                <a:cs typeface="Tunga" pitchFamily="34" charset="0"/>
              </a:rPr>
              <a:t>Theses 8-13</a:t>
            </a:r>
            <a:endParaRPr lang="en-US" dirty="0" smtClean="0">
              <a:solidFill>
                <a:srgbClr val="FF0000"/>
              </a:solidFill>
              <a:cs typeface="Tunga" pitchFamily="34" charset="0"/>
            </a:endParaRPr>
          </a:p>
        </p:txBody>
      </p:sp>
      <p:sp>
        <p:nvSpPr>
          <p:cNvPr id="2" name="TextBox 1"/>
          <p:cNvSpPr txBox="1"/>
          <p:nvPr/>
        </p:nvSpPr>
        <p:spPr>
          <a:xfrm>
            <a:off x="766618" y="1066800"/>
            <a:ext cx="7620000" cy="6124754"/>
          </a:xfrm>
          <a:prstGeom prst="rect">
            <a:avLst/>
          </a:prstGeom>
          <a:noFill/>
        </p:spPr>
        <p:txBody>
          <a:bodyPr wrap="square" rtlCol="0">
            <a:spAutoFit/>
          </a:bodyPr>
          <a:lstStyle/>
          <a:p>
            <a:pPr marL="457200" lvl="0" indent="-457200">
              <a:buFont typeface="+mj-lt"/>
              <a:buAutoNum type="arabicPeriod" startAt="8"/>
            </a:pPr>
            <a:r>
              <a:rPr lang="en-US" sz="2200" dirty="0"/>
              <a:t>The </a:t>
            </a:r>
            <a:r>
              <a:rPr lang="en-US" sz="2200" u="sng" dirty="0">
                <a:solidFill>
                  <a:srgbClr val="FF0000"/>
                </a:solidFill>
              </a:rPr>
              <a:t>penitential canons </a:t>
            </a:r>
            <a:r>
              <a:rPr lang="en-US" sz="2200" dirty="0"/>
              <a:t>are imposed only on the </a:t>
            </a:r>
            <a:r>
              <a:rPr lang="en-US" sz="2200" b="1" dirty="0">
                <a:solidFill>
                  <a:srgbClr val="FF0000"/>
                </a:solidFill>
              </a:rPr>
              <a:t>living</a:t>
            </a:r>
            <a:r>
              <a:rPr lang="en-US" sz="2200" dirty="0"/>
              <a:t>, and, according to the canons themselves, nothing should be imposed on the </a:t>
            </a:r>
            <a:r>
              <a:rPr lang="en-US" sz="2200" b="1" dirty="0">
                <a:solidFill>
                  <a:srgbClr val="FF0000"/>
                </a:solidFill>
              </a:rPr>
              <a:t>dying</a:t>
            </a:r>
            <a:r>
              <a:rPr lang="en-US" sz="2200" dirty="0"/>
              <a:t>.</a:t>
            </a:r>
          </a:p>
          <a:p>
            <a:pPr marL="457200" lvl="0" indent="-457200">
              <a:buFont typeface="+mj-lt"/>
              <a:buAutoNum type="arabicPeriod" startAt="8"/>
            </a:pPr>
            <a:r>
              <a:rPr lang="en-US" sz="2200" dirty="0"/>
              <a:t>Therefore the </a:t>
            </a:r>
            <a:r>
              <a:rPr lang="en-US" sz="2200" b="1" dirty="0">
                <a:solidFill>
                  <a:srgbClr val="FF0000"/>
                </a:solidFill>
              </a:rPr>
              <a:t>Holy Spirit through the pope </a:t>
            </a:r>
            <a:r>
              <a:rPr lang="en-US" sz="2200" dirty="0"/>
              <a:t>is kind to us insofar as the pope in his decrees always makes exception of the article of death and of necessity.</a:t>
            </a:r>
          </a:p>
          <a:p>
            <a:pPr marL="457200" lvl="0" indent="-457200">
              <a:buFont typeface="+mj-lt"/>
              <a:buAutoNum type="arabicPeriod" startAt="8"/>
            </a:pPr>
            <a:r>
              <a:rPr lang="en-US" sz="2200" dirty="0"/>
              <a:t>Those </a:t>
            </a:r>
            <a:r>
              <a:rPr lang="en-US" sz="2200" b="1" dirty="0">
                <a:solidFill>
                  <a:srgbClr val="FF0000"/>
                </a:solidFill>
              </a:rPr>
              <a:t>priests act ignorantly and wickedly </a:t>
            </a:r>
            <a:r>
              <a:rPr lang="en-US" sz="2200" dirty="0"/>
              <a:t>who, in the case of </a:t>
            </a:r>
            <a:r>
              <a:rPr lang="en-US" sz="2200" b="1" dirty="0">
                <a:solidFill>
                  <a:srgbClr val="FF0000"/>
                </a:solidFill>
              </a:rPr>
              <a:t>the dying</a:t>
            </a:r>
            <a:r>
              <a:rPr lang="en-US" sz="2200" dirty="0"/>
              <a:t>, reserve canonical penalties for purgatory.</a:t>
            </a:r>
          </a:p>
          <a:p>
            <a:pPr marL="457200" lvl="0" indent="-457200">
              <a:buFont typeface="+mj-lt"/>
              <a:buAutoNum type="arabicPeriod" startAt="8"/>
            </a:pPr>
            <a:r>
              <a:rPr lang="en-US" sz="2200" dirty="0"/>
              <a:t>Those </a:t>
            </a:r>
            <a:r>
              <a:rPr lang="en-US" sz="2200" b="1" u="sng" dirty="0">
                <a:solidFill>
                  <a:srgbClr val="FF0000"/>
                </a:solidFill>
              </a:rPr>
              <a:t>tares</a:t>
            </a:r>
            <a:r>
              <a:rPr lang="en-US" sz="2200" dirty="0"/>
              <a:t> of changing the canonical penalty to the penalty of purgatory were evidently sown while the bishops slept (Mt 13:25</a:t>
            </a:r>
            <a:r>
              <a:rPr lang="en-US" sz="2200" dirty="0" smtClean="0"/>
              <a:t>).</a:t>
            </a:r>
          </a:p>
          <a:p>
            <a:pPr marL="914400" lvl="1" indent="-457200">
              <a:buFont typeface="Arial" panose="020B0604020202020204" pitchFamily="34" charset="0"/>
              <a:buChar char="•"/>
            </a:pPr>
            <a:r>
              <a:rPr lang="en-US" dirty="0" smtClean="0"/>
              <a:t>A parable:  Sowing weeds in the wheat fields…</a:t>
            </a:r>
            <a:endParaRPr lang="en-US" dirty="0"/>
          </a:p>
          <a:p>
            <a:pPr marL="457200" lvl="0" indent="-457200">
              <a:buFont typeface="+mj-lt"/>
              <a:buAutoNum type="arabicPeriod" startAt="8"/>
            </a:pPr>
            <a:r>
              <a:rPr lang="en-US" sz="2200" dirty="0"/>
              <a:t>In former times canonical penalties were imposed, not after, but </a:t>
            </a:r>
            <a:r>
              <a:rPr lang="en-US" sz="2200" b="1" u="sng" dirty="0">
                <a:solidFill>
                  <a:srgbClr val="FF0000"/>
                </a:solidFill>
              </a:rPr>
              <a:t>before absolution</a:t>
            </a:r>
            <a:r>
              <a:rPr lang="en-US" sz="2200" dirty="0"/>
              <a:t>, as tests of true contrition.</a:t>
            </a:r>
          </a:p>
          <a:p>
            <a:pPr marL="457200" lvl="0" indent="-457200">
              <a:buFont typeface="+mj-lt"/>
              <a:buAutoNum type="arabicPeriod" startAt="8"/>
            </a:pPr>
            <a:r>
              <a:rPr lang="en-US" sz="2200" dirty="0"/>
              <a:t>The </a:t>
            </a:r>
            <a:r>
              <a:rPr lang="en-US" sz="2200" b="1" u="sng" dirty="0">
                <a:solidFill>
                  <a:srgbClr val="FF0000"/>
                </a:solidFill>
              </a:rPr>
              <a:t>dying are freed by death </a:t>
            </a:r>
            <a:r>
              <a:rPr lang="en-US" sz="2200" dirty="0"/>
              <a:t>from all penalties, are already dead as far as the canon laws are concerned, and have a right to be released from them.</a:t>
            </a:r>
          </a:p>
          <a:p>
            <a:endParaRPr lang="en-US" dirty="0"/>
          </a:p>
        </p:txBody>
      </p:sp>
    </p:spTree>
    <p:extLst>
      <p:ext uri="{BB962C8B-B14F-4D97-AF65-F5344CB8AC3E}">
        <p14:creationId xmlns:p14="http://schemas.microsoft.com/office/powerpoint/2010/main" val="1820310412"/>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276225" y="228600"/>
            <a:ext cx="8591550" cy="1066800"/>
          </a:xfrm>
          <a:solidFill>
            <a:srgbClr val="7030A0"/>
          </a:solidFill>
        </p:spPr>
        <p:txBody>
          <a:bodyPr/>
          <a:lstStyle/>
          <a:p>
            <a:pPr marL="484632" eaLnBrk="1" fontAlgn="auto" hangingPunct="1">
              <a:spcAft>
                <a:spcPts val="0"/>
              </a:spcAft>
              <a:defRPr/>
            </a:pPr>
            <a:r>
              <a:rPr lang="en-US" dirty="0" smtClean="0">
                <a:solidFill>
                  <a:schemeClr val="accent1">
                    <a:tint val="83000"/>
                    <a:satMod val="150000"/>
                  </a:schemeClr>
                </a:solidFill>
                <a:cs typeface="Tunga" pitchFamily="34" charset="0"/>
              </a:rPr>
              <a:t>Theses 14-19</a:t>
            </a:r>
            <a:endParaRPr lang="en-US" dirty="0" smtClean="0">
              <a:solidFill>
                <a:srgbClr val="FF0000"/>
              </a:solidFill>
              <a:cs typeface="Tunga" pitchFamily="34" charset="0"/>
            </a:endParaRPr>
          </a:p>
        </p:txBody>
      </p:sp>
      <p:sp>
        <p:nvSpPr>
          <p:cNvPr id="2" name="TextBox 1"/>
          <p:cNvSpPr txBox="1"/>
          <p:nvPr/>
        </p:nvSpPr>
        <p:spPr>
          <a:xfrm>
            <a:off x="762000" y="1447800"/>
            <a:ext cx="7620000" cy="5847755"/>
          </a:xfrm>
          <a:prstGeom prst="rect">
            <a:avLst/>
          </a:prstGeom>
          <a:noFill/>
        </p:spPr>
        <p:txBody>
          <a:bodyPr wrap="square" rtlCol="0">
            <a:spAutoFit/>
          </a:bodyPr>
          <a:lstStyle/>
          <a:p>
            <a:pPr marL="457200" lvl="0" indent="-457200">
              <a:buFont typeface="+mj-lt"/>
              <a:buAutoNum type="arabicPeriod" startAt="14"/>
            </a:pPr>
            <a:r>
              <a:rPr lang="en-US" sz="2200" dirty="0"/>
              <a:t>Imperfect piety or love on the part of the dying person necessarily brings with it great </a:t>
            </a:r>
            <a:r>
              <a:rPr lang="en-US" sz="2200" b="1" dirty="0">
                <a:solidFill>
                  <a:srgbClr val="FF0000"/>
                </a:solidFill>
              </a:rPr>
              <a:t>fear</a:t>
            </a:r>
            <a:r>
              <a:rPr lang="en-US" sz="2200" dirty="0"/>
              <a:t>; and the smaller the love, the greater the fear.</a:t>
            </a:r>
          </a:p>
          <a:p>
            <a:pPr marL="457200" lvl="0" indent="-457200">
              <a:buFont typeface="+mj-lt"/>
              <a:buAutoNum type="arabicPeriod" startAt="14"/>
            </a:pPr>
            <a:r>
              <a:rPr lang="en-US" sz="2200" dirty="0"/>
              <a:t>This fear or </a:t>
            </a:r>
            <a:r>
              <a:rPr lang="en-US" sz="2200" b="1" dirty="0">
                <a:solidFill>
                  <a:srgbClr val="FF0000"/>
                </a:solidFill>
              </a:rPr>
              <a:t>horror</a:t>
            </a:r>
            <a:r>
              <a:rPr lang="en-US" sz="2200" dirty="0"/>
              <a:t> is sufficient in itself, to say nothing of other things, to constitute the penalty of purgatory, since it is very near to the horror of </a:t>
            </a:r>
            <a:r>
              <a:rPr lang="en-US" sz="2200" b="1" dirty="0">
                <a:solidFill>
                  <a:srgbClr val="FF0000"/>
                </a:solidFill>
              </a:rPr>
              <a:t>despair</a:t>
            </a:r>
            <a:r>
              <a:rPr lang="en-US" sz="2200" dirty="0"/>
              <a:t>.</a:t>
            </a:r>
          </a:p>
          <a:p>
            <a:pPr marL="457200" lvl="0" indent="-457200">
              <a:buFont typeface="+mj-lt"/>
              <a:buAutoNum type="arabicPeriod" startAt="14"/>
            </a:pPr>
            <a:r>
              <a:rPr lang="en-US" sz="2200" dirty="0"/>
              <a:t>Hell, purgatory, and heaven seem to differ the same as despair, fear, and assurance of </a:t>
            </a:r>
            <a:r>
              <a:rPr lang="en-US" sz="2200" b="1" dirty="0">
                <a:solidFill>
                  <a:srgbClr val="FF0000"/>
                </a:solidFill>
              </a:rPr>
              <a:t>salvation</a:t>
            </a:r>
            <a:r>
              <a:rPr lang="en-US" sz="2200" dirty="0"/>
              <a:t>.</a:t>
            </a:r>
          </a:p>
          <a:p>
            <a:pPr marL="457200" lvl="0" indent="-457200">
              <a:buFont typeface="+mj-lt"/>
              <a:buAutoNum type="arabicPeriod" startAt="14"/>
            </a:pPr>
            <a:r>
              <a:rPr lang="en-US" sz="2200" dirty="0"/>
              <a:t>It seems as though for the souls in purgatory fear should necessarily decrease and love increase.</a:t>
            </a:r>
          </a:p>
          <a:p>
            <a:pPr marL="457200" lvl="0" indent="-457200">
              <a:buFont typeface="+mj-lt"/>
              <a:buAutoNum type="arabicPeriod" startAt="14"/>
            </a:pPr>
            <a:r>
              <a:rPr lang="en-US" sz="2200" dirty="0"/>
              <a:t>Furthermore, it does not seem proved, either by </a:t>
            </a:r>
            <a:r>
              <a:rPr lang="en-US" sz="2200" b="1" dirty="0">
                <a:solidFill>
                  <a:srgbClr val="FF0000"/>
                </a:solidFill>
              </a:rPr>
              <a:t>reason</a:t>
            </a:r>
            <a:r>
              <a:rPr lang="en-US" sz="2200" dirty="0"/>
              <a:t> or by Scripture, that souls in purgatory are outside the state of merit, that is, unable to grow in love.</a:t>
            </a:r>
          </a:p>
          <a:p>
            <a:pPr marL="457200" lvl="0" indent="-457200">
              <a:buFont typeface="+mj-lt"/>
              <a:buAutoNum type="arabicPeriod" startAt="14"/>
            </a:pPr>
            <a:r>
              <a:rPr lang="en-US" sz="2200" dirty="0"/>
              <a:t>Nor does it seem proved that souls in purgatory, at least not all of them, are certain and assured of their own salvation, even if we ourselves may be entirely certain of it.</a:t>
            </a:r>
          </a:p>
          <a:p>
            <a:pPr marL="457200" indent="-457200">
              <a:buFont typeface="+mj-lt"/>
              <a:buAutoNum type="arabicPeriod" startAt="14"/>
            </a:pPr>
            <a:endParaRPr lang="en-US" sz="2200" dirty="0"/>
          </a:p>
        </p:txBody>
      </p:sp>
    </p:spTree>
    <p:extLst>
      <p:ext uri="{BB962C8B-B14F-4D97-AF65-F5344CB8AC3E}">
        <p14:creationId xmlns:p14="http://schemas.microsoft.com/office/powerpoint/2010/main" val="599341417"/>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276225" y="228600"/>
            <a:ext cx="8591550" cy="1066800"/>
          </a:xfrm>
          <a:solidFill>
            <a:srgbClr val="7030A0"/>
          </a:solidFill>
        </p:spPr>
        <p:txBody>
          <a:bodyPr/>
          <a:lstStyle/>
          <a:p>
            <a:pPr marL="484632" eaLnBrk="1" fontAlgn="auto" hangingPunct="1">
              <a:spcAft>
                <a:spcPts val="0"/>
              </a:spcAft>
              <a:defRPr/>
            </a:pPr>
            <a:r>
              <a:rPr lang="en-US" dirty="0" smtClean="0">
                <a:solidFill>
                  <a:schemeClr val="accent1">
                    <a:tint val="83000"/>
                    <a:satMod val="150000"/>
                  </a:schemeClr>
                </a:solidFill>
                <a:cs typeface="Tunga" pitchFamily="34" charset="0"/>
              </a:rPr>
              <a:t>Theses 20-24</a:t>
            </a:r>
            <a:endParaRPr lang="en-US" dirty="0" smtClean="0">
              <a:solidFill>
                <a:srgbClr val="FF0000"/>
              </a:solidFill>
              <a:cs typeface="Tunga" pitchFamily="34" charset="0"/>
            </a:endParaRPr>
          </a:p>
        </p:txBody>
      </p:sp>
      <p:sp>
        <p:nvSpPr>
          <p:cNvPr id="2" name="TextBox 1"/>
          <p:cNvSpPr txBox="1"/>
          <p:nvPr/>
        </p:nvSpPr>
        <p:spPr>
          <a:xfrm>
            <a:off x="762000" y="1447800"/>
            <a:ext cx="7620000" cy="5447645"/>
          </a:xfrm>
          <a:prstGeom prst="rect">
            <a:avLst/>
          </a:prstGeom>
          <a:noFill/>
        </p:spPr>
        <p:txBody>
          <a:bodyPr wrap="square" rtlCol="0">
            <a:spAutoFit/>
          </a:bodyPr>
          <a:lstStyle/>
          <a:p>
            <a:pPr marL="457200" lvl="0" indent="-457200">
              <a:buFont typeface="+mj-lt"/>
              <a:buAutoNum type="arabicPeriod" startAt="20"/>
            </a:pPr>
            <a:r>
              <a:rPr lang="en-US" sz="2200" dirty="0"/>
              <a:t>Therefore the pope, when he uses the words ``plenary remission of all </a:t>
            </a:r>
            <a:r>
              <a:rPr lang="en-US" sz="2200" b="1" dirty="0">
                <a:solidFill>
                  <a:srgbClr val="FF0000"/>
                </a:solidFill>
              </a:rPr>
              <a:t>penalties</a:t>
            </a:r>
            <a:r>
              <a:rPr lang="en-US" sz="2200" dirty="0"/>
              <a:t>,'' does not actually mean ``all penalties,'' but </a:t>
            </a:r>
            <a:r>
              <a:rPr lang="en-US" sz="2200" b="1" dirty="0">
                <a:solidFill>
                  <a:srgbClr val="FF0000"/>
                </a:solidFill>
              </a:rPr>
              <a:t>only those imposed by himself</a:t>
            </a:r>
            <a:r>
              <a:rPr lang="en-US" sz="2200" dirty="0"/>
              <a:t>.</a:t>
            </a:r>
          </a:p>
          <a:p>
            <a:pPr marL="457200" lvl="0" indent="-457200">
              <a:buFont typeface="+mj-lt"/>
              <a:buAutoNum type="arabicPeriod" startAt="20"/>
            </a:pPr>
            <a:r>
              <a:rPr lang="en-US" sz="2200" dirty="0"/>
              <a:t>Thus those indulgence preachers are in </a:t>
            </a:r>
            <a:r>
              <a:rPr lang="en-US" sz="2200" b="1" u="sng" dirty="0">
                <a:solidFill>
                  <a:srgbClr val="FF0000"/>
                </a:solidFill>
              </a:rPr>
              <a:t>error</a:t>
            </a:r>
            <a:r>
              <a:rPr lang="en-US" sz="2200" dirty="0"/>
              <a:t> who say that a man is absolved from every penalty and saved by papal indulgences.</a:t>
            </a:r>
          </a:p>
          <a:p>
            <a:pPr marL="457200" lvl="0" indent="-457200">
              <a:buFont typeface="+mj-lt"/>
              <a:buAutoNum type="arabicPeriod" startAt="20"/>
            </a:pPr>
            <a:r>
              <a:rPr lang="en-US" sz="2200" dirty="0"/>
              <a:t>As a matter of fact, the pope remits to souls in purgatory no penalty which, according to </a:t>
            </a:r>
            <a:r>
              <a:rPr lang="en-US" sz="2200" b="1" u="sng" dirty="0" smtClean="0">
                <a:solidFill>
                  <a:srgbClr val="FF0000"/>
                </a:solidFill>
              </a:rPr>
              <a:t>canon law</a:t>
            </a:r>
            <a:r>
              <a:rPr lang="en-US" sz="2200" dirty="0" smtClean="0"/>
              <a:t>, </a:t>
            </a:r>
            <a:r>
              <a:rPr lang="en-US" sz="2200" dirty="0"/>
              <a:t>they should have paid in this life.</a:t>
            </a:r>
          </a:p>
          <a:p>
            <a:pPr marL="457200" lvl="0" indent="-457200">
              <a:buFont typeface="+mj-lt"/>
              <a:buAutoNum type="arabicPeriod" startAt="20"/>
            </a:pPr>
            <a:r>
              <a:rPr lang="en-US" sz="2200" dirty="0"/>
              <a:t>If remission of all penalties whatsoever could be granted to anyone at all, certainly it would be granted only to the most </a:t>
            </a:r>
            <a:r>
              <a:rPr lang="en-US" sz="2200" b="1" dirty="0">
                <a:solidFill>
                  <a:srgbClr val="FF0000"/>
                </a:solidFill>
              </a:rPr>
              <a:t>perfect</a:t>
            </a:r>
            <a:r>
              <a:rPr lang="en-US" sz="2200" dirty="0"/>
              <a:t>, that is, to very few.</a:t>
            </a:r>
          </a:p>
          <a:p>
            <a:pPr marL="457200" lvl="0" indent="-457200">
              <a:buFont typeface="+mj-lt"/>
              <a:buAutoNum type="arabicPeriod" startAt="20"/>
            </a:pPr>
            <a:r>
              <a:rPr lang="en-US" sz="2200" dirty="0"/>
              <a:t>For this reason most people are necessarily </a:t>
            </a:r>
            <a:r>
              <a:rPr lang="en-US" sz="2200" b="1" dirty="0">
                <a:solidFill>
                  <a:srgbClr val="FF0000"/>
                </a:solidFill>
              </a:rPr>
              <a:t>deceived</a:t>
            </a:r>
            <a:r>
              <a:rPr lang="en-US" sz="2200" dirty="0"/>
              <a:t> by that indiscriminate and high-sounding promise of release from penalty.</a:t>
            </a:r>
          </a:p>
          <a:p>
            <a:endParaRPr lang="en-US" dirty="0"/>
          </a:p>
        </p:txBody>
      </p:sp>
    </p:spTree>
    <p:extLst>
      <p:ext uri="{BB962C8B-B14F-4D97-AF65-F5344CB8AC3E}">
        <p14:creationId xmlns:p14="http://schemas.microsoft.com/office/powerpoint/2010/main" val="208935845"/>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276225" y="228600"/>
            <a:ext cx="8591550" cy="1066800"/>
          </a:xfrm>
          <a:solidFill>
            <a:srgbClr val="7030A0"/>
          </a:solidFill>
        </p:spPr>
        <p:txBody>
          <a:bodyPr/>
          <a:lstStyle/>
          <a:p>
            <a:pPr marL="484632" eaLnBrk="1" fontAlgn="auto" hangingPunct="1">
              <a:spcAft>
                <a:spcPts val="0"/>
              </a:spcAft>
              <a:defRPr/>
            </a:pPr>
            <a:r>
              <a:rPr lang="en-US" dirty="0" smtClean="0">
                <a:solidFill>
                  <a:schemeClr val="accent1">
                    <a:tint val="83000"/>
                    <a:satMod val="150000"/>
                  </a:schemeClr>
                </a:solidFill>
                <a:cs typeface="Tunga" pitchFamily="34" charset="0"/>
              </a:rPr>
              <a:t>Theses 25-26</a:t>
            </a:r>
            <a:endParaRPr lang="en-US" dirty="0" smtClean="0">
              <a:solidFill>
                <a:srgbClr val="FF0000"/>
              </a:solidFill>
              <a:cs typeface="Tunga" pitchFamily="34" charset="0"/>
            </a:endParaRPr>
          </a:p>
        </p:txBody>
      </p:sp>
      <p:sp>
        <p:nvSpPr>
          <p:cNvPr id="2" name="TextBox 1"/>
          <p:cNvSpPr txBox="1"/>
          <p:nvPr/>
        </p:nvSpPr>
        <p:spPr>
          <a:xfrm>
            <a:off x="762000" y="1447800"/>
            <a:ext cx="7620000" cy="5509200"/>
          </a:xfrm>
          <a:prstGeom prst="rect">
            <a:avLst/>
          </a:prstGeom>
          <a:noFill/>
        </p:spPr>
        <p:txBody>
          <a:bodyPr wrap="square" rtlCol="0">
            <a:spAutoFit/>
          </a:bodyPr>
          <a:lstStyle/>
          <a:p>
            <a:pPr marL="457200" lvl="0" indent="-457200">
              <a:buFont typeface="+mj-lt"/>
              <a:buAutoNum type="arabicPeriod" startAt="25"/>
            </a:pPr>
            <a:r>
              <a:rPr lang="en-US" sz="3200" dirty="0"/>
              <a:t>That power which the pope has in general over </a:t>
            </a:r>
            <a:r>
              <a:rPr lang="en-US" sz="3200" dirty="0">
                <a:solidFill>
                  <a:srgbClr val="FF0000"/>
                </a:solidFill>
              </a:rPr>
              <a:t>purgatory</a:t>
            </a:r>
            <a:r>
              <a:rPr lang="en-US" sz="3200" dirty="0"/>
              <a:t> corresponds to the power which any bishop or curate has in a particular way in his own </a:t>
            </a:r>
            <a:r>
              <a:rPr lang="en-US" sz="3200" dirty="0">
                <a:solidFill>
                  <a:srgbClr val="FF0000"/>
                </a:solidFill>
              </a:rPr>
              <a:t>diocese and parish</a:t>
            </a:r>
            <a:r>
              <a:rPr lang="en-US" sz="3200" dirty="0" smtClean="0">
                <a:solidFill>
                  <a:srgbClr val="FF0000"/>
                </a:solidFill>
              </a:rPr>
              <a:t>.</a:t>
            </a:r>
          </a:p>
          <a:p>
            <a:pPr marL="914400" lvl="1" indent="-457200">
              <a:buFont typeface="Arial" panose="020B0604020202020204" pitchFamily="34" charset="0"/>
              <a:buChar char="•"/>
            </a:pPr>
            <a:r>
              <a:rPr lang="en-US" sz="2400" dirty="0" smtClean="0"/>
              <a:t>(Still speaking of the hierarchy…)</a:t>
            </a:r>
            <a:endParaRPr lang="en-US" sz="2400" dirty="0"/>
          </a:p>
          <a:p>
            <a:pPr marL="457200" lvl="0" indent="-457200">
              <a:buFont typeface="+mj-lt"/>
              <a:buAutoNum type="arabicPeriod" startAt="25"/>
            </a:pPr>
            <a:r>
              <a:rPr lang="en-US" sz="3200" dirty="0"/>
              <a:t>The pope does very well when he grants remission to souls in purgatory, not by </a:t>
            </a:r>
            <a:r>
              <a:rPr lang="en-US" sz="3200" b="1" dirty="0">
                <a:solidFill>
                  <a:srgbClr val="FF0000"/>
                </a:solidFill>
              </a:rPr>
              <a:t>the power of the keys</a:t>
            </a:r>
            <a:r>
              <a:rPr lang="en-US" sz="3200" dirty="0"/>
              <a:t>, which he does not have, but by way of </a:t>
            </a:r>
            <a:r>
              <a:rPr lang="en-US" sz="3200" b="1" dirty="0">
                <a:solidFill>
                  <a:srgbClr val="FF0000"/>
                </a:solidFill>
              </a:rPr>
              <a:t>intercession</a:t>
            </a:r>
            <a:r>
              <a:rPr lang="en-US" sz="3200" dirty="0"/>
              <a:t> for them.</a:t>
            </a:r>
          </a:p>
          <a:p>
            <a:pPr marL="342900" indent="-342900">
              <a:buFont typeface="+mj-lt"/>
              <a:buAutoNum type="arabicPeriod" startAt="25"/>
            </a:pPr>
            <a:endParaRPr lang="en-US" sz="3200" dirty="0"/>
          </a:p>
        </p:txBody>
      </p:sp>
    </p:spTree>
    <p:extLst>
      <p:ext uri="{BB962C8B-B14F-4D97-AF65-F5344CB8AC3E}">
        <p14:creationId xmlns:p14="http://schemas.microsoft.com/office/powerpoint/2010/main" val="2780172348"/>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276225" y="228600"/>
            <a:ext cx="8591550" cy="1066800"/>
          </a:xfrm>
          <a:solidFill>
            <a:srgbClr val="7030A0"/>
          </a:solidFill>
        </p:spPr>
        <p:txBody>
          <a:bodyPr/>
          <a:lstStyle/>
          <a:p>
            <a:pPr marL="484632" eaLnBrk="1" fontAlgn="auto" hangingPunct="1">
              <a:spcAft>
                <a:spcPts val="0"/>
              </a:spcAft>
              <a:defRPr/>
            </a:pPr>
            <a:r>
              <a:rPr lang="en-US" dirty="0" smtClean="0">
                <a:solidFill>
                  <a:schemeClr val="accent1">
                    <a:tint val="83000"/>
                    <a:satMod val="150000"/>
                  </a:schemeClr>
                </a:solidFill>
                <a:cs typeface="Tunga" pitchFamily="34" charset="0"/>
              </a:rPr>
              <a:t>Theses 27-31</a:t>
            </a:r>
            <a:endParaRPr lang="en-US" dirty="0" smtClean="0">
              <a:solidFill>
                <a:srgbClr val="FF0000"/>
              </a:solidFill>
              <a:cs typeface="Tunga" pitchFamily="34" charset="0"/>
            </a:endParaRPr>
          </a:p>
        </p:txBody>
      </p:sp>
      <p:sp>
        <p:nvSpPr>
          <p:cNvPr id="2" name="TextBox 1"/>
          <p:cNvSpPr txBox="1"/>
          <p:nvPr/>
        </p:nvSpPr>
        <p:spPr>
          <a:xfrm>
            <a:off x="762000" y="1447800"/>
            <a:ext cx="7620000" cy="5539978"/>
          </a:xfrm>
          <a:prstGeom prst="rect">
            <a:avLst/>
          </a:prstGeom>
          <a:noFill/>
        </p:spPr>
        <p:txBody>
          <a:bodyPr wrap="square" rtlCol="0">
            <a:spAutoFit/>
          </a:bodyPr>
          <a:lstStyle/>
          <a:p>
            <a:pPr marL="457200" lvl="0" indent="-457200">
              <a:buFont typeface="+mj-lt"/>
              <a:buAutoNum type="arabicPeriod" startAt="27"/>
            </a:pPr>
            <a:r>
              <a:rPr lang="en-US" sz="2400" dirty="0"/>
              <a:t>They preach only </a:t>
            </a:r>
            <a:r>
              <a:rPr lang="en-US" sz="2400" b="1" dirty="0">
                <a:solidFill>
                  <a:srgbClr val="FF0000"/>
                </a:solidFill>
              </a:rPr>
              <a:t>human doctrines </a:t>
            </a:r>
            <a:r>
              <a:rPr lang="en-US" sz="2400" dirty="0"/>
              <a:t>who say that as soon as the money clinks into the money chest, the soul flies out of purgatory.</a:t>
            </a:r>
          </a:p>
          <a:p>
            <a:pPr marL="457200" lvl="0" indent="-457200">
              <a:buFont typeface="+mj-lt"/>
              <a:buAutoNum type="arabicPeriod" startAt="27"/>
            </a:pPr>
            <a:r>
              <a:rPr lang="en-US" sz="2400" dirty="0"/>
              <a:t>It is certain that when money clinks in the money chest, </a:t>
            </a:r>
            <a:r>
              <a:rPr lang="en-US" sz="2400" b="1" i="1" u="sng" dirty="0">
                <a:solidFill>
                  <a:srgbClr val="FF0000"/>
                </a:solidFill>
              </a:rPr>
              <a:t>greed and avarice </a:t>
            </a:r>
            <a:r>
              <a:rPr lang="en-US" sz="2400" dirty="0"/>
              <a:t>can be increased; but when the church intercedes, the result is in the hands of God alone.</a:t>
            </a:r>
          </a:p>
          <a:p>
            <a:pPr marL="457200" lvl="0" indent="-457200">
              <a:buFont typeface="+mj-lt"/>
              <a:buAutoNum type="arabicPeriod" startAt="27"/>
            </a:pPr>
            <a:r>
              <a:rPr lang="en-US" sz="2400" dirty="0"/>
              <a:t>Who knows whether all souls in purgatory wish to be redeemed, since we have exceptions in </a:t>
            </a:r>
            <a:r>
              <a:rPr lang="en-US" sz="2400" b="1" dirty="0">
                <a:solidFill>
                  <a:srgbClr val="FF0000"/>
                </a:solidFill>
              </a:rPr>
              <a:t>St. </a:t>
            </a:r>
            <a:r>
              <a:rPr lang="en-US" sz="2400" b="1" dirty="0" err="1">
                <a:solidFill>
                  <a:srgbClr val="FF0000"/>
                </a:solidFill>
              </a:rPr>
              <a:t>Severinus</a:t>
            </a:r>
            <a:r>
              <a:rPr lang="en-US" sz="2400" b="1" dirty="0">
                <a:solidFill>
                  <a:srgbClr val="FF0000"/>
                </a:solidFill>
              </a:rPr>
              <a:t> and St. Paschal</a:t>
            </a:r>
            <a:r>
              <a:rPr lang="en-US" sz="2400" dirty="0"/>
              <a:t>, as related in a legend.</a:t>
            </a:r>
          </a:p>
          <a:p>
            <a:pPr marL="457200" lvl="0" indent="-457200">
              <a:buFont typeface="+mj-lt"/>
              <a:buAutoNum type="arabicPeriod" startAt="27"/>
            </a:pPr>
            <a:r>
              <a:rPr lang="en-US" sz="2400" dirty="0"/>
              <a:t>No one is sure of the integrity of his own contrition, much less of having received plenary remission.</a:t>
            </a:r>
          </a:p>
          <a:p>
            <a:pPr marL="457200" lvl="0" indent="-457200">
              <a:buFont typeface="+mj-lt"/>
              <a:buAutoNum type="arabicPeriod" startAt="27"/>
            </a:pPr>
            <a:r>
              <a:rPr lang="en-US" sz="2400" dirty="0"/>
              <a:t>The man who actually buys indulgences is as rare as he who is really penitent; indeed, he is exceedingly rare.</a:t>
            </a:r>
          </a:p>
          <a:p>
            <a:pPr marL="342900" indent="-342900">
              <a:buFont typeface="+mj-lt"/>
              <a:buAutoNum type="arabicPeriod" startAt="27"/>
            </a:pPr>
            <a:endParaRPr lang="en-US" dirty="0"/>
          </a:p>
        </p:txBody>
      </p:sp>
    </p:spTree>
    <p:extLst>
      <p:ext uri="{BB962C8B-B14F-4D97-AF65-F5344CB8AC3E}">
        <p14:creationId xmlns:p14="http://schemas.microsoft.com/office/powerpoint/2010/main" val="3344065441"/>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177"/>
            <a:ext cx="9144000" cy="1066800"/>
          </a:xfrm>
          <a:solidFill>
            <a:schemeClr val="accent6">
              <a:lumMod val="40000"/>
              <a:lumOff val="60000"/>
            </a:schemeClr>
          </a:solidFill>
        </p:spPr>
        <p:txBody>
          <a:bodyPr/>
          <a:lstStyle/>
          <a:p>
            <a:pPr marL="484632" eaLnBrk="1" fontAlgn="auto" hangingPunct="1">
              <a:spcAft>
                <a:spcPts val="0"/>
              </a:spcAft>
              <a:defRPr/>
            </a:pPr>
            <a:r>
              <a:rPr lang="en-US" dirty="0" smtClean="0">
                <a:solidFill>
                  <a:schemeClr val="accent1">
                    <a:tint val="83000"/>
                    <a:satMod val="150000"/>
                  </a:schemeClr>
                </a:solidFill>
                <a:cs typeface="Tunga" pitchFamily="34" charset="0"/>
              </a:rPr>
              <a:t>Original: </a:t>
            </a:r>
            <a:r>
              <a:rPr lang="en-US" b="1" dirty="0" smtClean="0">
                <a:solidFill>
                  <a:srgbClr val="FF0000"/>
                </a:solidFill>
                <a:cs typeface="Tunga" pitchFamily="34" charset="0"/>
              </a:rPr>
              <a:t>Paraphrase:  </a:t>
            </a:r>
            <a:r>
              <a:rPr lang="en-US" b="1" dirty="0" smtClean="0">
                <a:solidFill>
                  <a:srgbClr val="00B050"/>
                </a:solidFill>
                <a:cs typeface="Tunga" pitchFamily="34" charset="0"/>
              </a:rPr>
              <a:t>Summary</a:t>
            </a:r>
          </a:p>
        </p:txBody>
      </p:sp>
      <p:sp>
        <p:nvSpPr>
          <p:cNvPr id="2" name="TextBox 1"/>
          <p:cNvSpPr txBox="1"/>
          <p:nvPr/>
        </p:nvSpPr>
        <p:spPr>
          <a:xfrm>
            <a:off x="0" y="1064623"/>
            <a:ext cx="3962400" cy="5909310"/>
          </a:xfrm>
          <a:prstGeom prst="rect">
            <a:avLst/>
          </a:prstGeom>
          <a:solidFill>
            <a:schemeClr val="tx2">
              <a:lumMod val="20000"/>
              <a:lumOff val="80000"/>
            </a:schemeClr>
          </a:solidFill>
        </p:spPr>
        <p:txBody>
          <a:bodyPr wrap="square" rtlCol="0">
            <a:spAutoFit/>
          </a:bodyPr>
          <a:lstStyle/>
          <a:p>
            <a:r>
              <a:rPr lang="en-US" sz="2400" dirty="0"/>
              <a:t>Out of love for the </a:t>
            </a:r>
            <a:r>
              <a:rPr lang="en-US" sz="2400" i="1" u="sng" dirty="0">
                <a:solidFill>
                  <a:srgbClr val="FF0000"/>
                </a:solidFill>
              </a:rPr>
              <a:t>truth</a:t>
            </a:r>
            <a:r>
              <a:rPr lang="en-US" sz="2400" dirty="0"/>
              <a:t> and from desire to </a:t>
            </a:r>
            <a:r>
              <a:rPr lang="en-US" sz="2400" i="1" u="sng" dirty="0">
                <a:solidFill>
                  <a:srgbClr val="FF0000"/>
                </a:solidFill>
              </a:rPr>
              <a:t>elucidate</a:t>
            </a:r>
            <a:r>
              <a:rPr lang="en-US" sz="2400" dirty="0"/>
              <a:t> it, the Reverend Father Martin Luther, Master of Arts and Sacred Theology, and ordinary lecturer therein at Wittenberg, intends to </a:t>
            </a:r>
            <a:r>
              <a:rPr lang="en-US" sz="2400" i="1" u="sng" dirty="0">
                <a:solidFill>
                  <a:srgbClr val="FF0000"/>
                </a:solidFill>
              </a:rPr>
              <a:t>defend</a:t>
            </a:r>
            <a:r>
              <a:rPr lang="en-US" sz="2400" dirty="0"/>
              <a:t> the following statements and to </a:t>
            </a:r>
            <a:r>
              <a:rPr lang="en-US" sz="2400" i="1" u="sng" dirty="0">
                <a:solidFill>
                  <a:srgbClr val="FF0000"/>
                </a:solidFill>
              </a:rPr>
              <a:t>dispute</a:t>
            </a:r>
            <a:r>
              <a:rPr lang="en-US" sz="2400" dirty="0"/>
              <a:t> on them in that place. Therefore he asks that those who cannot be present and dispute with him orally shall do so in their absence by letter. In the name of our Lord Jesus Christ, Amen.</a:t>
            </a:r>
          </a:p>
          <a:p>
            <a:endParaRPr lang="en-US" dirty="0"/>
          </a:p>
        </p:txBody>
      </p:sp>
      <p:sp>
        <p:nvSpPr>
          <p:cNvPr id="4" name="TextBox 3"/>
          <p:cNvSpPr txBox="1"/>
          <p:nvPr/>
        </p:nvSpPr>
        <p:spPr>
          <a:xfrm>
            <a:off x="3962400" y="1064623"/>
            <a:ext cx="5181600" cy="4062651"/>
          </a:xfrm>
          <a:prstGeom prst="rect">
            <a:avLst/>
          </a:prstGeom>
          <a:solidFill>
            <a:schemeClr val="accent2">
              <a:lumMod val="40000"/>
              <a:lumOff val="60000"/>
            </a:schemeClr>
          </a:solidFill>
        </p:spPr>
        <p:txBody>
          <a:bodyPr wrap="square" rtlCol="0">
            <a:spAutoFit/>
          </a:bodyPr>
          <a:lstStyle/>
          <a:p>
            <a:r>
              <a:rPr lang="en-US" sz="2400" dirty="0" smtClean="0"/>
              <a:t>Because of my love for the </a:t>
            </a:r>
            <a:r>
              <a:rPr lang="en-US" sz="2400" b="1" u="sng" dirty="0" smtClean="0">
                <a:solidFill>
                  <a:srgbClr val="FF0000"/>
                </a:solidFill>
              </a:rPr>
              <a:t>faith</a:t>
            </a:r>
            <a:r>
              <a:rPr lang="en-US" sz="2400" dirty="0" smtClean="0"/>
              <a:t> and my need to </a:t>
            </a:r>
            <a:r>
              <a:rPr lang="en-US" sz="2400" b="1" i="1" u="sng" dirty="0" smtClean="0">
                <a:solidFill>
                  <a:srgbClr val="FF0000"/>
                </a:solidFill>
              </a:rPr>
              <a:t>make it clear</a:t>
            </a:r>
            <a:r>
              <a:rPr lang="en-US" sz="2400" dirty="0" smtClean="0"/>
              <a:t>, I the Revered Father Martin Luther, teacher and professor of God’s Scripture at Wittenberg, wish to </a:t>
            </a:r>
            <a:r>
              <a:rPr lang="en-US" sz="2400" b="1" i="1" u="sng" dirty="0" smtClean="0">
                <a:solidFill>
                  <a:srgbClr val="FF0000"/>
                </a:solidFill>
              </a:rPr>
              <a:t>explain and guard</a:t>
            </a:r>
            <a:r>
              <a:rPr lang="en-US" sz="2400" dirty="0" smtClean="0"/>
              <a:t> my statements and open </a:t>
            </a:r>
            <a:r>
              <a:rPr lang="en-US" sz="2400" b="1" i="1" u="sng" dirty="0" smtClean="0">
                <a:solidFill>
                  <a:srgbClr val="FF0000"/>
                </a:solidFill>
              </a:rPr>
              <a:t>debate</a:t>
            </a:r>
            <a:r>
              <a:rPr lang="en-US" sz="2400" dirty="0" smtClean="0"/>
              <a:t> on the topics written.  If one is not able to attend and debate in person, then do so in writing. </a:t>
            </a:r>
            <a:r>
              <a:rPr lang="en-US" sz="2400" dirty="0"/>
              <a:t>In the name of our Lord Jesus Christ, Amen.</a:t>
            </a:r>
          </a:p>
          <a:p>
            <a:endParaRPr lang="en-US" dirty="0"/>
          </a:p>
        </p:txBody>
      </p:sp>
      <p:sp>
        <p:nvSpPr>
          <p:cNvPr id="5" name="TextBox 4"/>
          <p:cNvSpPr txBox="1"/>
          <p:nvPr/>
        </p:nvSpPr>
        <p:spPr>
          <a:xfrm>
            <a:off x="3962400" y="4919008"/>
            <a:ext cx="5181600" cy="1938992"/>
          </a:xfrm>
          <a:prstGeom prst="rect">
            <a:avLst/>
          </a:prstGeom>
          <a:solidFill>
            <a:schemeClr val="accent3">
              <a:lumMod val="60000"/>
              <a:lumOff val="40000"/>
            </a:schemeClr>
          </a:solidFill>
        </p:spPr>
        <p:txBody>
          <a:bodyPr wrap="square" rtlCol="0">
            <a:spAutoFit/>
          </a:bodyPr>
          <a:lstStyle/>
          <a:p>
            <a:r>
              <a:rPr lang="en-US" sz="2400" dirty="0" smtClean="0"/>
              <a:t>Because he has faith and love in God, and wants others to as well, would like to talk about his positions and beliefs openly.  If one is not able to be here in person, please write. So be it.</a:t>
            </a:r>
            <a:endParaRPr lang="en-US" sz="1600" dirty="0"/>
          </a:p>
        </p:txBody>
      </p:sp>
    </p:spTree>
    <p:extLst>
      <p:ext uri="{BB962C8B-B14F-4D97-AF65-F5344CB8AC3E}">
        <p14:creationId xmlns:p14="http://schemas.microsoft.com/office/powerpoint/2010/main" val="28900537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276225" y="228600"/>
            <a:ext cx="8591550" cy="1066800"/>
          </a:xfrm>
          <a:solidFill>
            <a:srgbClr val="7030A0"/>
          </a:solidFill>
        </p:spPr>
        <p:txBody>
          <a:bodyPr/>
          <a:lstStyle/>
          <a:p>
            <a:pPr marL="484632" eaLnBrk="1" fontAlgn="auto" hangingPunct="1">
              <a:spcAft>
                <a:spcPts val="0"/>
              </a:spcAft>
              <a:defRPr/>
            </a:pPr>
            <a:r>
              <a:rPr lang="en-US" dirty="0" smtClean="0">
                <a:solidFill>
                  <a:schemeClr val="accent1">
                    <a:tint val="83000"/>
                    <a:satMod val="150000"/>
                  </a:schemeClr>
                </a:solidFill>
                <a:cs typeface="Tunga" pitchFamily="34" charset="0"/>
              </a:rPr>
              <a:t>Theses 32-35</a:t>
            </a:r>
            <a:endParaRPr lang="en-US" dirty="0" smtClean="0">
              <a:solidFill>
                <a:srgbClr val="FF0000"/>
              </a:solidFill>
              <a:cs typeface="Tunga" pitchFamily="34" charset="0"/>
            </a:endParaRPr>
          </a:p>
        </p:txBody>
      </p:sp>
      <p:sp>
        <p:nvSpPr>
          <p:cNvPr id="2" name="TextBox 1"/>
          <p:cNvSpPr txBox="1"/>
          <p:nvPr/>
        </p:nvSpPr>
        <p:spPr>
          <a:xfrm>
            <a:off x="762000" y="1447800"/>
            <a:ext cx="7620000" cy="5170646"/>
          </a:xfrm>
          <a:prstGeom prst="rect">
            <a:avLst/>
          </a:prstGeom>
          <a:noFill/>
        </p:spPr>
        <p:txBody>
          <a:bodyPr wrap="square" rtlCol="0">
            <a:spAutoFit/>
          </a:bodyPr>
          <a:lstStyle/>
          <a:p>
            <a:pPr marL="457200" lvl="0" indent="-457200">
              <a:buFont typeface="+mj-lt"/>
              <a:buAutoNum type="arabicPeriod" startAt="32"/>
            </a:pPr>
            <a:r>
              <a:rPr lang="en-US" sz="2400" dirty="0"/>
              <a:t>Those who believe that they can be certain of their salvation because they have indulgence letters will be </a:t>
            </a:r>
            <a:r>
              <a:rPr lang="en-US" sz="2400" b="1" u="sng" dirty="0">
                <a:solidFill>
                  <a:srgbClr val="FF0000"/>
                </a:solidFill>
              </a:rPr>
              <a:t>eternally damned</a:t>
            </a:r>
            <a:r>
              <a:rPr lang="en-US" sz="2400" dirty="0"/>
              <a:t>, together with their </a:t>
            </a:r>
            <a:r>
              <a:rPr lang="en-US" sz="2400" b="1" u="sng" dirty="0">
                <a:solidFill>
                  <a:srgbClr val="FF0000"/>
                </a:solidFill>
              </a:rPr>
              <a:t>teachers</a:t>
            </a:r>
            <a:r>
              <a:rPr lang="en-US" sz="2400" dirty="0"/>
              <a:t>.</a:t>
            </a:r>
          </a:p>
          <a:p>
            <a:pPr marL="457200" lvl="0" indent="-457200">
              <a:buFont typeface="+mj-lt"/>
              <a:buAutoNum type="arabicPeriod" startAt="32"/>
            </a:pPr>
            <a:r>
              <a:rPr lang="en-US" sz="2400" dirty="0"/>
              <a:t>Men must especially be on guard against those who say that the pope's pardons are that inestimable gift of God by which man is reconciled to him.</a:t>
            </a:r>
          </a:p>
          <a:p>
            <a:pPr marL="457200" lvl="0" indent="-457200">
              <a:buFont typeface="+mj-lt"/>
              <a:buAutoNum type="arabicPeriod" startAt="32"/>
            </a:pPr>
            <a:r>
              <a:rPr lang="en-US" sz="2400" dirty="0"/>
              <a:t>For the graces of indulgences are concerned only with the penalties of </a:t>
            </a:r>
            <a:r>
              <a:rPr lang="en-US" sz="2400" b="1" dirty="0">
                <a:solidFill>
                  <a:srgbClr val="FF0000"/>
                </a:solidFill>
              </a:rPr>
              <a:t>sacramental satisfaction established by man</a:t>
            </a:r>
            <a:r>
              <a:rPr lang="en-US" sz="2400" dirty="0"/>
              <a:t>.</a:t>
            </a:r>
          </a:p>
          <a:p>
            <a:pPr marL="457200" lvl="0" indent="-457200">
              <a:buFont typeface="+mj-lt"/>
              <a:buAutoNum type="arabicPeriod" startAt="32"/>
            </a:pPr>
            <a:r>
              <a:rPr lang="en-US" sz="2400" dirty="0"/>
              <a:t>They who teach that contrition is not necessary on the part of those who intend to buy souls out of purgatory or to buy confessional privileges preach </a:t>
            </a:r>
            <a:r>
              <a:rPr lang="en-US" sz="2400" b="1" dirty="0">
                <a:solidFill>
                  <a:srgbClr val="FF0000"/>
                </a:solidFill>
              </a:rPr>
              <a:t>unchristian doctrine.</a:t>
            </a:r>
          </a:p>
          <a:p>
            <a:pPr marL="342900" indent="-342900">
              <a:buFont typeface="+mj-lt"/>
              <a:buAutoNum type="arabicPeriod" startAt="32"/>
            </a:pPr>
            <a:endParaRPr lang="en-US" dirty="0"/>
          </a:p>
        </p:txBody>
      </p:sp>
    </p:spTree>
    <p:extLst>
      <p:ext uri="{BB962C8B-B14F-4D97-AF65-F5344CB8AC3E}">
        <p14:creationId xmlns:p14="http://schemas.microsoft.com/office/powerpoint/2010/main" val="3899189124"/>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276225" y="228600"/>
            <a:ext cx="8591550" cy="1066800"/>
          </a:xfrm>
          <a:solidFill>
            <a:srgbClr val="7030A0"/>
          </a:solidFill>
        </p:spPr>
        <p:txBody>
          <a:bodyPr/>
          <a:lstStyle/>
          <a:p>
            <a:pPr marL="484632" eaLnBrk="1" fontAlgn="auto" hangingPunct="1">
              <a:spcAft>
                <a:spcPts val="0"/>
              </a:spcAft>
              <a:defRPr/>
            </a:pPr>
            <a:r>
              <a:rPr lang="en-US" dirty="0" smtClean="0">
                <a:solidFill>
                  <a:schemeClr val="accent1">
                    <a:tint val="83000"/>
                    <a:satMod val="150000"/>
                  </a:schemeClr>
                </a:solidFill>
                <a:cs typeface="Tunga" pitchFamily="34" charset="0"/>
              </a:rPr>
              <a:t>Theses 36-38</a:t>
            </a:r>
            <a:endParaRPr lang="en-US" dirty="0" smtClean="0">
              <a:solidFill>
                <a:srgbClr val="FF0000"/>
              </a:solidFill>
              <a:cs typeface="Tunga" pitchFamily="34" charset="0"/>
            </a:endParaRPr>
          </a:p>
        </p:txBody>
      </p:sp>
      <p:sp>
        <p:nvSpPr>
          <p:cNvPr id="2" name="TextBox 1"/>
          <p:cNvSpPr txBox="1"/>
          <p:nvPr/>
        </p:nvSpPr>
        <p:spPr>
          <a:xfrm>
            <a:off x="762000" y="1447800"/>
            <a:ext cx="7620000" cy="4832092"/>
          </a:xfrm>
          <a:prstGeom prst="rect">
            <a:avLst/>
          </a:prstGeom>
          <a:noFill/>
        </p:spPr>
        <p:txBody>
          <a:bodyPr wrap="square" rtlCol="0">
            <a:spAutoFit/>
          </a:bodyPr>
          <a:lstStyle/>
          <a:p>
            <a:pPr marL="457200" lvl="0" indent="-457200">
              <a:buFont typeface="+mj-lt"/>
              <a:buAutoNum type="arabicPeriod" startAt="36"/>
            </a:pPr>
            <a:r>
              <a:rPr lang="en-US" sz="2800" dirty="0"/>
              <a:t>Any </a:t>
            </a:r>
            <a:r>
              <a:rPr lang="en-US" sz="2800" b="1" dirty="0">
                <a:solidFill>
                  <a:srgbClr val="FF0000"/>
                </a:solidFill>
              </a:rPr>
              <a:t>truly repentant Christian </a:t>
            </a:r>
            <a:r>
              <a:rPr lang="en-US" sz="2800" dirty="0"/>
              <a:t>has a right to full remission of penalty and guilt, </a:t>
            </a:r>
            <a:r>
              <a:rPr lang="en-US" sz="2800" b="1" dirty="0">
                <a:solidFill>
                  <a:srgbClr val="FF0000"/>
                </a:solidFill>
              </a:rPr>
              <a:t>even without indulgence letters.</a:t>
            </a:r>
          </a:p>
          <a:p>
            <a:pPr marL="457200" lvl="0" indent="-457200">
              <a:buFont typeface="+mj-lt"/>
              <a:buAutoNum type="arabicPeriod" startAt="36"/>
            </a:pPr>
            <a:r>
              <a:rPr lang="en-US" sz="2800" dirty="0"/>
              <a:t>Any true Christian, whether living or dead, </a:t>
            </a:r>
            <a:r>
              <a:rPr lang="en-US" sz="2800" b="1" dirty="0">
                <a:solidFill>
                  <a:srgbClr val="FF0000"/>
                </a:solidFill>
              </a:rPr>
              <a:t>participates in all the blessings of Christ and the church</a:t>
            </a:r>
            <a:r>
              <a:rPr lang="en-US" sz="2800" dirty="0"/>
              <a:t>; and this is granted him by God, even without indulgence letters.</a:t>
            </a:r>
          </a:p>
          <a:p>
            <a:pPr marL="457200" lvl="0" indent="-457200">
              <a:buFont typeface="+mj-lt"/>
              <a:buAutoNum type="arabicPeriod" startAt="36"/>
            </a:pPr>
            <a:r>
              <a:rPr lang="en-US" sz="2800" dirty="0"/>
              <a:t>Nevertheless, papal remission and blessing are by no means to be disregarded, for they are, as I have said (Thesis 6), the proclamation of the divine remission.</a:t>
            </a:r>
          </a:p>
        </p:txBody>
      </p:sp>
    </p:spTree>
    <p:extLst>
      <p:ext uri="{BB962C8B-B14F-4D97-AF65-F5344CB8AC3E}">
        <p14:creationId xmlns:p14="http://schemas.microsoft.com/office/powerpoint/2010/main" val="2966454999"/>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0"/>
            <a:ext cx="9144000" cy="1066800"/>
          </a:xfrm>
          <a:solidFill>
            <a:srgbClr val="7030A0"/>
          </a:solidFill>
        </p:spPr>
        <p:txBody>
          <a:bodyPr/>
          <a:lstStyle/>
          <a:p>
            <a:pPr marL="484632" eaLnBrk="1" fontAlgn="auto" hangingPunct="1">
              <a:spcAft>
                <a:spcPts val="0"/>
              </a:spcAft>
              <a:defRPr/>
            </a:pPr>
            <a:r>
              <a:rPr lang="en-US" dirty="0" smtClean="0">
                <a:solidFill>
                  <a:schemeClr val="accent1">
                    <a:tint val="83000"/>
                    <a:satMod val="150000"/>
                  </a:schemeClr>
                </a:solidFill>
                <a:cs typeface="Tunga" pitchFamily="34" charset="0"/>
              </a:rPr>
              <a:t>Theses 39-44</a:t>
            </a:r>
            <a:endParaRPr lang="en-US" dirty="0" smtClean="0">
              <a:solidFill>
                <a:srgbClr val="FF0000"/>
              </a:solidFill>
              <a:cs typeface="Tunga" pitchFamily="34" charset="0"/>
            </a:endParaRPr>
          </a:p>
        </p:txBody>
      </p:sp>
      <p:sp>
        <p:nvSpPr>
          <p:cNvPr id="2" name="TextBox 1"/>
          <p:cNvSpPr txBox="1"/>
          <p:nvPr/>
        </p:nvSpPr>
        <p:spPr>
          <a:xfrm>
            <a:off x="762000" y="1066800"/>
            <a:ext cx="7620000" cy="5909310"/>
          </a:xfrm>
          <a:prstGeom prst="rect">
            <a:avLst/>
          </a:prstGeom>
          <a:noFill/>
        </p:spPr>
        <p:txBody>
          <a:bodyPr wrap="square" rtlCol="0">
            <a:spAutoFit/>
          </a:bodyPr>
          <a:lstStyle/>
          <a:p>
            <a:pPr marL="457200" lvl="0" indent="-457200">
              <a:buFont typeface="+mj-lt"/>
              <a:buAutoNum type="arabicPeriod" startAt="39"/>
            </a:pPr>
            <a:r>
              <a:rPr lang="en-US" sz="2000" dirty="0"/>
              <a:t>It is very difficult, even for the most learned theologians, at one and the same time to commend to the people the bounty of indulgences and the need of </a:t>
            </a:r>
            <a:r>
              <a:rPr lang="en-US" sz="2000" dirty="0">
                <a:solidFill>
                  <a:srgbClr val="FF0000"/>
                </a:solidFill>
              </a:rPr>
              <a:t>true contrition</a:t>
            </a:r>
            <a:r>
              <a:rPr lang="en-US" sz="2000" dirty="0"/>
              <a:t>.</a:t>
            </a:r>
          </a:p>
          <a:p>
            <a:pPr marL="457200" lvl="0" indent="-457200">
              <a:buFont typeface="+mj-lt"/>
              <a:buAutoNum type="arabicPeriod" startAt="39"/>
            </a:pPr>
            <a:r>
              <a:rPr lang="en-US" sz="2000" dirty="0"/>
              <a:t>A Christian who is truly contrite seeks and loves to pay penalties for his sins; the bounty of </a:t>
            </a:r>
            <a:r>
              <a:rPr lang="en-US" sz="2000" dirty="0">
                <a:solidFill>
                  <a:srgbClr val="FF0000"/>
                </a:solidFill>
              </a:rPr>
              <a:t>indulgences, however, relaxes penalties </a:t>
            </a:r>
            <a:r>
              <a:rPr lang="en-US" sz="2000" dirty="0"/>
              <a:t>and causes men to hate them -- at least it furnishes occasion for hating them.</a:t>
            </a:r>
          </a:p>
          <a:p>
            <a:pPr marL="457200" lvl="0" indent="-457200">
              <a:buFont typeface="+mj-lt"/>
              <a:buAutoNum type="arabicPeriod" startAt="39"/>
            </a:pPr>
            <a:r>
              <a:rPr lang="en-US" sz="2000" u="sng" dirty="0">
                <a:solidFill>
                  <a:srgbClr val="FF0000"/>
                </a:solidFill>
              </a:rPr>
              <a:t>Papal indulgences must be preached with caution</a:t>
            </a:r>
            <a:r>
              <a:rPr lang="en-US" sz="2000" dirty="0"/>
              <a:t>, lest people erroneously think that they are preferable to other good works of love.</a:t>
            </a:r>
          </a:p>
          <a:p>
            <a:pPr marL="457200" lvl="0" indent="-457200">
              <a:buFont typeface="+mj-lt"/>
              <a:buAutoNum type="arabicPeriod" startAt="39"/>
            </a:pPr>
            <a:r>
              <a:rPr lang="en-US" sz="2000" dirty="0">
                <a:solidFill>
                  <a:srgbClr val="FF0000"/>
                </a:solidFill>
              </a:rPr>
              <a:t>Christians are to be taught that the pope does not intend </a:t>
            </a:r>
            <a:r>
              <a:rPr lang="en-US" sz="2000" dirty="0"/>
              <a:t>that the buying of indulgences should in any way be compared with works of mercy.</a:t>
            </a:r>
          </a:p>
          <a:p>
            <a:pPr marL="457200" lvl="0" indent="-457200">
              <a:buFont typeface="+mj-lt"/>
              <a:buAutoNum type="arabicPeriod" startAt="39"/>
            </a:pPr>
            <a:r>
              <a:rPr lang="en-US" sz="2000" dirty="0"/>
              <a:t>Christians are to be taught that </a:t>
            </a:r>
            <a:r>
              <a:rPr lang="en-US" sz="2000" u="sng" dirty="0">
                <a:solidFill>
                  <a:srgbClr val="FF0000"/>
                </a:solidFill>
              </a:rPr>
              <a:t>he who gives to the poor or lends to the needy does a better deed</a:t>
            </a:r>
            <a:r>
              <a:rPr lang="en-US" sz="2000" dirty="0"/>
              <a:t> than he who buys indulgences.</a:t>
            </a:r>
          </a:p>
          <a:p>
            <a:pPr marL="457200" lvl="0" indent="-457200">
              <a:buFont typeface="+mj-lt"/>
              <a:buAutoNum type="arabicPeriod" startAt="39"/>
            </a:pPr>
            <a:r>
              <a:rPr lang="en-US" sz="2000" dirty="0"/>
              <a:t>Because </a:t>
            </a:r>
            <a:r>
              <a:rPr lang="en-US" sz="2000" u="sng" dirty="0">
                <a:solidFill>
                  <a:srgbClr val="FF0000"/>
                </a:solidFill>
              </a:rPr>
              <a:t>love grows by works of love</a:t>
            </a:r>
            <a:r>
              <a:rPr lang="en-US" sz="2000" dirty="0"/>
              <a:t>, man thereby becomes better. Man does not, however, become better by means of indulgences but is merely freed from penalties.</a:t>
            </a:r>
          </a:p>
          <a:p>
            <a:endParaRPr lang="en-US" dirty="0"/>
          </a:p>
        </p:txBody>
      </p:sp>
    </p:spTree>
    <p:extLst>
      <p:ext uri="{BB962C8B-B14F-4D97-AF65-F5344CB8AC3E}">
        <p14:creationId xmlns:p14="http://schemas.microsoft.com/office/powerpoint/2010/main" val="2656953007"/>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0"/>
            <a:ext cx="9144000" cy="1066800"/>
          </a:xfrm>
          <a:solidFill>
            <a:srgbClr val="7030A0"/>
          </a:solidFill>
        </p:spPr>
        <p:txBody>
          <a:bodyPr/>
          <a:lstStyle/>
          <a:p>
            <a:pPr marL="484632" eaLnBrk="1" fontAlgn="auto" hangingPunct="1">
              <a:spcAft>
                <a:spcPts val="0"/>
              </a:spcAft>
              <a:defRPr/>
            </a:pPr>
            <a:r>
              <a:rPr lang="en-US" dirty="0" smtClean="0">
                <a:solidFill>
                  <a:schemeClr val="accent1">
                    <a:tint val="83000"/>
                    <a:satMod val="150000"/>
                  </a:schemeClr>
                </a:solidFill>
                <a:cs typeface="Tunga" pitchFamily="34" charset="0"/>
              </a:rPr>
              <a:t>Theses 45-51</a:t>
            </a:r>
            <a:endParaRPr lang="en-US" dirty="0" smtClean="0">
              <a:solidFill>
                <a:srgbClr val="FF0000"/>
              </a:solidFill>
              <a:cs typeface="Tunga" pitchFamily="34" charset="0"/>
            </a:endParaRPr>
          </a:p>
        </p:txBody>
      </p:sp>
      <p:sp>
        <p:nvSpPr>
          <p:cNvPr id="2" name="TextBox 1"/>
          <p:cNvSpPr txBox="1"/>
          <p:nvPr/>
        </p:nvSpPr>
        <p:spPr>
          <a:xfrm>
            <a:off x="757382" y="1066800"/>
            <a:ext cx="7620000" cy="5632311"/>
          </a:xfrm>
          <a:prstGeom prst="rect">
            <a:avLst/>
          </a:prstGeom>
          <a:noFill/>
        </p:spPr>
        <p:txBody>
          <a:bodyPr wrap="square" rtlCol="0">
            <a:spAutoFit/>
          </a:bodyPr>
          <a:lstStyle/>
          <a:p>
            <a:pPr marL="457200" lvl="0" indent="-457200">
              <a:buFont typeface="+mj-lt"/>
              <a:buAutoNum type="arabicPeriod" startAt="45"/>
            </a:pPr>
            <a:r>
              <a:rPr lang="en-US" dirty="0"/>
              <a:t>Christians are to be taught that he who sees a needy man and passes him by, yet gives his money for indulgences, does not buy papal indulgences but God's wrath.</a:t>
            </a:r>
          </a:p>
          <a:p>
            <a:pPr marL="457200" lvl="0" indent="-457200">
              <a:buFont typeface="+mj-lt"/>
              <a:buAutoNum type="arabicPeriod" startAt="45"/>
            </a:pPr>
            <a:r>
              <a:rPr lang="en-US" dirty="0"/>
              <a:t>Christians are to be taught that, unless they have more than they need, they must reserve enough for their family needs and </a:t>
            </a:r>
            <a:r>
              <a:rPr lang="en-US" dirty="0">
                <a:solidFill>
                  <a:srgbClr val="FF0000"/>
                </a:solidFill>
              </a:rPr>
              <a:t>by no means </a:t>
            </a:r>
            <a:r>
              <a:rPr lang="en-US" b="1" u="sng" dirty="0">
                <a:solidFill>
                  <a:srgbClr val="FF0000"/>
                </a:solidFill>
              </a:rPr>
              <a:t>squander</a:t>
            </a:r>
            <a:r>
              <a:rPr lang="en-US" dirty="0">
                <a:solidFill>
                  <a:srgbClr val="FF0000"/>
                </a:solidFill>
              </a:rPr>
              <a:t> it on indulgences.</a:t>
            </a:r>
          </a:p>
          <a:p>
            <a:pPr marL="457200" lvl="0" indent="-457200">
              <a:buFont typeface="+mj-lt"/>
              <a:buAutoNum type="arabicPeriod" startAt="45"/>
            </a:pPr>
            <a:r>
              <a:rPr lang="en-US" dirty="0"/>
              <a:t>Christians are to be taught that they </a:t>
            </a:r>
            <a:r>
              <a:rPr lang="en-US" dirty="0">
                <a:solidFill>
                  <a:srgbClr val="FF0000"/>
                </a:solidFill>
              </a:rPr>
              <a:t>buying of indulgences is a matter of free choice, not commanded.</a:t>
            </a:r>
          </a:p>
          <a:p>
            <a:pPr marL="457200" lvl="0" indent="-457200">
              <a:buFont typeface="+mj-lt"/>
              <a:buAutoNum type="arabicPeriod" startAt="45"/>
            </a:pPr>
            <a:r>
              <a:rPr lang="en-US" dirty="0"/>
              <a:t>Christians are to be taught that the pope, in granting indulgences, needs and thus </a:t>
            </a:r>
            <a:r>
              <a:rPr lang="en-US" dirty="0">
                <a:solidFill>
                  <a:srgbClr val="FF0000"/>
                </a:solidFill>
              </a:rPr>
              <a:t>desires their devout prayer </a:t>
            </a:r>
            <a:r>
              <a:rPr lang="en-US" dirty="0"/>
              <a:t>more than their money.</a:t>
            </a:r>
          </a:p>
          <a:p>
            <a:pPr marL="457200" lvl="0" indent="-457200">
              <a:buFont typeface="+mj-lt"/>
              <a:buAutoNum type="arabicPeriod" startAt="45"/>
            </a:pPr>
            <a:r>
              <a:rPr lang="en-US" dirty="0"/>
              <a:t>Christians are to be taught that papal indulgences are useful only if they do not put their trust in them, but </a:t>
            </a:r>
            <a:r>
              <a:rPr lang="en-US" b="1" dirty="0">
                <a:solidFill>
                  <a:srgbClr val="FF0000"/>
                </a:solidFill>
              </a:rPr>
              <a:t>very harmful if they lose their fear of God because of them.</a:t>
            </a:r>
          </a:p>
          <a:p>
            <a:pPr marL="457200" lvl="0" indent="-457200">
              <a:buFont typeface="+mj-lt"/>
              <a:buAutoNum type="arabicPeriod" startAt="45"/>
            </a:pPr>
            <a:r>
              <a:rPr lang="en-US" dirty="0"/>
              <a:t>Christians are to be taught that if the pope knew the exactions of the indulgence preachers, he would rather that </a:t>
            </a:r>
            <a:r>
              <a:rPr lang="en-US" b="1" u="sng" dirty="0">
                <a:solidFill>
                  <a:srgbClr val="FF0000"/>
                </a:solidFill>
              </a:rPr>
              <a:t>the basilica of St. Peter were burned to ashes than built up with the skin, flesh, and bones of his sheep</a:t>
            </a:r>
            <a:r>
              <a:rPr lang="en-US" dirty="0"/>
              <a:t>.</a:t>
            </a:r>
          </a:p>
          <a:p>
            <a:pPr marL="457200" lvl="0" indent="-457200">
              <a:buFont typeface="+mj-lt"/>
              <a:buAutoNum type="arabicPeriod" startAt="45"/>
            </a:pPr>
            <a:r>
              <a:rPr lang="en-US" dirty="0"/>
              <a:t>Christians are to be taught that the pope would and should wish to give of his own money, even though he had to sell the basilica of St. Peter, to many of those from whom certain </a:t>
            </a:r>
            <a:r>
              <a:rPr lang="en-US" b="1" u="sng" dirty="0">
                <a:solidFill>
                  <a:srgbClr val="FF0000"/>
                </a:solidFill>
              </a:rPr>
              <a:t>hawkers</a:t>
            </a:r>
            <a:r>
              <a:rPr lang="en-US" dirty="0"/>
              <a:t> of indulgences cajole money.</a:t>
            </a:r>
          </a:p>
          <a:p>
            <a:endParaRPr lang="en-US" dirty="0"/>
          </a:p>
        </p:txBody>
      </p:sp>
    </p:spTree>
    <p:extLst>
      <p:ext uri="{BB962C8B-B14F-4D97-AF65-F5344CB8AC3E}">
        <p14:creationId xmlns:p14="http://schemas.microsoft.com/office/powerpoint/2010/main" val="3133544104"/>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0"/>
            <a:ext cx="8591550" cy="1066800"/>
          </a:xfrm>
          <a:solidFill>
            <a:srgbClr val="7030A0"/>
          </a:solidFill>
        </p:spPr>
        <p:txBody>
          <a:bodyPr/>
          <a:lstStyle/>
          <a:p>
            <a:pPr marL="484632" eaLnBrk="1" fontAlgn="auto" hangingPunct="1">
              <a:spcAft>
                <a:spcPts val="0"/>
              </a:spcAft>
              <a:defRPr/>
            </a:pPr>
            <a:r>
              <a:rPr lang="en-US" dirty="0" smtClean="0">
                <a:solidFill>
                  <a:schemeClr val="accent1">
                    <a:tint val="83000"/>
                    <a:satMod val="150000"/>
                  </a:schemeClr>
                </a:solidFill>
                <a:cs typeface="Tunga" pitchFamily="34" charset="0"/>
              </a:rPr>
              <a:t>Theses 52-55</a:t>
            </a:r>
            <a:endParaRPr lang="en-US" dirty="0" smtClean="0">
              <a:solidFill>
                <a:srgbClr val="FF0000"/>
              </a:solidFill>
              <a:cs typeface="Tunga" pitchFamily="34" charset="0"/>
            </a:endParaRPr>
          </a:p>
        </p:txBody>
      </p:sp>
      <p:sp>
        <p:nvSpPr>
          <p:cNvPr id="2" name="TextBox 1"/>
          <p:cNvSpPr txBox="1"/>
          <p:nvPr/>
        </p:nvSpPr>
        <p:spPr>
          <a:xfrm>
            <a:off x="755073" y="990600"/>
            <a:ext cx="7620000" cy="6278642"/>
          </a:xfrm>
          <a:prstGeom prst="rect">
            <a:avLst/>
          </a:prstGeom>
          <a:noFill/>
        </p:spPr>
        <p:txBody>
          <a:bodyPr wrap="square" rtlCol="0">
            <a:spAutoFit/>
          </a:bodyPr>
          <a:lstStyle/>
          <a:p>
            <a:pPr marL="457200" lvl="0" indent="-457200">
              <a:buFont typeface="+mj-lt"/>
              <a:buAutoNum type="arabicPeriod" startAt="52"/>
            </a:pPr>
            <a:r>
              <a:rPr lang="en-US" sz="2400" dirty="0"/>
              <a:t>It is </a:t>
            </a:r>
            <a:r>
              <a:rPr lang="en-US" sz="2400" b="1" u="sng" dirty="0">
                <a:solidFill>
                  <a:srgbClr val="FF0000"/>
                </a:solidFill>
              </a:rPr>
              <a:t>vain to trust in salvation by indulgence letters</a:t>
            </a:r>
            <a:r>
              <a:rPr lang="en-US" sz="2400" dirty="0"/>
              <a:t>, even though the indulgence commissary, or even the pope, were to offer his soul as security.</a:t>
            </a:r>
          </a:p>
          <a:p>
            <a:pPr marL="457200" lvl="0" indent="-457200">
              <a:buFont typeface="+mj-lt"/>
              <a:buAutoNum type="arabicPeriod" startAt="52"/>
            </a:pPr>
            <a:r>
              <a:rPr lang="en-US" sz="2400" b="1" u="sng" dirty="0">
                <a:solidFill>
                  <a:srgbClr val="FF0000"/>
                </a:solidFill>
              </a:rPr>
              <a:t>They are the enemies of Christ </a:t>
            </a:r>
            <a:r>
              <a:rPr lang="en-US" sz="2400" dirty="0"/>
              <a:t>and the pope who forbid altogether the preaching of the Word of God in some churches in order that indulgences may be preached in others.</a:t>
            </a:r>
          </a:p>
          <a:p>
            <a:pPr marL="457200" lvl="0" indent="-457200">
              <a:buFont typeface="+mj-lt"/>
              <a:buAutoNum type="arabicPeriod" startAt="52"/>
            </a:pPr>
            <a:r>
              <a:rPr lang="en-US" sz="2400" b="1" u="sng" dirty="0">
                <a:solidFill>
                  <a:srgbClr val="FF0000"/>
                </a:solidFill>
              </a:rPr>
              <a:t>Injury is done to the Word of God</a:t>
            </a:r>
            <a:r>
              <a:rPr lang="en-US" sz="2400" dirty="0"/>
              <a:t> when, in the same sermon, an equal or larger amount of </a:t>
            </a:r>
            <a:r>
              <a:rPr lang="en-US" sz="2400" b="1" u="sng" dirty="0">
                <a:solidFill>
                  <a:srgbClr val="FF0000"/>
                </a:solidFill>
              </a:rPr>
              <a:t>time is devoted to indulgences</a:t>
            </a:r>
            <a:r>
              <a:rPr lang="en-US" sz="2400" dirty="0"/>
              <a:t> than to the Word.</a:t>
            </a:r>
          </a:p>
          <a:p>
            <a:pPr marL="457200" lvl="0" indent="-457200">
              <a:buFont typeface="+mj-lt"/>
              <a:buAutoNum type="arabicPeriod" startAt="52"/>
            </a:pPr>
            <a:r>
              <a:rPr lang="en-US" sz="2400" dirty="0"/>
              <a:t>It is certainly the pope's sentiment that if indulgences, which are a very insignificant thing, are celebrated with one bell, one procession, and one ceremony, </a:t>
            </a:r>
            <a:r>
              <a:rPr lang="en-US" sz="2400" b="1" u="sng" dirty="0">
                <a:solidFill>
                  <a:srgbClr val="FF0000"/>
                </a:solidFill>
              </a:rPr>
              <a:t>then the gospel</a:t>
            </a:r>
            <a:r>
              <a:rPr lang="en-US" sz="2400" dirty="0"/>
              <a:t>, which is the very greatest thing, should be preached with a </a:t>
            </a:r>
            <a:r>
              <a:rPr lang="en-US" sz="2400" b="1" u="sng" dirty="0">
                <a:solidFill>
                  <a:srgbClr val="FF0000"/>
                </a:solidFill>
              </a:rPr>
              <a:t>hundred bells, a hundred processions, a hundred ceremonies</a:t>
            </a:r>
            <a:r>
              <a:rPr lang="en-US" sz="2400" dirty="0">
                <a:solidFill>
                  <a:srgbClr val="FF0000"/>
                </a:solidFill>
              </a:rPr>
              <a:t>.</a:t>
            </a:r>
          </a:p>
          <a:p>
            <a:pPr marL="342900" indent="-342900">
              <a:buFont typeface="+mj-lt"/>
              <a:buAutoNum type="arabicPeriod" startAt="52"/>
            </a:pPr>
            <a:endParaRPr lang="en-US" dirty="0"/>
          </a:p>
        </p:txBody>
      </p:sp>
    </p:spTree>
    <p:extLst>
      <p:ext uri="{BB962C8B-B14F-4D97-AF65-F5344CB8AC3E}">
        <p14:creationId xmlns:p14="http://schemas.microsoft.com/office/powerpoint/2010/main" val="1537580782"/>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a:solidFill>
            <a:srgbClr val="7030A0"/>
          </a:solidFill>
        </p:spPr>
        <p:txBody>
          <a:bodyPr/>
          <a:lstStyle/>
          <a:p>
            <a:pPr marL="484632" eaLnBrk="1" fontAlgn="auto" hangingPunct="1">
              <a:spcAft>
                <a:spcPts val="0"/>
              </a:spcAft>
              <a:defRPr/>
            </a:pPr>
            <a:r>
              <a:rPr lang="en-US" dirty="0" smtClean="0">
                <a:solidFill>
                  <a:schemeClr val="accent1">
                    <a:tint val="83000"/>
                    <a:satMod val="150000"/>
                  </a:schemeClr>
                </a:solidFill>
                <a:cs typeface="Tunga" pitchFamily="34" charset="0"/>
              </a:rPr>
              <a:t>Theses 56-58</a:t>
            </a:r>
            <a:endParaRPr lang="en-US" dirty="0" smtClean="0">
              <a:solidFill>
                <a:srgbClr val="FF0000"/>
              </a:solidFill>
              <a:cs typeface="Tunga" pitchFamily="34" charset="0"/>
            </a:endParaRPr>
          </a:p>
        </p:txBody>
      </p:sp>
      <p:sp>
        <p:nvSpPr>
          <p:cNvPr id="2" name="TextBox 1"/>
          <p:cNvSpPr txBox="1"/>
          <p:nvPr/>
        </p:nvSpPr>
        <p:spPr>
          <a:xfrm>
            <a:off x="762000" y="1447800"/>
            <a:ext cx="7620000" cy="5262979"/>
          </a:xfrm>
          <a:prstGeom prst="rect">
            <a:avLst/>
          </a:prstGeom>
          <a:noFill/>
        </p:spPr>
        <p:txBody>
          <a:bodyPr wrap="square" rtlCol="0">
            <a:spAutoFit/>
          </a:bodyPr>
          <a:lstStyle/>
          <a:p>
            <a:pPr marL="457200" lvl="0" indent="-457200">
              <a:buFont typeface="+mj-lt"/>
              <a:buAutoNum type="arabicPeriod" startAt="56"/>
            </a:pPr>
            <a:r>
              <a:rPr lang="en-US" sz="2800" dirty="0"/>
              <a:t>The true treasures of the church, out of which the pope distributes indulgences, are not </a:t>
            </a:r>
            <a:r>
              <a:rPr lang="en-US" sz="2800" b="1" u="sng" dirty="0">
                <a:solidFill>
                  <a:srgbClr val="FF0000"/>
                </a:solidFill>
              </a:rPr>
              <a:t>sufficiently discussed or known among the people of Christ.</a:t>
            </a:r>
          </a:p>
          <a:p>
            <a:pPr marL="457200" lvl="0" indent="-457200">
              <a:buFont typeface="+mj-lt"/>
              <a:buAutoNum type="arabicPeriod" startAt="56"/>
            </a:pPr>
            <a:r>
              <a:rPr lang="en-US" sz="2800" dirty="0"/>
              <a:t>That indulgences are not </a:t>
            </a:r>
            <a:r>
              <a:rPr lang="en-US" sz="2800" b="1" u="sng" dirty="0">
                <a:solidFill>
                  <a:srgbClr val="FF0000"/>
                </a:solidFill>
              </a:rPr>
              <a:t>temporal treasures </a:t>
            </a:r>
            <a:r>
              <a:rPr lang="en-US" sz="2800" dirty="0"/>
              <a:t>is certainly clear, for many </a:t>
            </a:r>
            <a:r>
              <a:rPr lang="en-US" sz="2800" b="1" u="sng" dirty="0">
                <a:solidFill>
                  <a:srgbClr val="FF0000"/>
                </a:solidFill>
              </a:rPr>
              <a:t>indulgence sellers do not distribute them freely but only gather them.</a:t>
            </a:r>
          </a:p>
          <a:p>
            <a:pPr marL="457200" indent="-457200">
              <a:buFont typeface="+mj-lt"/>
              <a:buAutoNum type="arabicPeriod" startAt="56"/>
            </a:pPr>
            <a:r>
              <a:rPr lang="en-US" sz="2800" dirty="0"/>
              <a:t>Nor are they the merits of Christ and the saints, for, even without the pope, the latter always work grace for the </a:t>
            </a:r>
            <a:r>
              <a:rPr lang="en-US" sz="2800" b="1" u="sng" dirty="0">
                <a:solidFill>
                  <a:srgbClr val="FF0000"/>
                </a:solidFill>
              </a:rPr>
              <a:t>inner man</a:t>
            </a:r>
            <a:r>
              <a:rPr lang="en-US" sz="2800" dirty="0"/>
              <a:t>, and the cross, death, and hell for the </a:t>
            </a:r>
            <a:r>
              <a:rPr lang="en-US" sz="2800" b="1" u="sng" dirty="0">
                <a:solidFill>
                  <a:srgbClr val="FF0000"/>
                </a:solidFill>
              </a:rPr>
              <a:t>outer </a:t>
            </a:r>
            <a:r>
              <a:rPr lang="en-US" sz="2800" b="1" u="sng" dirty="0" smtClean="0">
                <a:solidFill>
                  <a:srgbClr val="FF0000"/>
                </a:solidFill>
              </a:rPr>
              <a:t>man</a:t>
            </a:r>
            <a:r>
              <a:rPr lang="en-US" sz="2800" dirty="0" smtClean="0">
                <a:solidFill>
                  <a:srgbClr val="FF0000"/>
                </a:solidFill>
              </a:rPr>
              <a:t>.</a:t>
            </a:r>
            <a:endParaRPr lang="en-US" sz="2800" dirty="0">
              <a:solidFill>
                <a:srgbClr val="FF0000"/>
              </a:solidFill>
            </a:endParaRPr>
          </a:p>
        </p:txBody>
      </p:sp>
    </p:spTree>
    <p:extLst>
      <p:ext uri="{BB962C8B-B14F-4D97-AF65-F5344CB8AC3E}">
        <p14:creationId xmlns:p14="http://schemas.microsoft.com/office/powerpoint/2010/main" val="460865528"/>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a:solidFill>
            <a:schemeClr val="bg1"/>
          </a:solidFill>
        </p:spPr>
        <p:txBody>
          <a:bodyPr/>
          <a:lstStyle/>
          <a:p>
            <a:pPr marL="484632" eaLnBrk="1" fontAlgn="auto" hangingPunct="1">
              <a:spcAft>
                <a:spcPts val="0"/>
              </a:spcAft>
              <a:defRPr/>
            </a:pPr>
            <a:r>
              <a:rPr lang="en-US" dirty="0" smtClean="0">
                <a:solidFill>
                  <a:schemeClr val="accent1">
                    <a:tint val="83000"/>
                    <a:satMod val="150000"/>
                  </a:schemeClr>
                </a:solidFill>
                <a:cs typeface="Tunga" pitchFamily="34" charset="0"/>
              </a:rPr>
              <a:t>Theses 59-68</a:t>
            </a:r>
            <a:endParaRPr lang="en-US" dirty="0" smtClean="0">
              <a:solidFill>
                <a:srgbClr val="FF0000"/>
              </a:solidFill>
              <a:cs typeface="Tunga" pitchFamily="34" charset="0"/>
            </a:endParaRPr>
          </a:p>
        </p:txBody>
      </p:sp>
      <p:sp>
        <p:nvSpPr>
          <p:cNvPr id="2" name="TextBox 1"/>
          <p:cNvSpPr txBox="1"/>
          <p:nvPr/>
        </p:nvSpPr>
        <p:spPr>
          <a:xfrm>
            <a:off x="762000" y="1066800"/>
            <a:ext cx="7620000" cy="5909310"/>
          </a:xfrm>
          <a:prstGeom prst="rect">
            <a:avLst/>
          </a:prstGeom>
          <a:noFill/>
        </p:spPr>
        <p:txBody>
          <a:bodyPr wrap="square" rtlCol="0">
            <a:spAutoFit/>
          </a:bodyPr>
          <a:lstStyle/>
          <a:p>
            <a:pPr marL="457200" lvl="0" indent="-457200">
              <a:buFont typeface="+mj-lt"/>
              <a:buAutoNum type="arabicPeriod" startAt="59"/>
            </a:pPr>
            <a:r>
              <a:rPr lang="en-US" b="1" u="sng" dirty="0">
                <a:solidFill>
                  <a:srgbClr val="FF0000"/>
                </a:solidFill>
              </a:rPr>
              <a:t>St. Lawrence </a:t>
            </a:r>
            <a:r>
              <a:rPr lang="en-US" dirty="0"/>
              <a:t>said that the poor of the church were the treasures of the church, but he spoke according to the usage of the word in his own time.</a:t>
            </a:r>
          </a:p>
          <a:p>
            <a:pPr marL="457200" lvl="0" indent="-457200">
              <a:buFont typeface="+mj-lt"/>
              <a:buAutoNum type="arabicPeriod" startAt="59"/>
            </a:pPr>
            <a:r>
              <a:rPr lang="en-US" dirty="0"/>
              <a:t>Without want of consideration we say that the keys of the church, given by the merits of Christ, are that treasure.</a:t>
            </a:r>
          </a:p>
          <a:p>
            <a:pPr marL="457200" lvl="0" indent="-457200">
              <a:buFont typeface="+mj-lt"/>
              <a:buAutoNum type="arabicPeriod" startAt="59"/>
            </a:pPr>
            <a:r>
              <a:rPr lang="en-US" dirty="0"/>
              <a:t>For it is clear that the pope's power is of itself sufficient for the remission of penalties and cases reserved by himself.</a:t>
            </a:r>
          </a:p>
          <a:p>
            <a:pPr marL="457200" lvl="0" indent="-457200">
              <a:buFont typeface="+mj-lt"/>
              <a:buAutoNum type="arabicPeriod" startAt="59"/>
            </a:pPr>
            <a:r>
              <a:rPr lang="en-US" dirty="0"/>
              <a:t>The true treasure of the church is the most holy gospel of the glory and grace of God.</a:t>
            </a:r>
          </a:p>
          <a:p>
            <a:pPr marL="457200" lvl="0" indent="-457200">
              <a:buFont typeface="+mj-lt"/>
              <a:buAutoNum type="arabicPeriod" startAt="59"/>
            </a:pPr>
            <a:r>
              <a:rPr lang="en-US" dirty="0"/>
              <a:t>But this treasure is naturally most odious, for it makes the first to be last (Mt. 20:16).</a:t>
            </a:r>
          </a:p>
          <a:p>
            <a:pPr marL="457200" lvl="0" indent="-457200">
              <a:buFont typeface="+mj-lt"/>
              <a:buAutoNum type="arabicPeriod" startAt="59"/>
            </a:pPr>
            <a:r>
              <a:rPr lang="en-US" dirty="0"/>
              <a:t>On the other hand, the treasure of indulgences is naturally most acceptable, for it makes the last to be first.</a:t>
            </a:r>
          </a:p>
          <a:p>
            <a:pPr marL="457200" lvl="0" indent="-457200">
              <a:buFont typeface="+mj-lt"/>
              <a:buAutoNum type="arabicPeriod" startAt="59"/>
            </a:pPr>
            <a:r>
              <a:rPr lang="en-US" dirty="0"/>
              <a:t>Therefore the treasures of the gospel are nets with which one formerly fished for men of wealth.</a:t>
            </a:r>
          </a:p>
          <a:p>
            <a:pPr marL="457200" lvl="0" indent="-457200">
              <a:buFont typeface="+mj-lt"/>
              <a:buAutoNum type="arabicPeriod" startAt="59"/>
            </a:pPr>
            <a:r>
              <a:rPr lang="en-US" dirty="0"/>
              <a:t>The treasures of indulgences are nets with which one now fishes for the wealth of men.</a:t>
            </a:r>
          </a:p>
          <a:p>
            <a:pPr marL="457200" lvl="0" indent="-457200">
              <a:buFont typeface="+mj-lt"/>
              <a:buAutoNum type="arabicPeriod" startAt="59"/>
            </a:pPr>
            <a:r>
              <a:rPr lang="en-US" dirty="0"/>
              <a:t>The indulgences which the demagogues acclaim as the greatest graces are actually understood to be such only insofar as they promote gain.</a:t>
            </a:r>
          </a:p>
          <a:p>
            <a:pPr marL="457200" lvl="0" indent="-457200">
              <a:buFont typeface="+mj-lt"/>
              <a:buAutoNum type="arabicPeriod" startAt="59"/>
            </a:pPr>
            <a:r>
              <a:rPr lang="en-US" dirty="0"/>
              <a:t>They are nevertheless in truth the most insignificant graces when compared with the grace of God and the piety of the cross.</a:t>
            </a:r>
          </a:p>
          <a:p>
            <a:endParaRPr lang="en-US" dirty="0"/>
          </a:p>
        </p:txBody>
      </p:sp>
    </p:spTree>
    <p:extLst>
      <p:ext uri="{BB962C8B-B14F-4D97-AF65-F5344CB8AC3E}">
        <p14:creationId xmlns:p14="http://schemas.microsoft.com/office/powerpoint/2010/main" val="4222714860"/>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p:spPr>
        <p:txBody>
          <a:bodyPr/>
          <a:lstStyle/>
          <a:p>
            <a:pPr marL="484632" eaLnBrk="1" fontAlgn="auto" hangingPunct="1">
              <a:spcAft>
                <a:spcPts val="0"/>
              </a:spcAft>
              <a:defRPr/>
            </a:pPr>
            <a:r>
              <a:rPr lang="en-US" dirty="0" smtClean="0">
                <a:solidFill>
                  <a:schemeClr val="accent1">
                    <a:tint val="83000"/>
                    <a:satMod val="150000"/>
                  </a:schemeClr>
                </a:solidFill>
                <a:cs typeface="Tunga" pitchFamily="34" charset="0"/>
              </a:rPr>
              <a:t>Theses 69-76</a:t>
            </a:r>
            <a:endParaRPr lang="en-US" dirty="0" smtClean="0">
              <a:solidFill>
                <a:srgbClr val="FF0000"/>
              </a:solidFill>
              <a:cs typeface="Tunga" pitchFamily="34" charset="0"/>
            </a:endParaRPr>
          </a:p>
        </p:txBody>
      </p:sp>
      <p:sp>
        <p:nvSpPr>
          <p:cNvPr id="2" name="TextBox 1"/>
          <p:cNvSpPr txBox="1"/>
          <p:nvPr/>
        </p:nvSpPr>
        <p:spPr>
          <a:xfrm>
            <a:off x="762000" y="990600"/>
            <a:ext cx="7620000" cy="5940088"/>
          </a:xfrm>
          <a:prstGeom prst="rect">
            <a:avLst/>
          </a:prstGeom>
          <a:noFill/>
        </p:spPr>
        <p:txBody>
          <a:bodyPr wrap="square" rtlCol="0">
            <a:spAutoFit/>
          </a:bodyPr>
          <a:lstStyle/>
          <a:p>
            <a:pPr marL="457200" lvl="0" indent="-457200">
              <a:buFont typeface="+mj-lt"/>
              <a:buAutoNum type="arabicPeriod" startAt="69"/>
            </a:pPr>
            <a:r>
              <a:rPr lang="en-US" sz="2000" dirty="0"/>
              <a:t>Bishops and curates are bound to admit the commissaries of papal indulgences with all reverence.</a:t>
            </a:r>
          </a:p>
          <a:p>
            <a:pPr marL="457200" lvl="0" indent="-457200">
              <a:buFont typeface="+mj-lt"/>
              <a:buAutoNum type="arabicPeriod" startAt="69"/>
            </a:pPr>
            <a:r>
              <a:rPr lang="en-US" sz="2000" dirty="0"/>
              <a:t>But they are much more bound to strain their eyes and ears lest these men preach their own dreams instead of what the pope has commissioned.</a:t>
            </a:r>
          </a:p>
          <a:p>
            <a:pPr marL="457200" lvl="0" indent="-457200">
              <a:buFont typeface="+mj-lt"/>
              <a:buAutoNum type="arabicPeriod" startAt="69"/>
            </a:pPr>
            <a:r>
              <a:rPr lang="en-US" sz="2000" dirty="0"/>
              <a:t>Let him who speaks against the truth concerning papal indulgences be anathema and accursed.</a:t>
            </a:r>
          </a:p>
          <a:p>
            <a:pPr marL="457200" lvl="0" indent="-457200">
              <a:buFont typeface="+mj-lt"/>
              <a:buAutoNum type="arabicPeriod" startAt="69"/>
            </a:pPr>
            <a:r>
              <a:rPr lang="en-US" sz="2000" dirty="0"/>
              <a:t>But let him who guards against the lust and license of the indulgence preachers be blessed.</a:t>
            </a:r>
          </a:p>
          <a:p>
            <a:pPr marL="457200" lvl="0" indent="-457200">
              <a:buFont typeface="+mj-lt"/>
              <a:buAutoNum type="arabicPeriod" startAt="69"/>
            </a:pPr>
            <a:r>
              <a:rPr lang="en-US" sz="2000" dirty="0"/>
              <a:t>Just as the pope justly thunders against those who by any means whatever contrive harm to the sale of indulgences.</a:t>
            </a:r>
          </a:p>
          <a:p>
            <a:pPr marL="457200" lvl="0" indent="-457200">
              <a:buFont typeface="+mj-lt"/>
              <a:buAutoNum type="arabicPeriod" startAt="69"/>
            </a:pPr>
            <a:r>
              <a:rPr lang="en-US" sz="2000" dirty="0"/>
              <a:t>Much more does he intend to thunder against those who use indulgences as a pretext to contrive harm to holy love and truth.</a:t>
            </a:r>
          </a:p>
          <a:p>
            <a:pPr marL="457200" lvl="0" indent="-457200">
              <a:buFont typeface="+mj-lt"/>
              <a:buAutoNum type="arabicPeriod" startAt="69"/>
            </a:pPr>
            <a:r>
              <a:rPr lang="en-US" sz="2000" dirty="0"/>
              <a:t>To consider papal indulgences so great that they could absolve a man even if he had done the impossible and had violated the mother of God is madness.</a:t>
            </a:r>
          </a:p>
          <a:p>
            <a:pPr marL="457200" lvl="0" indent="-457200">
              <a:buFont typeface="+mj-lt"/>
              <a:buAutoNum type="arabicPeriod" startAt="69"/>
            </a:pPr>
            <a:r>
              <a:rPr lang="en-US" sz="2000" dirty="0"/>
              <a:t>We say on the contrary that papal indulgences cannot remove the very least of venial sins as far as guilt is concerned.</a:t>
            </a:r>
          </a:p>
          <a:p>
            <a:pPr marL="457200" indent="-457200">
              <a:buFont typeface="+mj-lt"/>
              <a:buAutoNum type="arabicPeriod" startAt="69"/>
            </a:pPr>
            <a:endParaRPr lang="en-US" sz="2000" dirty="0"/>
          </a:p>
        </p:txBody>
      </p:sp>
    </p:spTree>
    <p:extLst>
      <p:ext uri="{BB962C8B-B14F-4D97-AF65-F5344CB8AC3E}">
        <p14:creationId xmlns:p14="http://schemas.microsoft.com/office/powerpoint/2010/main" val="653935321"/>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a:solidFill>
            <a:srgbClr val="7030A0"/>
          </a:solidFill>
        </p:spPr>
        <p:txBody>
          <a:bodyPr/>
          <a:lstStyle/>
          <a:p>
            <a:pPr marL="484632" eaLnBrk="1" fontAlgn="auto" hangingPunct="1">
              <a:spcAft>
                <a:spcPts val="0"/>
              </a:spcAft>
              <a:defRPr/>
            </a:pPr>
            <a:r>
              <a:rPr lang="en-US" dirty="0" smtClean="0">
                <a:solidFill>
                  <a:schemeClr val="accent1">
                    <a:tint val="83000"/>
                    <a:satMod val="150000"/>
                  </a:schemeClr>
                </a:solidFill>
                <a:cs typeface="Tunga" pitchFamily="34" charset="0"/>
              </a:rPr>
              <a:t>Theses 77-80</a:t>
            </a:r>
            <a:endParaRPr lang="en-US" dirty="0" smtClean="0">
              <a:solidFill>
                <a:srgbClr val="FF0000"/>
              </a:solidFill>
              <a:cs typeface="Tunga" pitchFamily="34" charset="0"/>
            </a:endParaRPr>
          </a:p>
        </p:txBody>
      </p:sp>
      <p:sp>
        <p:nvSpPr>
          <p:cNvPr id="2" name="TextBox 1"/>
          <p:cNvSpPr txBox="1"/>
          <p:nvPr/>
        </p:nvSpPr>
        <p:spPr>
          <a:xfrm>
            <a:off x="762000" y="1447800"/>
            <a:ext cx="7620000" cy="5170646"/>
          </a:xfrm>
          <a:prstGeom prst="rect">
            <a:avLst/>
          </a:prstGeom>
          <a:noFill/>
        </p:spPr>
        <p:txBody>
          <a:bodyPr wrap="square" rtlCol="0">
            <a:spAutoFit/>
          </a:bodyPr>
          <a:lstStyle/>
          <a:p>
            <a:pPr marL="457200" lvl="0" indent="-457200">
              <a:buFont typeface="+mj-lt"/>
              <a:buAutoNum type="arabicPeriod" startAt="77"/>
            </a:pPr>
            <a:r>
              <a:rPr lang="en-US" sz="2400" dirty="0"/>
              <a:t>To say that even </a:t>
            </a:r>
            <a:r>
              <a:rPr lang="en-US" sz="2400" b="1" u="sng" dirty="0">
                <a:solidFill>
                  <a:srgbClr val="FF0000"/>
                </a:solidFill>
              </a:rPr>
              <a:t>St. Peter </a:t>
            </a:r>
            <a:r>
              <a:rPr lang="en-US" sz="2400" dirty="0"/>
              <a:t>if he were now pope, could not grant greater graces is blasphemy against St. Peter and the pope.</a:t>
            </a:r>
          </a:p>
          <a:p>
            <a:pPr marL="457200" lvl="0" indent="-457200">
              <a:buFont typeface="+mj-lt"/>
              <a:buAutoNum type="arabicPeriod" startAt="77"/>
            </a:pPr>
            <a:r>
              <a:rPr lang="en-US" sz="2400" dirty="0"/>
              <a:t>We say on the contrary that even the present pope, or any pope whatsoever, has </a:t>
            </a:r>
            <a:r>
              <a:rPr lang="en-US" sz="2400" b="1" u="sng" dirty="0">
                <a:solidFill>
                  <a:srgbClr val="FF0000"/>
                </a:solidFill>
              </a:rPr>
              <a:t>greater graces </a:t>
            </a:r>
            <a:r>
              <a:rPr lang="en-US" sz="2400" dirty="0"/>
              <a:t>at his disposal, that is, </a:t>
            </a:r>
            <a:r>
              <a:rPr lang="en-US" sz="2400" b="1" u="sng" dirty="0">
                <a:solidFill>
                  <a:srgbClr val="FF0000"/>
                </a:solidFill>
              </a:rPr>
              <a:t>the gospel</a:t>
            </a:r>
            <a:r>
              <a:rPr lang="en-US" sz="2400" dirty="0"/>
              <a:t>, spiritual powers, gifts of healing, etc., as it is written. (1 Co 12[:28])</a:t>
            </a:r>
          </a:p>
          <a:p>
            <a:pPr marL="457200" lvl="0" indent="-457200">
              <a:buFont typeface="+mj-lt"/>
              <a:buAutoNum type="arabicPeriod" startAt="77"/>
            </a:pPr>
            <a:r>
              <a:rPr lang="en-US" sz="2400" dirty="0"/>
              <a:t>To say that the cross emblazoned with the papal coat of arms, and set up by the indulgence preachers is equal in worth to the cross of Christ is </a:t>
            </a:r>
            <a:r>
              <a:rPr lang="en-US" sz="2400" b="1" u="sng" dirty="0">
                <a:solidFill>
                  <a:srgbClr val="FF0000"/>
                </a:solidFill>
              </a:rPr>
              <a:t>blasphemy</a:t>
            </a:r>
            <a:r>
              <a:rPr lang="en-US" sz="2400" dirty="0"/>
              <a:t>.</a:t>
            </a:r>
          </a:p>
          <a:p>
            <a:pPr marL="457200" lvl="0" indent="-457200">
              <a:buFont typeface="+mj-lt"/>
              <a:buAutoNum type="arabicPeriod" startAt="77"/>
            </a:pPr>
            <a:r>
              <a:rPr lang="en-US" sz="2400" dirty="0"/>
              <a:t>The bishops, curates, and theologians who permit such talk to be spread among the people will have to answer for this.</a:t>
            </a:r>
          </a:p>
          <a:p>
            <a:endParaRPr lang="en-US" dirty="0"/>
          </a:p>
        </p:txBody>
      </p:sp>
    </p:spTree>
    <p:extLst>
      <p:ext uri="{BB962C8B-B14F-4D97-AF65-F5344CB8AC3E}">
        <p14:creationId xmlns:p14="http://schemas.microsoft.com/office/powerpoint/2010/main" val="961002506"/>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p:spPr>
        <p:txBody>
          <a:bodyPr/>
          <a:lstStyle/>
          <a:p>
            <a:pPr marL="484632" eaLnBrk="1" fontAlgn="auto" hangingPunct="1">
              <a:spcAft>
                <a:spcPts val="0"/>
              </a:spcAft>
              <a:defRPr/>
            </a:pPr>
            <a:r>
              <a:rPr lang="en-US" dirty="0" smtClean="0">
                <a:solidFill>
                  <a:schemeClr val="accent1">
                    <a:tint val="83000"/>
                    <a:satMod val="150000"/>
                  </a:schemeClr>
                </a:solidFill>
                <a:cs typeface="Tunga" pitchFamily="34" charset="0"/>
              </a:rPr>
              <a:t>Theses 81-91</a:t>
            </a:r>
            <a:endParaRPr lang="en-US" dirty="0" smtClean="0">
              <a:solidFill>
                <a:srgbClr val="FF0000"/>
              </a:solidFill>
              <a:cs typeface="Tunga" pitchFamily="34" charset="0"/>
            </a:endParaRPr>
          </a:p>
        </p:txBody>
      </p:sp>
      <p:sp>
        <p:nvSpPr>
          <p:cNvPr id="2" name="TextBox 1"/>
          <p:cNvSpPr txBox="1"/>
          <p:nvPr/>
        </p:nvSpPr>
        <p:spPr>
          <a:xfrm>
            <a:off x="0" y="1066800"/>
            <a:ext cx="9144000" cy="5478423"/>
          </a:xfrm>
          <a:prstGeom prst="rect">
            <a:avLst/>
          </a:prstGeom>
          <a:noFill/>
        </p:spPr>
        <p:txBody>
          <a:bodyPr wrap="square" rtlCol="0">
            <a:spAutoFit/>
          </a:bodyPr>
          <a:lstStyle/>
          <a:p>
            <a:pPr marL="457200" lvl="0" indent="-457200">
              <a:buFont typeface="+mj-lt"/>
              <a:buAutoNum type="arabicPeriod" startAt="81"/>
            </a:pPr>
            <a:r>
              <a:rPr lang="en-US" sz="1400" b="1" dirty="0"/>
              <a:t>This unbridled preaching of indulgences makes it difficult even for learned men to rescue the </a:t>
            </a:r>
            <a:r>
              <a:rPr lang="en-US" sz="1400" b="1" dirty="0">
                <a:solidFill>
                  <a:srgbClr val="FF0000"/>
                </a:solidFill>
              </a:rPr>
              <a:t>reverence</a:t>
            </a:r>
            <a:r>
              <a:rPr lang="en-US" sz="1400" b="1" dirty="0"/>
              <a:t> which is due the pope from </a:t>
            </a:r>
            <a:r>
              <a:rPr lang="en-US" sz="1400" b="1" dirty="0">
                <a:solidFill>
                  <a:srgbClr val="FF0000"/>
                </a:solidFill>
              </a:rPr>
              <a:t>slander </a:t>
            </a:r>
            <a:r>
              <a:rPr lang="en-US" sz="1400" b="1" dirty="0"/>
              <a:t>or from the </a:t>
            </a:r>
            <a:r>
              <a:rPr lang="en-US" sz="1400" b="1" dirty="0">
                <a:solidFill>
                  <a:srgbClr val="FF0000"/>
                </a:solidFill>
              </a:rPr>
              <a:t>shrewd questions of the laity</a:t>
            </a:r>
            <a:r>
              <a:rPr lang="en-US" sz="1400" b="1" dirty="0"/>
              <a:t>.</a:t>
            </a:r>
          </a:p>
          <a:p>
            <a:pPr marL="457200" lvl="0" indent="-457200">
              <a:buFont typeface="+mj-lt"/>
              <a:buAutoNum type="arabicPeriod" startAt="81"/>
            </a:pPr>
            <a:r>
              <a:rPr lang="en-US" sz="1400" b="1" dirty="0"/>
              <a:t>Such as: ``Why does not the pope empty purgatory for the sake of holy love and the dire need of the souls that are there if he redeems an infinite number of souls for the sake of miserable money with which to build a church?'' The former reason would be most just; the latter is most trivial.</a:t>
            </a:r>
          </a:p>
          <a:p>
            <a:pPr marL="457200" lvl="0" indent="-457200">
              <a:buFont typeface="+mj-lt"/>
              <a:buAutoNum type="arabicPeriod" startAt="81"/>
            </a:pPr>
            <a:r>
              <a:rPr lang="en-US" sz="1400" b="1" dirty="0"/>
              <a:t>Again, ``Why are funeral and anniversary masses for the dead continued and why does he not return or permit the withdrawal of the endowments founded for them, since it is wrong to pray for the redeemed?''</a:t>
            </a:r>
          </a:p>
          <a:p>
            <a:pPr marL="457200" lvl="0" indent="-457200">
              <a:buFont typeface="+mj-lt"/>
              <a:buAutoNum type="arabicPeriod" startAt="81"/>
            </a:pPr>
            <a:r>
              <a:rPr lang="en-US" sz="1400" b="1" dirty="0"/>
              <a:t>Again, ``What is this new piety of God and the pope that for a consideration of money they permit a man who is impious and their enemy to buy out of purgatory the pious soul of a friend of God and do not rather, </a:t>
            </a:r>
            <a:r>
              <a:rPr lang="en-US" sz="1400" b="1" dirty="0" smtClean="0"/>
              <a:t>because </a:t>
            </a:r>
            <a:r>
              <a:rPr lang="en-US" sz="1400" b="1" dirty="0"/>
              <a:t>of the need of that pious and beloved soul, free it for pure love's sake?''</a:t>
            </a:r>
          </a:p>
          <a:p>
            <a:pPr marL="457200" lvl="0" indent="-457200">
              <a:buFont typeface="+mj-lt"/>
              <a:buAutoNum type="arabicPeriod" startAt="81"/>
            </a:pPr>
            <a:r>
              <a:rPr lang="en-US" sz="1400" b="1" dirty="0"/>
              <a:t>Again, ``Why are the penitential canons, long since abrogated and dead in actual fact and through disuse, now satisfied by the granting of indulgences as though they were still alive and in force?''</a:t>
            </a:r>
          </a:p>
          <a:p>
            <a:pPr marL="457200" lvl="0" indent="-457200">
              <a:buFont typeface="+mj-lt"/>
              <a:buAutoNum type="arabicPeriod" startAt="81"/>
            </a:pPr>
            <a:r>
              <a:rPr lang="en-US" sz="1400" b="1" dirty="0"/>
              <a:t>Again, ``Why does not the pope, whose wealth is today greater than the wealth of the richest Crassus, build this one basilica of St. Peter with his own money rather than with the money of poor believers?''</a:t>
            </a:r>
          </a:p>
          <a:p>
            <a:pPr marL="457200" lvl="0" indent="-457200">
              <a:buFont typeface="+mj-lt"/>
              <a:buAutoNum type="arabicPeriod" startAt="81"/>
            </a:pPr>
            <a:r>
              <a:rPr lang="en-US" sz="1400" b="1" dirty="0"/>
              <a:t>Again, ``What does the pope remit or grant to those who by perfect contrition already have a right to full remission and blessings?''</a:t>
            </a:r>
          </a:p>
          <a:p>
            <a:pPr marL="457200" lvl="0" indent="-457200">
              <a:buFont typeface="+mj-lt"/>
              <a:buAutoNum type="arabicPeriod" startAt="81"/>
            </a:pPr>
            <a:r>
              <a:rPr lang="en-US" sz="1400" b="1" dirty="0"/>
              <a:t>Again, ``What greater blessing could come to the church than if the pope were to bestow these remissions and blessings on every believer a hundred times a day, as he now does but once?''</a:t>
            </a:r>
          </a:p>
          <a:p>
            <a:pPr marL="457200" lvl="0" indent="-457200">
              <a:buFont typeface="+mj-lt"/>
              <a:buAutoNum type="arabicPeriod" startAt="81"/>
            </a:pPr>
            <a:r>
              <a:rPr lang="en-US" sz="1400" b="1" dirty="0"/>
              <a:t>``Since the pope seeks the salvation of souls rather than money by his indulgences, why does he suspend the indulgences and pardons previously granted when they have equal efficacy?''</a:t>
            </a:r>
          </a:p>
          <a:p>
            <a:pPr marL="457200" lvl="0" indent="-457200">
              <a:buFont typeface="+mj-lt"/>
              <a:buAutoNum type="arabicPeriod" startAt="81"/>
            </a:pPr>
            <a:r>
              <a:rPr lang="en-US" sz="1400" b="1" dirty="0"/>
              <a:t>To repress these very sharp arguments of the laity by force alone, and not to resolve them by giving reasons, is to expose the church and the pope to the ridicule of their enemies and to make Christians unhappy.</a:t>
            </a:r>
          </a:p>
          <a:p>
            <a:pPr marL="457200" lvl="0" indent="-457200">
              <a:buFont typeface="+mj-lt"/>
              <a:buAutoNum type="arabicPeriod" startAt="81"/>
            </a:pPr>
            <a:r>
              <a:rPr lang="en-US" sz="1400" b="1" dirty="0"/>
              <a:t>If, therefore, indulgences were preached according to the spirit and intention of the pope, all these doubts would be readily resolved. Indeed, they would not exist.</a:t>
            </a:r>
          </a:p>
          <a:p>
            <a:pPr marL="342900" indent="-342900">
              <a:buFont typeface="+mj-lt"/>
              <a:buAutoNum type="arabicPeriod" startAt="81"/>
            </a:pPr>
            <a:endParaRPr lang="en-US" sz="1400" b="1" dirty="0"/>
          </a:p>
        </p:txBody>
      </p:sp>
    </p:spTree>
    <p:extLst>
      <p:ext uri="{BB962C8B-B14F-4D97-AF65-F5344CB8AC3E}">
        <p14:creationId xmlns:p14="http://schemas.microsoft.com/office/powerpoint/2010/main" val="2695859829"/>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p:spPr>
        <p:txBody>
          <a:bodyPr/>
          <a:lstStyle/>
          <a:p>
            <a:pPr marL="484632" eaLnBrk="1" fontAlgn="auto" hangingPunct="1">
              <a:spcAft>
                <a:spcPts val="0"/>
              </a:spcAft>
              <a:defRPr/>
            </a:pPr>
            <a:r>
              <a:rPr lang="en-US" b="1" i="1" u="sng" dirty="0" smtClean="0">
                <a:solidFill>
                  <a:schemeClr val="accent1">
                    <a:tint val="83000"/>
                    <a:satMod val="150000"/>
                  </a:schemeClr>
                </a:solidFill>
                <a:cs typeface="Tunga" pitchFamily="34" charset="0"/>
              </a:rPr>
              <a:t>At Your Table Groups</a:t>
            </a:r>
            <a:endParaRPr lang="en-US" b="1" i="1" u="sng" dirty="0" smtClean="0">
              <a:solidFill>
                <a:srgbClr val="FF0000"/>
              </a:solidFill>
              <a:cs typeface="Tunga" pitchFamily="34" charset="0"/>
            </a:endParaRPr>
          </a:p>
        </p:txBody>
      </p:sp>
      <p:sp>
        <p:nvSpPr>
          <p:cNvPr id="9" name="Content Placeholder 8"/>
          <p:cNvSpPr>
            <a:spLocks noGrp="1"/>
          </p:cNvSpPr>
          <p:nvPr>
            <p:ph sz="quarter" idx="4294967295"/>
          </p:nvPr>
        </p:nvSpPr>
        <p:spPr>
          <a:xfrm>
            <a:off x="0" y="1143000"/>
            <a:ext cx="9144000" cy="5562600"/>
          </a:xfrm>
        </p:spPr>
        <p:txBody>
          <a:bodyPr>
            <a:normAutofit/>
          </a:bodyPr>
          <a:lstStyle/>
          <a:p>
            <a:pPr marL="273050" indent="-273050" eaLnBrk="1" fontAlgn="auto" hangingPunct="1">
              <a:lnSpc>
                <a:spcPct val="90000"/>
              </a:lnSpc>
              <a:spcAft>
                <a:spcPts val="0"/>
              </a:spcAft>
              <a:buFont typeface="Arial" pitchFamily="34" charset="0"/>
              <a:buNone/>
              <a:defRPr/>
            </a:pPr>
            <a:endParaRPr lang="en-US" sz="3600" b="1" u="sng" dirty="0" smtClean="0"/>
          </a:p>
          <a:p>
            <a:pPr marL="273050" indent="-273050" eaLnBrk="1" fontAlgn="auto" hangingPunct="1">
              <a:lnSpc>
                <a:spcPct val="90000"/>
              </a:lnSpc>
              <a:spcAft>
                <a:spcPts val="0"/>
              </a:spcAft>
              <a:buFont typeface="Wingdings 2"/>
              <a:buChar char=""/>
              <a:defRPr/>
            </a:pPr>
            <a:endParaRPr lang="en-US" dirty="0" smtClean="0"/>
          </a:p>
        </p:txBody>
      </p:sp>
      <p:sp>
        <p:nvSpPr>
          <p:cNvPr id="2" name="TextBox 1"/>
          <p:cNvSpPr txBox="1"/>
          <p:nvPr/>
        </p:nvSpPr>
        <p:spPr>
          <a:xfrm>
            <a:off x="609600" y="1143000"/>
            <a:ext cx="3810000" cy="5262979"/>
          </a:xfrm>
          <a:prstGeom prst="rect">
            <a:avLst/>
          </a:prstGeom>
          <a:noFill/>
        </p:spPr>
        <p:txBody>
          <a:bodyPr wrap="square" rtlCol="0">
            <a:spAutoFit/>
          </a:bodyPr>
          <a:lstStyle/>
          <a:p>
            <a:r>
              <a:rPr lang="en-US" sz="2800" dirty="0" smtClean="0"/>
              <a:t>You will be assigned a series of Luther’s </a:t>
            </a:r>
            <a:r>
              <a:rPr lang="en-US" sz="2800" i="1" dirty="0" smtClean="0"/>
              <a:t>Theses. (The translated version is online…)</a:t>
            </a:r>
          </a:p>
          <a:p>
            <a:endParaRPr lang="en-US" sz="2800" i="1" dirty="0"/>
          </a:p>
          <a:p>
            <a:r>
              <a:rPr lang="en-US" sz="2800" dirty="0" smtClean="0"/>
              <a:t>As an </a:t>
            </a:r>
            <a:r>
              <a:rPr lang="en-US" sz="2800" b="1" i="1" u="sng" dirty="0" smtClean="0">
                <a:solidFill>
                  <a:srgbClr val="00B050"/>
                </a:solidFill>
              </a:rPr>
              <a:t>GROUP</a:t>
            </a:r>
            <a:r>
              <a:rPr lang="en-US" sz="2800" dirty="0" smtClean="0"/>
              <a:t>, you will need to </a:t>
            </a:r>
            <a:r>
              <a:rPr lang="en-US" sz="2800" b="1" i="1" u="sng" dirty="0" smtClean="0">
                <a:solidFill>
                  <a:srgbClr val="FF0000"/>
                </a:solidFill>
              </a:rPr>
              <a:t>PARAPHRASE</a:t>
            </a:r>
            <a:r>
              <a:rPr lang="en-US" sz="2800" dirty="0" smtClean="0"/>
              <a:t> your selection of lines.</a:t>
            </a:r>
            <a:endParaRPr lang="en-US" sz="2800" dirty="0"/>
          </a:p>
          <a:p>
            <a:r>
              <a:rPr lang="en-US" sz="2800" dirty="0" smtClean="0"/>
              <a:t>As an </a:t>
            </a:r>
            <a:r>
              <a:rPr lang="en-US" sz="2800" b="1" i="1" u="sng" dirty="0" smtClean="0">
                <a:solidFill>
                  <a:srgbClr val="00B050"/>
                </a:solidFill>
              </a:rPr>
              <a:t>INDIVIDUAL (and GROUP)</a:t>
            </a:r>
            <a:r>
              <a:rPr lang="en-US" sz="2800" dirty="0" smtClean="0"/>
              <a:t>, you will need to </a:t>
            </a:r>
            <a:r>
              <a:rPr lang="en-US" sz="2800" b="1" i="1" u="sng" dirty="0" smtClean="0">
                <a:solidFill>
                  <a:srgbClr val="0070C0"/>
                </a:solidFill>
              </a:rPr>
              <a:t>SUMMARIZE</a:t>
            </a:r>
            <a:r>
              <a:rPr lang="en-US" sz="2800" b="1" i="1" u="sng" dirty="0" smtClean="0"/>
              <a:t> </a:t>
            </a:r>
            <a:r>
              <a:rPr lang="en-US" sz="2800" dirty="0" smtClean="0"/>
              <a:t>your selection of lines</a:t>
            </a:r>
            <a:r>
              <a:rPr lang="en-US" dirty="0" smtClean="0"/>
              <a:t>.</a:t>
            </a:r>
            <a:endParaRPr lang="en-US" dirty="0"/>
          </a:p>
        </p:txBody>
      </p:sp>
      <p:sp>
        <p:nvSpPr>
          <p:cNvPr id="3" name="TextBox 2"/>
          <p:cNvSpPr txBox="1"/>
          <p:nvPr/>
        </p:nvSpPr>
        <p:spPr>
          <a:xfrm>
            <a:off x="4442033" y="1447800"/>
            <a:ext cx="4679534" cy="1815882"/>
          </a:xfrm>
          <a:prstGeom prst="rect">
            <a:avLst/>
          </a:prstGeom>
          <a:noFill/>
        </p:spPr>
        <p:txBody>
          <a:bodyPr wrap="square" rtlCol="0">
            <a:spAutoFit/>
          </a:bodyPr>
          <a:lstStyle/>
          <a:p>
            <a:r>
              <a:rPr lang="en-US" sz="2800" b="1" i="1" u="sng" dirty="0" smtClean="0">
                <a:solidFill>
                  <a:srgbClr val="FF0000"/>
                </a:solidFill>
              </a:rPr>
              <a:t>PARAPHRASE</a:t>
            </a:r>
            <a:r>
              <a:rPr lang="en-US" sz="2800" b="1" i="1" dirty="0" smtClean="0">
                <a:solidFill>
                  <a:srgbClr val="FF0000"/>
                </a:solidFill>
              </a:rPr>
              <a:t>:  </a:t>
            </a:r>
            <a:r>
              <a:rPr lang="en-US" sz="2800" b="1" i="1" dirty="0">
                <a:solidFill>
                  <a:srgbClr val="FF0000"/>
                </a:solidFill>
              </a:rPr>
              <a:t>a restatement of a text, passage, or work giving the meaning in </a:t>
            </a:r>
            <a:r>
              <a:rPr lang="en-US" sz="2800" b="1" i="1" dirty="0" smtClean="0">
                <a:solidFill>
                  <a:srgbClr val="FF0000"/>
                </a:solidFill>
              </a:rPr>
              <a:t>your own “</a:t>
            </a:r>
            <a:r>
              <a:rPr lang="en-US" sz="2800" b="1" i="1" u="sng" dirty="0" smtClean="0">
                <a:solidFill>
                  <a:srgbClr val="FF0000"/>
                </a:solidFill>
              </a:rPr>
              <a:t>vernacular</a:t>
            </a:r>
            <a:r>
              <a:rPr lang="en-US" sz="2800" b="1" i="1" dirty="0" smtClean="0">
                <a:solidFill>
                  <a:srgbClr val="FF0000"/>
                </a:solidFill>
              </a:rPr>
              <a:t>”.</a:t>
            </a:r>
            <a:endParaRPr lang="en-US" sz="2800" b="1" i="1" dirty="0">
              <a:solidFill>
                <a:srgbClr val="FF0000"/>
              </a:solidFill>
            </a:endParaRPr>
          </a:p>
        </p:txBody>
      </p:sp>
      <p:sp>
        <p:nvSpPr>
          <p:cNvPr id="4" name="TextBox 3"/>
          <p:cNvSpPr txBox="1"/>
          <p:nvPr/>
        </p:nvSpPr>
        <p:spPr>
          <a:xfrm>
            <a:off x="4519690" y="4174154"/>
            <a:ext cx="4547787" cy="2246769"/>
          </a:xfrm>
          <a:prstGeom prst="rect">
            <a:avLst/>
          </a:prstGeom>
          <a:noFill/>
        </p:spPr>
        <p:txBody>
          <a:bodyPr wrap="square" rtlCol="0">
            <a:spAutoFit/>
          </a:bodyPr>
          <a:lstStyle/>
          <a:p>
            <a:r>
              <a:rPr lang="en-US" sz="2800" b="1" i="1" u="sng" dirty="0" smtClean="0">
                <a:solidFill>
                  <a:srgbClr val="0070C0"/>
                </a:solidFill>
              </a:rPr>
              <a:t>SUMMARY</a:t>
            </a:r>
            <a:r>
              <a:rPr lang="en-US" sz="2800" b="1" i="1" dirty="0" smtClean="0">
                <a:solidFill>
                  <a:srgbClr val="0070C0"/>
                </a:solidFill>
              </a:rPr>
              <a:t>:  A</a:t>
            </a:r>
            <a:r>
              <a:rPr lang="en-US" sz="2800" b="1" i="1" dirty="0">
                <a:solidFill>
                  <a:srgbClr val="0070C0"/>
                </a:solidFill>
              </a:rPr>
              <a:t> </a:t>
            </a:r>
            <a:r>
              <a:rPr lang="en-US" sz="2800" b="1" i="1" u="sng" dirty="0" smtClean="0">
                <a:solidFill>
                  <a:srgbClr val="0070C0"/>
                </a:solidFill>
              </a:rPr>
              <a:t>condensed </a:t>
            </a:r>
            <a:r>
              <a:rPr lang="en-US" sz="2800" b="1" i="1" dirty="0" smtClean="0">
                <a:solidFill>
                  <a:srgbClr val="0070C0"/>
                </a:solidFill>
              </a:rPr>
              <a:t>statement </a:t>
            </a:r>
            <a:r>
              <a:rPr lang="en-US" sz="2800" b="1" i="1" dirty="0">
                <a:solidFill>
                  <a:srgbClr val="0070C0"/>
                </a:solidFill>
              </a:rPr>
              <a:t>or account of the main points of </a:t>
            </a:r>
            <a:r>
              <a:rPr lang="en-US" sz="2800" b="1" i="1" dirty="0" smtClean="0">
                <a:solidFill>
                  <a:srgbClr val="0070C0"/>
                </a:solidFill>
              </a:rPr>
              <a:t>something.  (i.e. GOTR “Reader’s Digest Version)</a:t>
            </a:r>
            <a:endParaRPr lang="en-US" sz="2800" b="1" i="1" dirty="0">
              <a:solidFill>
                <a:srgbClr val="0070C0"/>
              </a:solidFill>
            </a:endParaRPr>
          </a:p>
        </p:txBody>
      </p:sp>
    </p:spTree>
    <p:extLst>
      <p:ext uri="{BB962C8B-B14F-4D97-AF65-F5344CB8AC3E}">
        <p14:creationId xmlns:p14="http://schemas.microsoft.com/office/powerpoint/2010/main" val="401444518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a:solidFill>
            <a:srgbClr val="7030A0"/>
          </a:solidFill>
        </p:spPr>
        <p:txBody>
          <a:bodyPr/>
          <a:lstStyle/>
          <a:p>
            <a:pPr marL="484632" eaLnBrk="1" fontAlgn="auto" hangingPunct="1">
              <a:spcAft>
                <a:spcPts val="0"/>
              </a:spcAft>
              <a:defRPr/>
            </a:pPr>
            <a:r>
              <a:rPr lang="en-US" dirty="0" smtClean="0">
                <a:solidFill>
                  <a:schemeClr val="accent1">
                    <a:tint val="83000"/>
                    <a:satMod val="150000"/>
                  </a:schemeClr>
                </a:solidFill>
                <a:cs typeface="Tunga" pitchFamily="34" charset="0"/>
              </a:rPr>
              <a:t>Theses 92-95</a:t>
            </a:r>
            <a:endParaRPr lang="en-US" dirty="0" smtClean="0">
              <a:solidFill>
                <a:srgbClr val="FF0000"/>
              </a:solidFill>
              <a:cs typeface="Tunga" pitchFamily="34" charset="0"/>
            </a:endParaRPr>
          </a:p>
        </p:txBody>
      </p:sp>
      <p:sp>
        <p:nvSpPr>
          <p:cNvPr id="2" name="TextBox 1"/>
          <p:cNvSpPr txBox="1"/>
          <p:nvPr/>
        </p:nvSpPr>
        <p:spPr>
          <a:xfrm>
            <a:off x="762000" y="1447800"/>
            <a:ext cx="7620000" cy="5539978"/>
          </a:xfrm>
          <a:prstGeom prst="rect">
            <a:avLst/>
          </a:prstGeom>
          <a:noFill/>
        </p:spPr>
        <p:txBody>
          <a:bodyPr wrap="square" rtlCol="0">
            <a:spAutoFit/>
          </a:bodyPr>
          <a:lstStyle/>
          <a:p>
            <a:pPr marL="457200" lvl="0" indent="-457200">
              <a:buFont typeface="+mj-lt"/>
              <a:buAutoNum type="arabicPeriod" startAt="92"/>
            </a:pPr>
            <a:r>
              <a:rPr lang="en-US" sz="2800" dirty="0"/>
              <a:t>Away, then, with all those prophets who say to the people of Christ, ``</a:t>
            </a:r>
            <a:r>
              <a:rPr lang="en-US" sz="2800" b="1" u="sng" dirty="0">
                <a:solidFill>
                  <a:srgbClr val="FF0000"/>
                </a:solidFill>
              </a:rPr>
              <a:t>Peace, peace</a:t>
            </a:r>
            <a:r>
              <a:rPr lang="en-US" sz="2800" dirty="0"/>
              <a:t>,'' and there is no peace! (</a:t>
            </a:r>
            <a:r>
              <a:rPr lang="en-US" sz="2800" dirty="0" err="1"/>
              <a:t>Jer</a:t>
            </a:r>
            <a:r>
              <a:rPr lang="en-US" sz="2800" dirty="0"/>
              <a:t> 6:14)</a:t>
            </a:r>
          </a:p>
          <a:p>
            <a:pPr marL="457200" lvl="0" indent="-457200">
              <a:buFont typeface="+mj-lt"/>
              <a:buAutoNum type="arabicPeriod" startAt="92"/>
            </a:pPr>
            <a:r>
              <a:rPr lang="en-US" sz="2800" dirty="0"/>
              <a:t>Blessed be all those prophets who say to the people of Christ, ``</a:t>
            </a:r>
            <a:r>
              <a:rPr lang="en-US" sz="2800" b="1" u="sng" dirty="0">
                <a:solidFill>
                  <a:srgbClr val="FF0000"/>
                </a:solidFill>
              </a:rPr>
              <a:t>Cross, cross</a:t>
            </a:r>
            <a:r>
              <a:rPr lang="en-US" sz="2800" dirty="0"/>
              <a:t>,'' and there is no cross!</a:t>
            </a:r>
          </a:p>
          <a:p>
            <a:pPr marL="457200" lvl="0" indent="-457200">
              <a:buFont typeface="+mj-lt"/>
              <a:buAutoNum type="arabicPeriod" startAt="92"/>
            </a:pPr>
            <a:r>
              <a:rPr lang="en-US" sz="2800" dirty="0"/>
              <a:t>Christians should be </a:t>
            </a:r>
            <a:r>
              <a:rPr lang="en-US" sz="2800" b="1" u="sng" dirty="0">
                <a:solidFill>
                  <a:srgbClr val="FF0000"/>
                </a:solidFill>
              </a:rPr>
              <a:t>exhorted</a:t>
            </a:r>
            <a:r>
              <a:rPr lang="en-US" sz="2800" dirty="0"/>
              <a:t> to be diligent in following Christ, their Head, through penalties, death and hell.</a:t>
            </a:r>
          </a:p>
          <a:p>
            <a:pPr marL="457200" lvl="0" indent="-457200">
              <a:buFont typeface="+mj-lt"/>
              <a:buAutoNum type="arabicPeriod" startAt="92"/>
            </a:pPr>
            <a:r>
              <a:rPr lang="en-US" sz="2800" dirty="0"/>
              <a:t>And thus be confident of entering into heaven through many </a:t>
            </a:r>
            <a:r>
              <a:rPr lang="en-US" sz="2800" b="1" u="sng" dirty="0">
                <a:solidFill>
                  <a:srgbClr val="FF0000"/>
                </a:solidFill>
              </a:rPr>
              <a:t>tribulations</a:t>
            </a:r>
            <a:r>
              <a:rPr lang="en-US" sz="2800" dirty="0"/>
              <a:t> rather than through the </a:t>
            </a:r>
            <a:r>
              <a:rPr lang="en-US" sz="2800" b="1" u="sng" dirty="0">
                <a:solidFill>
                  <a:srgbClr val="FF0000"/>
                </a:solidFill>
              </a:rPr>
              <a:t>false security</a:t>
            </a:r>
            <a:r>
              <a:rPr lang="en-US" sz="2800" b="1" dirty="0">
                <a:solidFill>
                  <a:srgbClr val="FF0000"/>
                </a:solidFill>
              </a:rPr>
              <a:t> </a:t>
            </a:r>
            <a:r>
              <a:rPr lang="en-US" sz="2800" dirty="0"/>
              <a:t>of peace (Acts 14:22).</a:t>
            </a:r>
          </a:p>
          <a:p>
            <a:endParaRPr lang="en-US" dirty="0"/>
          </a:p>
        </p:txBody>
      </p:sp>
    </p:spTree>
    <p:extLst>
      <p:ext uri="{BB962C8B-B14F-4D97-AF65-F5344CB8AC3E}">
        <p14:creationId xmlns:p14="http://schemas.microsoft.com/office/powerpoint/2010/main" val="2412394004"/>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p:spPr>
        <p:txBody>
          <a:bodyPr/>
          <a:lstStyle/>
          <a:p>
            <a:pPr marL="484632" eaLnBrk="1" fontAlgn="auto" hangingPunct="1">
              <a:spcAft>
                <a:spcPts val="0"/>
              </a:spcAft>
              <a:defRPr/>
            </a:pPr>
            <a:r>
              <a:rPr lang="en-US" dirty="0" smtClean="0">
                <a:solidFill>
                  <a:schemeClr val="accent1">
                    <a:tint val="83000"/>
                    <a:satMod val="150000"/>
                  </a:schemeClr>
                </a:solidFill>
                <a:cs typeface="Tunga" pitchFamily="34" charset="0"/>
              </a:rPr>
              <a:t>Sins of the Institution???</a:t>
            </a:r>
            <a:endParaRPr lang="en-US" dirty="0" smtClean="0">
              <a:solidFill>
                <a:srgbClr val="FF0000"/>
              </a:solidFill>
              <a:cs typeface="Tunga" pitchFamily="34" charset="0"/>
            </a:endParaRPr>
          </a:p>
        </p:txBody>
      </p:sp>
      <p:sp>
        <p:nvSpPr>
          <p:cNvPr id="2" name="TextBox 1"/>
          <p:cNvSpPr txBox="1"/>
          <p:nvPr/>
        </p:nvSpPr>
        <p:spPr>
          <a:xfrm>
            <a:off x="0" y="1066800"/>
            <a:ext cx="9144000" cy="6894195"/>
          </a:xfrm>
          <a:prstGeom prst="rect">
            <a:avLst/>
          </a:prstGeom>
          <a:noFill/>
        </p:spPr>
        <p:txBody>
          <a:bodyPr wrap="square" rtlCol="0">
            <a:spAutoFit/>
          </a:bodyPr>
          <a:lstStyle/>
          <a:p>
            <a:pPr lvl="0"/>
            <a:r>
              <a:rPr lang="en-US" sz="2000" b="1" i="1" dirty="0"/>
              <a:t>The Seven </a:t>
            </a:r>
            <a:r>
              <a:rPr lang="en-US" sz="2000" b="1" i="1" dirty="0" smtClean="0"/>
              <a:t>Mortal (Deadly) </a:t>
            </a:r>
            <a:r>
              <a:rPr lang="en-US" sz="2000" b="1" i="1" dirty="0" smtClean="0"/>
              <a:t>Sins</a:t>
            </a:r>
            <a:r>
              <a:rPr lang="en-US" sz="2000" i="1" dirty="0"/>
              <a:t> </a:t>
            </a:r>
            <a:r>
              <a:rPr lang="en-US" sz="2000" i="1" dirty="0" smtClean="0"/>
              <a:t>(Think back to Dante’s Inferno…)  How might this tie in with the rule of the Medici, the daily lives of common people at this time, and perhaps today’s world?</a:t>
            </a:r>
            <a:r>
              <a:rPr lang="en-US" sz="2000" dirty="0"/>
              <a:t/>
            </a:r>
            <a:br>
              <a:rPr lang="en-US" sz="2000" dirty="0"/>
            </a:br>
            <a:r>
              <a:rPr lang="en-US" sz="2000" dirty="0"/>
              <a:t/>
            </a:r>
            <a:br>
              <a:rPr lang="en-US" sz="2000" dirty="0"/>
            </a:br>
            <a:r>
              <a:rPr lang="en-US" b="1" dirty="0"/>
              <a:t>Anger</a:t>
            </a:r>
            <a:r>
              <a:rPr lang="en-US" dirty="0"/>
              <a:t> (Enraged, Wrathful, Irate, Indignant, Feeling or Showing Anger) </a:t>
            </a:r>
            <a:br>
              <a:rPr lang="en-US" dirty="0"/>
            </a:br>
            <a:r>
              <a:rPr lang="en-US" dirty="0"/>
              <a:t/>
            </a:r>
            <a:br>
              <a:rPr lang="en-US" dirty="0"/>
            </a:br>
            <a:r>
              <a:rPr lang="en-US" b="1" dirty="0"/>
              <a:t>Envy</a:t>
            </a:r>
            <a:r>
              <a:rPr lang="en-US" dirty="0"/>
              <a:t> (Grudging Desire for Another’s Advantage or Excellence) </a:t>
            </a:r>
            <a:br>
              <a:rPr lang="en-US" dirty="0"/>
            </a:br>
            <a:r>
              <a:rPr lang="en-US" dirty="0"/>
              <a:t/>
            </a:r>
            <a:br>
              <a:rPr lang="en-US" dirty="0"/>
            </a:br>
            <a:r>
              <a:rPr lang="en-US" b="1" dirty="0"/>
              <a:t>Gluttony</a:t>
            </a:r>
            <a:r>
              <a:rPr lang="en-US" dirty="0"/>
              <a:t> (One who Eats, Drinks, or Indulges to Outrageous Excess) </a:t>
            </a:r>
            <a:br>
              <a:rPr lang="en-US" dirty="0"/>
            </a:br>
            <a:r>
              <a:rPr lang="en-US" dirty="0"/>
              <a:t/>
            </a:r>
            <a:br>
              <a:rPr lang="en-US" dirty="0"/>
            </a:br>
            <a:r>
              <a:rPr lang="en-US" b="1" dirty="0"/>
              <a:t>Greed</a:t>
            </a:r>
            <a:r>
              <a:rPr lang="en-US" dirty="0"/>
              <a:t> (Selfish or Acquisitive Desire beyond Reason) </a:t>
            </a:r>
            <a:br>
              <a:rPr lang="en-US" dirty="0"/>
            </a:br>
            <a:r>
              <a:rPr lang="en-US" dirty="0"/>
              <a:t/>
            </a:r>
            <a:br>
              <a:rPr lang="en-US" dirty="0"/>
            </a:br>
            <a:r>
              <a:rPr lang="en-US" b="1" dirty="0"/>
              <a:t>Pride</a:t>
            </a:r>
            <a:r>
              <a:rPr lang="en-US" dirty="0"/>
              <a:t> (Haughty Behavior, Ostentatious Display, Excessive Elation in Your Success) </a:t>
            </a:r>
            <a:br>
              <a:rPr lang="en-US" dirty="0"/>
            </a:br>
            <a:r>
              <a:rPr lang="en-US" dirty="0"/>
              <a:t/>
            </a:r>
            <a:br>
              <a:rPr lang="en-US" dirty="0"/>
            </a:br>
            <a:r>
              <a:rPr lang="en-US" b="1" dirty="0"/>
              <a:t>Sloth</a:t>
            </a:r>
            <a:r>
              <a:rPr lang="en-US" dirty="0"/>
              <a:t> (Laziness or Indolence [Insensitive to Pain or Slow to Heal]) </a:t>
            </a:r>
            <a:br>
              <a:rPr lang="en-US" dirty="0"/>
            </a:br>
            <a:r>
              <a:rPr lang="en-US" dirty="0"/>
              <a:t/>
            </a:r>
            <a:br>
              <a:rPr lang="en-US" dirty="0"/>
            </a:br>
            <a:r>
              <a:rPr lang="en-US" b="1" dirty="0"/>
              <a:t>Lust</a:t>
            </a:r>
            <a:r>
              <a:rPr lang="en-US" dirty="0"/>
              <a:t> </a:t>
            </a:r>
            <a:r>
              <a:rPr lang="en-US" dirty="0" smtClean="0"/>
              <a:t>(Sexual Desire of an Intense Longing, to an Unrestrained, Sharp Degree) </a:t>
            </a:r>
            <a:r>
              <a:rPr lang="en-US" dirty="0"/>
              <a:t/>
            </a:r>
            <a:br>
              <a:rPr lang="en-US" dirty="0"/>
            </a:br>
            <a:r>
              <a:rPr lang="en-US" dirty="0"/>
              <a:t/>
            </a:r>
            <a:br>
              <a:rPr lang="en-US" dirty="0"/>
            </a:br>
            <a:r>
              <a:rPr lang="en-US" b="1" i="1" u="sng" dirty="0">
                <a:solidFill>
                  <a:srgbClr val="FF0000"/>
                </a:solidFill>
              </a:rPr>
              <a:t>Excessive Wealth</a:t>
            </a:r>
            <a:r>
              <a:rPr lang="en-US" i="1" u="sng" dirty="0">
                <a:solidFill>
                  <a:srgbClr val="FF0000"/>
                </a:solidFill>
              </a:rPr>
              <a:t> [in March, 2008, Pope Benedict XVI added the 8th Deadly Sin of ‘Excessive Wealth’ to the list of Deadly Sins.] </a:t>
            </a:r>
          </a:p>
          <a:p>
            <a:pPr lvl="0"/>
            <a:endParaRPr lang="en-US" sz="3200" dirty="0" smtClean="0"/>
          </a:p>
          <a:p>
            <a:pPr lvl="0"/>
            <a:endParaRPr lang="en-US" sz="2800" dirty="0"/>
          </a:p>
          <a:p>
            <a:endParaRPr lang="en-US" dirty="0"/>
          </a:p>
        </p:txBody>
      </p:sp>
    </p:spTree>
    <p:extLst>
      <p:ext uri="{BB962C8B-B14F-4D97-AF65-F5344CB8AC3E}">
        <p14:creationId xmlns:p14="http://schemas.microsoft.com/office/powerpoint/2010/main" val="3351206748"/>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1295400" y="35646"/>
            <a:ext cx="7010400" cy="1066800"/>
          </a:xfrm>
        </p:spPr>
        <p:txBody>
          <a:bodyPr>
            <a:normAutofit/>
          </a:bodyPr>
          <a:lstStyle/>
          <a:p>
            <a:pPr marL="484632" eaLnBrk="1" fontAlgn="auto" hangingPunct="1">
              <a:spcAft>
                <a:spcPts val="0"/>
              </a:spcAft>
              <a:defRPr/>
            </a:pPr>
            <a:r>
              <a:rPr lang="en-US" sz="4000" dirty="0" smtClean="0">
                <a:solidFill>
                  <a:schemeClr val="accent1">
                    <a:tint val="83000"/>
                    <a:satMod val="150000"/>
                  </a:schemeClr>
                </a:solidFill>
                <a:cs typeface="Tunga" pitchFamily="34" charset="0"/>
              </a:rPr>
              <a:t>Have Things Changed?</a:t>
            </a:r>
            <a:endParaRPr lang="en-US" sz="4000" dirty="0" smtClean="0">
              <a:solidFill>
                <a:srgbClr val="FF0000"/>
              </a:solidFill>
              <a:cs typeface="Tunga" pitchFamily="34" charset="0"/>
            </a:endParaRPr>
          </a:p>
        </p:txBody>
      </p:sp>
      <p:sp>
        <p:nvSpPr>
          <p:cNvPr id="2" name="TextBox 1"/>
          <p:cNvSpPr txBox="1"/>
          <p:nvPr/>
        </p:nvSpPr>
        <p:spPr>
          <a:xfrm>
            <a:off x="0" y="914400"/>
            <a:ext cx="5105400" cy="2585323"/>
          </a:xfrm>
          <a:prstGeom prst="rect">
            <a:avLst/>
          </a:prstGeom>
          <a:noFill/>
        </p:spPr>
        <p:txBody>
          <a:bodyPr wrap="square" rtlCol="0">
            <a:spAutoFit/>
          </a:bodyPr>
          <a:lstStyle/>
          <a:p>
            <a:pPr lvl="0"/>
            <a:r>
              <a:rPr lang="en-US" dirty="0"/>
              <a:t> </a:t>
            </a:r>
            <a:r>
              <a:rPr lang="en-US" sz="2200" b="1" dirty="0" smtClean="0">
                <a:solidFill>
                  <a:srgbClr val="FF0000"/>
                </a:solidFill>
              </a:rPr>
              <a:t>Excessive </a:t>
            </a:r>
            <a:r>
              <a:rPr lang="en-US" sz="2200" b="1" dirty="0">
                <a:solidFill>
                  <a:srgbClr val="FF0000"/>
                </a:solidFill>
              </a:rPr>
              <a:t>Wealth</a:t>
            </a:r>
            <a:r>
              <a:rPr lang="en-US" sz="2200" dirty="0">
                <a:solidFill>
                  <a:srgbClr val="FF0000"/>
                </a:solidFill>
              </a:rPr>
              <a:t> [in March, 2008, Pope Benedict XVI added the 8th Deadly Sin of ‘Excessive Wealth’ to the list of Deadly Sins.] </a:t>
            </a:r>
          </a:p>
          <a:p>
            <a:pPr lvl="0"/>
            <a:endParaRPr lang="en-US" sz="2800" dirty="0" smtClean="0"/>
          </a:p>
          <a:p>
            <a:pPr lvl="0"/>
            <a:endParaRPr lang="en-US" sz="2800" dirty="0"/>
          </a:p>
          <a:p>
            <a:endParaRPr lang="en-US" dirty="0"/>
          </a:p>
        </p:txBody>
      </p:sp>
      <p:pic>
        <p:nvPicPr>
          <p:cNvPr id="1026" name="Picture 2" descr="http://abcnews.go.com/images/International/gty_pope_benedict_xiv_pope_francis_lpl_130313_m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5622" y="7937"/>
            <a:ext cx="4073760" cy="298228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xMSEhUUEhQWFRQXFhYZGBcXFxcUGBcXFxgaGBgcFxcYHSggGBomHRgYITEhJSkrLi4vGB8zODMtNygtLisBCgoKDg0OGxAQGi8kICYsLCwsLCwsLCwsLCwsLCwsLCwsLCwsLCwsLCwsLCwsLCwsLCwsLCwsLCwsLCwsLCwsLP/AABEIAIMBggMBIgACEQEDEQH/xAAcAAABBAMBAAAAAAAAAAAAAAAABAUGBwECAwj/xABJEAACAQIEAgYECAsHBQEBAAABAhEAAwQSITEFQQYTIlFhgQcycZEjQlJzk6GxwRQVMzRUYrKz0dLwJDVTgpK0wnKDouHxQ0T/xAAZAQADAQEBAAAAAAAAAAAAAAAAAgMBBAX/xAAwEQACAgEDAgQEBQUBAAAAAAAAAQIRAxIhMQRBEyJRkRRCUmEycYGh0VOxweHwI//aAAwDAQACEQMRAD8ArXj3GsSMViAMReAF66ABduAAB2iBNIfx5iv0m/8AS3P5qx0gH9qxHz97941IKRnXGKrgcPx5iv0m/wDS3P5q3tcbxOv9ov7f4tz+amyutvY+VYx4xV8CxuOYr9Jv/S3P5qBxzFfpN/6W5/NTeayK0xRVjkON4r9Iv/S3P5qPx3iv0i/9Lc/jTeDRWFaXoL/x3iv0m/8AS3P40fjzE/pF/wClufzU3xWaDNK9Bd+PMV+kX/pbn8aDxvFfpN/6W5/GkFBoM0ocfx3iv0i/9Lc/jRe43if0i/t/i3P403nYVm+IJ9lBrSp7C61xvEwP7Rf3/wAW5/NRe43itP7Rf+lufzU32tvOs39h51vcSlo4FX48xX6Tf+mufzUfjzFfpN/6a5/NTfRWk6XoPtnjOJIP9ov/AEtz+auDcbxX6Rf+lufzUnw+xre3wy+6hktXGQ6BgjZSdRo0Qdj7qRF5JUdl4pjCrML2IKpGZhcuELmMLmM6SdNalvoh4rffi+FV7111JvSrXHYGMPdIkExuBTHisG9jhx6226PdxMdsFYRbasDlPNmkA8wpjnTh6Gf75wntv/7e7TohKnFkI4n+Wu/OP+0aTUp4n+Wu/OP+0aTUxyhRRRQAUUUUAFFFFABWaxUr6DdHExDG9fbLh7TKGUCWusdRbXuEDUnYEd+g3Q0YuTpGnBuhty6iXbzixabUZgTcZI7LJb0lSYAJInUiQKZ+McHvYZgt5CpYSsxJExqsyh/VaDqNKtE48nEF2GoY5QRAzR2JGwC6aeHjVZdIceb15mzZlBKrrOg5+ZlvOpwk5M6uowRxRW+4jwOEe8627a5nYwBoPeToABJJOgAJNXh0L6A4HDoGv2hjL/xi8iwvhbUiX/6mGvKKgfopRRcvuQCwtqizyDkkmO/sD31c2FxMW4EbU0nRPDiUt2acQ4fw64pt38Bh8m020VHX2ZQCPJp8Kp70k9BreDjEYRzcwrmNe01tjMAkDVZBEnUEQdd7P4vjCBEb1HnuApdtXJNq6MrryEj1x3Muh8Y9kZGW9Mpl6dJXEpOiuuJsNbdkYQysVYbwVMH6xXKnOMKKKKACiiigAooooAKKKKACiiigB56QfneI+fvfvGpDS/pB+dYn5+9+8am8Uh2R4QV1Hq+f2VyFdW9UedYUichWwrUVtWiozNE0UVg9hRRNFABNOPAOCXsbeWzYALHUk6KijdnPJRI8dQBJIFN1X76LOALhcAtxgOsxIFxydPg2HwSz3ZTmjvc9wrG6EnLShV0c6HYTh9nNl6y4AQ951UsQQJygki2upEDluTvTZ049H+HxQ620RYxDjRjpbuNJUB0+KTAEr7mqb4hYtGAQqkbbhQrTAGp22Fcgc1tDEjWM0j9YEyAQYMxU9Tuzmt+p5jx/DruHuNavIUuIQCD9RB2IO4I0INJ8RsPOrs9JXAFxeGa6gHXWFLKR8a2vae2YGpAlh3ERpmNUniNhVIuzpjK4HAUUCinJi3DHf2Ci3imtujAzkYMoOqyrZhp3TWML9wrXqszBRuxAHtJj76TudEvwk945ctYRbDWrjW4W47WlNxGvdcwu2bbNGXq0tuobXkQNWBrT0TY4XeL4ObSLczX5dJTMv4NdgFB2RHeBTV6Rse17EWy2ipaCIIC6I7oTAA3KnlSj0M/3zhPbf/292n7nLp8lkJ4n+Wu/OP8AtGk1KeJ/lrvzj/tGk1Mc4UUUUAFFFFABRWaKAMVaPQ6x1eAsss5nuXrmmmxFoa/5D7zVd8J4ZdxN5LNlS9xzCqPZJJPIAAknkAat+7wo4NLOGLBjaTKSNizMzv5SxHsApMnB09KvPY0Xlckj4p0PmDtUP6YcUzsuHQKLdkkCBs3xgO4DaO+amfEMaLNp7h2QSP1nPqjzP1TVUsSTJ1PM1kEW6vJsolh+jfBlEe5IPWBdIMgKzKDO25OngKkDcYvNfW0pIBIBBUAQTuDJPvio56NcSWS5bP8A+bKV9j5pHvE+ZqYDG27d0E2w2QBi2pgggqInTXXTurJcjYY+VOIycS43cF4roQCd8xO5EaCBSpcYImCZ3gTAPfSZRbu3WaPGdp79x5z41m+cogaKN/ZB3NJdMtobtNlX8RV+tfrAQ+Ylp01Jn76TUu4zixdusy+roBPMARNIa6DypJJugooooFCiiigAooooAKKKKACiiigB76RfnWI+fvfvGpuFOHSH87xHz97941N9Idi4Cul37hWi1veP9eyjuP8AKcxS7AcOe76oiZClpCswE5FaIzxyMUhWpF0Qx+W51LgNbuHYlVhx6pzH1dfurJGwq9xmsYV3uLbVTnZggU6HMTlAM7GdNaMbhXtO1txDoSrCQYI8RofaKt7F9ELWLe1iLL9XeUqxYAMGyNIzrp2xAE++oV6TuGC1i8y+rcUH/MvZbT/SfM0qdlHGkRCiiimEBUkwNzoPaa9U2rQCi3CkLAVY0AXQaeEV5u6JcGbF4q3aExOZjqIVYJ1HMyBpzYVfy4u1fyrq6vNwDUEwQTpyAdTO3LxqOWXZEcg9kAhpGgIOusEMPd4UluvKSBHaJMiJkL7/AFd/Ct7V9SsBsxII7JzgcyCRuRH170hN4rby3UfVvCRuAdJBBBmJ0qfmJbDddvdv1s5VlLZYgA6w2nMcu41R/Szg6YZzbR2bKzKcyFI1OWJ9YQN+dXO4DMvVdsZirELDATBzKdY8QSNu+KrHppwrMl/EdXcV0v5HDEMFBVScxA3zsIA2B15VuOTUkikO5BhRQKDXWAswv3U59GcB1+Ow9rfNdTTvAOYj3CmrDH7KnPonw/8Abzf0ixbZssSSXBtiO6MxM+wc6RclpPyEU6TYvrcVeaIGdlUaaKrECY0nmfEmpB6Gf75wn/f/ANvdqIYgHM0xOYzGomdYPdUv9DP984T/AL/+3u0y5JTVQITxM/DXfnH/AGjSWlPE/wAtd+cf9o0mpzkMzWKKKAMzRNYrIoAzFdsNh2dlRFLMzBVUalmYwAB3kmK5CvQvoe9HaYa3bxuKWcS4zW0bayjDQwf/ANCDMnaY3mjkBT0Y6EJwrBEtDYy/lW4++UHtG2ncsCCeZ17gEvFsILha485tSSNz7Zqc9JWDKoGpVgxHOIM+6ZqPE5jLAgD1VP7RHLwHntuNLhlISa3RRnpCuMMSLRJhLaShOiuwzmQNM0MAT4VF4r1VjOA4YoDdw1hywUsWtIxYwNyRqa4WOheAQuRhLHwgDGbasNANFVgQo0BhQNdap4O3JJzt7lB+jvD3nxii0CQEdrnIC2qkyfPLHjFWIuHCrcbtEsSdGjw2Jg//ACrIwPDLVlgtm1btqUJyoiosgidFA3zCoj0j6PFDKGVLaLzHh4jSp5MbR1dNlS2ZEOq7QMnSdwo18gKinSzjLq72UjKUAY89ZJjXSQRU9PCL/wAVJOwkqPPU1HOm/Ru4mE61wGui7PZBOS0VaZPMSFPcI9tThB3bLZ8q01FlcGta3IrUiqHAYrNYooAKKKKACiiigAooooAKKKKAHnpD+d4j5+9+8akBpw6Q/nWI+fvfvGpvpTsjwbWhrWLhra191aNWdxn+EBW1YArdEJIABJJgAakk7ADnQaiUdEeld3DMEkshIA5xOnu+v7KlXS7hdziFtLiwtxC0g5j2TAJ7IJMZQdu+n70d+jVcMi4nGKHxBgpaMFbI3Bb5V36hPfqFfA7Nu3jby55W2+iRyIDgT3AmPKkS32FefZop3iHRnE2QWydYg3eyRdUc+1l7Vv8AzgUyjWvQHGsMRnYAZZPVsNHtZgT2GGoUMAIB1DRy1iFvW5mvWFa6sjrFVOsEiCSwUhtOdxGPcRWzel0LDK5Ix0VtsmGFu0DbxHwjHYZoUoxLMxUD1dis5QdAZqU8KFyzaVbAzWLVpCbqghGuDVktk/lVHeu5jQxpr0ZfB2w3aY3G5XguUBZKgASpMxq8mdgNakGLs9daY3cottbUM7tkUSQzSzGNIAidNa4ZNp2zW9Q13uLm3YDCy1wMJKKcp7QzfCE7nll22GsSWji3Frdtbc4Mg3FJOUKGTWIIGs6TApRg8bKnqW0zm3PM9W+RoPKcpg+INN1/E3utYwygGBmYMq+A7IJqqOmMElsLMCMSzM1gF2QKyyy5sxnMACwZmAUbSRIHs641LbXsRcGYIerL9YihhkWCL6XVzgbkEDtHv2rn0Ixq3buIW32rikK4JAzA5vUB9bKw1ieWlSpiGHbkFV3MqyS2UhX3TkY1HepqM35jnktMtjz30m4aUuPdSWstcIR8oQN7FBMrpGb4xB8YZDV09O+jj9VcK5OoAzNoudWUHt3GaY0EBlOpLD9UUsw8/Hv99duKeqJNinDHb2Gpx0RHVYDiuK2Is28Ojc5vvDAHw7BqEYC0XZFG7EKPaTA+2rxv8I6vC9RbkAqV59pYIkjUGZk7TJO+7N0zo06oFJ8M4e9+4tu2CWYgDzqy+gvA2wnHMJZOuUXGJ2nNhrv/AMpg9GLi1jXVoLBSBzWVYBiPKrU4ZgkvcVw2IW8pe2tzMiiZDWrijtcoLeO1apb0RyxuNnnHif5a784/7RpNSnif5a784/7RpNVDkCiiigArM1is0APHQ7h4xGOw1lhKvethh3rmBb6ga9XYjiQWe8Dbv12ryj0NxwsY7DXToFvW5J0hS0E+QJq++K4uXDKTEc/lbe8ffTRCrM8Yx/WuANI1J7z7aVcMt5nRT8ZgPKdaZMOZaTrTxg+/ypVuyvCJZjbiPnVTJAze4wR/XfWbGqKe4UxYS/FyeUEeR3p+4bHVme811VSOZie366zyzDyIn/iK1xmFDiTuDIHlRi5DCNywMeAOp90jzpbcX7aHVgRt8CRJOnKkfUZmPyV08Cfjfw99POOJCFUMs0wTyE6nyn7K5phwoCjYf176aMVZtsrbpP6NbF4F8P8AA3IMAD4Jj4ger7R7jVT8Z4Lfwr5L6FDrB3VgOatsw/o16ee3TdxfhFrE2zbvIHU8juD3g7g+IonhUt0CkeYqxUq6bdDbuAefXsMYS5zH6rjk3jsfqEVrkaadMcKKKKwAooooAKKKKACiiigB66Q/neI+fvfvGpAaX9IPzvEfP3v3jUgpTsjwb2xoaxZsM7AIpYk6ACSfYK3tiYG8nYVMOgmVMQGOUEAyCQMo2MzWdmwyPhEbxHAsTbEvZcD2SfcNaun0Z+jZcNaGLxgm+yyiET1II09t37NhrJqZcC4UCOtZQWgFAeU7MZ59w/oLeKBmyLmyGQRAVp0IjK22pHfz8ozyUt0JOVukdsbeVbcKxIOUd+m+9eeb3EGbEPc1Vjcdt4IBMj6oq4Ol3EeowrMidsDKBO7GAJ7hqSY7qrHgvR98XbZ5+GDEzGh7gQOXKlvXFUZBVbYosY+5cdesdmGkAkxrGw27vdTvc4M128kNkYqYKwdQMwkHfSmrAcKvXAvYFv8AWZgACDB210M8qsLgHCLeGHZ+FuH1n5e/YDwH/wAfHilKVsyc0lsQriPWYeFxAUyYDZSwbu2nL7qSLxzDgQbgAB9UFzB7wrL2T4rB8anPH8ELsqYJkFj4jkPKarziXRdTzKlpYCJmG2/8h/QpssFDcyMtQ+YDjfDmsJZtXUtPbEKwFxsxzFjnBEzJJzTOtbDh7tDhvwhJEizfDPzJi3cRfAaGR3HlFsL0TdngDkAGjx3illjhlwOFtyrAEtHLKcpHdvSKKnuh/EnHax3ThOCu3lypcwl9mIyNbdM/6uV1yMSSDK9rSZBg1LFW5a+DxTLdt7ByYvJptJkMs8madzIgCooekmIw0JiENy33wHiP1G09xFGJ6f2s4DrntMPWt9lkI3zI/KI+uicE9mJqbJHjOJo0iGcMXzCLTKwaAVIz6qYMjnNVxiPR9auXnNq5dtWpzLbNo3GVeYz5u0AecbRNS1L+FxKzadG8INtx7QIrrwXiNzCZxZtG5nKzlyZhG3aYDTfc1kEsf2RrdjDhPRzasPZd7t2esQgHIuuYESIJA85py9J2JGDW21tfhXtAF5JILlysyY0VTGnIUv4ljbGJz27gxBd2Tq4cW7lhxIEONG9fUZY23p46QYXr8Rcw9xQ9lz1fa0GW3ZQ6Hk3WEx/0zyq0nHlBGclszz/we/kvIxYrqJOmoJAYMTyImrx6CdTbx628OQULMCQ2aSLTkCY1gCdNhFUv0s4G2CxVyw0kKZRiILWz6rfcfEGpD6GLzDjGFUHsk3pHKfwe7RVss5LS2QTif5a784/7RpNSnif5a784/wC0aTVQ4gooooAKKKKACrw4Bi8+Ew7sZzW0knm6jKZ8ZU/XVICrU9FGJF2xdsPqLbAifk3JMeTKT/mouho8kutUttYqLiKNp19pBj+vGmzD2wCRm0G3f/A0mxuKKMpXcMD7YPOl1dylWTBDBp44fjIEHaZJ7gN/4UzWWDAMuoIkeyu1m5Lr8lWBPjGsV3y3RzElt4f459Y/UO6ut2ApY7QD3/VzrspnzFcFfM4T5PbPs+L9ev8AlrnbYIQYDCGC0CW5REAHRQOQ3PtJrNyxDMp9tO1vNHaIzeG3lSS+vamnhPcxjW1g8qTdXJPhTttJOwBNNdl5fbeuhMwYOkvDlxNp7LxDrlk65SR2W9oaD5V5uv2ijFWEMpII7iDBHvr1BxxIM94H1GqC9IuC6rH3tID5bo8esALf+WaufOt7KrgjFFFFc4BRRRQAUUUUAFFFFAD1x/8AO8R8/e/eNTfTh0g/OsT8/e/eNTeKU7I8IceE4lbV607+opGbnod9OdeiOh/RddcTeGbOEyKyawokMyxueSx91QX0RejnryuNxi/AgzZtMPyhG1xx/hjkPjb7RN3N2t+c+6KRruJkyX5UcxeKrJ9bUCRGvj3+VRfF4U3rrLeulAzZba2yZZQCzBtNCdyTp2fGpKLHYCa6gy28HxPMyR7qQpwpLbveZVzkQTGrqvnoNp8vCueam2tjMUoxt9+xGelFsOFRdFUT4ARp99IugGGhn07JBPnOlb8Xvs5I79Se8/wmn7o5hwMjD5BB9oq0IU0l2EctvzGjjqGxfJ2tOAxOsK8wxPcCMuvfPfSzBX0jNnDabgzHs7zTrxmwCyBhIcFfqJqA8bd8I7KULW9MpBiB3Ef1uKvGWliVaJMGDsoHfJ9nP7h5tSbFWFkNALBnyqTBIJ1j3A+VM/RDHm7muFcsuQATMKoERGw1NSm7ZmTIEHNJ1jmTE8hP1VudKWMWO0hTwrhdvMGGu4+qdZ9vKB4UpwfR22j3XAM3IMEyB7BFcuD4gC0bhgdkM2sAH1j5RXa7xG0QetvC2JgZbhXMN5katse4RUsU/JuNJOxFxzoylwZo1H2HQ/bUF4v0PS3badSZAMalm0GvOdfeKtW5xK24OR0YQdzHtid6iHHdbr5i2uVVyxK9ktInTZX98d9ZnVpM3G2nQg4H0OtCWKyA4+wUu6WcIFvK9rs247UfKnSfA7e0eIpLg+OmxiDZY6FFOYmdQCNZ3mNT40u4j0hDKbYUEHfNrAI2Gv11WUIyx0KpNSsivRzB5sfh0JP5XPEyIUF/L1anwslmkbZnbXtAl2LNttE8/Cov0HwFsYq5eUQUs3D6xMFoUaE+2pLYDKZBHacbnlpMeMcq51HSqKN2yIel7oycTYS7ZUvfsz2RqzWiCWA5sQVkan4wGpqv/Q1/fOD9t/8A292r5TDFmQyNCTEbnSCGJ7O/jtUIsdHOp4/gsVbQLbvNiVuBdAt9cPenQcnXte0MedUg7bDVUaKH4kPhrvzj/tGk9q0zEBQWJ2AEknwA3r1HcwqCQlq2ok7Kijz0qP8AGOAWHlltJavFXUXbSojLnGQnYZjBO4kToQdumeLTte/oQUjz1FYqQdIMPYw2fDCy3XIQDee5M85S2vZykbTJg9+0fqQwUUUUAFWV6HhAxbTqFtD39Z/Cq1p36O8fu4Ny1uCGADo2zAezYjWD40M1Fw3V0rjhsPnknUzH9fVTDwrp5YvsttrT23chREOuZjA10I18KlnR0rcUuhzIxlTyI208wR5UijbKathTgLly2Cq7Hv5eIp74esLSZLFLrAiK7MaojN2PS8QZLYKobjA5SBOg1g6A6aAU3cD4qzYh5Ukvv3IIJEiOQEaxSvhlyHGscq6dH7ZHXOVILPEERos7d4/90uSNMWLFH4UiAiSwBOp1PfvXG7iQw7Mnf7q2t4pFT8l2SdIEjx9mvKkWMxggFFyjWfqrY7djaM4m/pWOHRnE02tcml+CbVT4iqp2jGqM9LbeiGOdUb6X8LFzD3flW2tn/ttmHn8IfdV+dLbfwSnuYVT/AKVcLmwSvzt3l9zAqfrK+6oveBRfhKforJrNtZIBIAJGpmB4mATHsFQMNaKdMXwK6pXqwbytENbBcZj8XTnOnjTffsMjFXUqw3DAqR7QdRRYHOisxRFABFFEUUAXFwz0R38bevXr15bFtr90gBesuEZydpASQREknXap1wf0P8MsQXR8QwMzdfT/AEJlUjwINdsN0wROtVQs28+VCyjO2eCZ+KBuREwK4cV9Iotj4G2l2VGWLkSWUETAMa5gRvosTOnPizKUbezHbbfJMuIGFXISoDJ6o5AgRA+LXUAhP1j4Ty7qo5/Shj8ztNi6uVgttUZMjGMrdoS+WNpMyadOj/pcvZLVvEWgzbG6T1ZfKRLFQpGx1yjvgUz9TdPo0XACANSB4beAgCmvj97qrRgwSdt9D62p17/fUcwvpCB1uKltADmLMVuBiquuVAGkFXG5nnEETFeM9OluO7MgJHqAM0FR35lkmDOwnvqE8yUlFK/X7DeFKtVbEis2y5zN6tSvhFsKoA8qp+/036zD3QyFHGUAoxCgEwDO4O+m3jrXHpF6QL93DC1hWZIVczA/CXNIIDbxzka6a11RdE003TdFx9IhFsPtkdT5aio/0nNtkEmQyz3iCNNfHX3HuqhcVxvGuAt29fyaHtNcjWIJJOoiNe6KnzdIbf4utWS927iCqi9DOXUzIU5ySD29tuxECdC7GmoxXIs4PeFtTbsMrMSQstlgb5ie5QDm5gKTUnscIyKBcd7hntMHe2upB0TNAESNfOq/6L3baXG60XEdbZBKIGVVJAZriEyVg5SByLEyJFPDdNb7OFZrS2yWD3GHbccmSBlVTBjQnUTtNZN6obiRmuSwOC8MQHK8t6p0e4IBMR6+3Zbu3qR4fhlkE/BqTMy3bJzeLT7PKq1v9P8AD2nuQhOiDMpEECTIAHjEcoNOFj0r4VoaGGXRhlLEg8xHIEaiakpadqCUiXcY4LbK/BAWnJENbAQ9+sb1AekeMuK4622VC/HU5l3EHkR8YREdveae7fpKwty7lVbh07JABkRmJifZ9XfVX8b6d37l1rSJKsVQF7ZVpkkGAQAYbX2e2qZEnHYbC1J8injuOdr4dDmm1bBBBnNBnb206YDA3ridsWwANoLkeAMj+FRWxxK+90sSlxurY+rlEW1ksGU5WAgA6g+FTTolx1LyBbgCNIiWnPO5ACiIOkHepyyqC8zG8r4Y99FeHGxYxLT2rpt21J2GWWidhvUgt4tbYXNlEDXWSCdgAB/XdTRxHGlLAt2gbh7VxgnbYaESyiSF8ahdzpSyKWYPkJgXFtwO3oO0RtsJ9+tca6yUslQjcdtwpdywsNxbM+iXBvJlGTlIlSB99PnCURnziPWDAEaq2QoSPav/ACqoMN0kdyzJlyKursQzATlBVnGnflC8tqkXo749cvYxUZxkIeNB2yoJIHPTQ7cjXbGSj25HnGLWzHHF4t7hKWkkAwcsuTHOOQ/rwpLcvPbntEHmD/7qSHhtoO1wjUyAAAF10JA7456e+uHElS4y27YCBRuZgaAebASNx7dq6V1EY7NX+ZylHelGwXvWGC9plKdkakgggeJ7dN9/oHeWyr9Zaa87ALh1YdYR8rWJ8pneauji7XGQ2wXdVYE+qGGX5LKGyEjcnWGYjXWq66QdHMJcdr6K1tELG8vbMudfWuPmKAjUqCIB1XXLzS6nVK+P3NKzxFhrbMjqVZSQysCCCNwQdjXOnvpWljrs2HdWUjWDcaGHOXkwREDMx01NMuWrp2rNMUVnLRlrQHbomB+F2SdlfOfZbBf/AI1afofxDXcJlOpS6UQAa5YVvtc1V/Rq32rzkwLeGxBPtuWzYQf67yVffoRwIt8MtNENda4574zso8oUHzrU6YDjeXKxUjUGK6WqeuMcNzTcWc3Md4H300IIFUU2YbgxSuzxNhEmRpoaQPXC49M5N8mUPI4jm3fID3KTSPHKhEo7Mw5QAD7yPupqL12stofb/Ck1MZI5HGJOVpRu5gVn2TuPETSvCYy2sFriBZGsg+6N6SYpA6lSJEfXyI8ahWB4eWv3cwEggBhoSAoPaPMyaJZZLhDqCfJPOLdKBf7CWyEzCGY6n/LGnvqKdNMMLmCxSnlbLj22+3/xp2OEBHf7KZ+N8YTCkdcZR1YAfGMQGHjoR76INxi9Q1J8FEGipPwjo1avTN5ho2i2wcsEQWlgckES0AAkCaf+G9FcOoOdRctPqt28t6w1sADULnUMNQdYnka55ZYrYnRDeG8aewoFtLYaZz5TnIkEqWB9UxHsJqU4S9+GW2xGMw5NhJXrLFp2IZYYqbhclFy5jPqgnXuM7f0fWitu09iytkKCb4KJdYQ0yc5YmQhDa7nsxoZx0XwdvC4S3aUnKoKrmCyVMwSI1MneBPdSa4ydPZitlDYfglnH30t4FeoBnOtxi2RRs8kksNQDB3I050v4T6KcVfwj4liUcFlt2BbZrlxhoO0SqqhPxwSI18KvpcIAJRu2SCzdknQaAmNudLFIt5dT2iARqRpzPd9VMnJfkFlKYf0EXyql8XaViAWXq2bKSNRM6wdJrNXPdxgBIy3TBIkW3IPsIXUUVmqXoFo8ucSxLJi78Q03743II7bb8tp7+dPHRq/aGKF13YQI9WV9WPiwFjQj20y8YAGJxJAY/D3pMwPyje+m63cZtF05TOp/qKM2PxIuN1ZkZKPYlnG8Jhc0Ya5nHZLXGJbTKZUBFkDw5Zd6ZMTetswM5SW0jx56R2dtqScNwr3XVQ5RdWZjssQCf1jsB7a6tdt27g6hM7KZzMZmN9Nh/wC6MeLRFRbuvUWUnJlkYvpHhGsdTfQq2VVRxBIKSJAmcxJMkkzMUk4bwJMSitcOZgWdmDEF0ghQNzyGmh00iah/HsQt5RdXq0yz2QRJzESIGgj65pBw7ibKx7WQGGJXsmVnbxMz5VDPgnOP/m6Y+ObTtkhxeHR+3h7blIIyDM4aNFbmcvPUn3Gm82cqHLaGcjKQyjQE6sNJTeJ3jY01Yi/CnJcPLTUHfvBrrjbrkhk9UKo1HcNzV9LpJDY9NSnPnsv8/oS/E9IG6tUt3VS8qJbGVXeV2Yo0RoBoDqRA5U1HA3GBGYdss0s6q5J1LRJI57zTO3HGVQElT8oN4anQCT40lv4nL219Y7kmW17jS4sKxbRIS1S5JfwFbVkObjC52GNskklWOVcuhABALa6+XPTHdIbarkUsHEgPKlYnQKmXQQNdfGoYMU7QCdzAnYTW2JsAaC4GPMDTWmliuVsvDNOENC9bsmV/CYZ7aOXAYg5hbIYTuAZMKdSZ186iOL6xSTBXUx2g32VqbRjsZttzW2HwjvOb3kgzWYcThdysnPJqdseuFcVuwwwlp1Zsoc5iQwAiJJ3GaYHurjd4w1x4cszE65tSe+ZMz511wuKFlAiuFUHPA3kwNTzGgpCuFW/eJOYB2Y5ydyZOgjaaouWTeloeMFxg2ldbYRc8LqJzR3kTlXU84PdXHh+NHXWwAGZBpBKgaajcCN99KZ7+HC3jbRpAIGrazz1iut2xlbM8yIJGkwdiCNxUvBVtruUU6jpLctXhZJxPWAXmQG2zuqwpzDXJvAYiYI27qjmO6R27x6n8IgnNN0QMpCtkCwAGGfL3Ey2usVBuOY/rerJnsoEA5BRqB9Z/oUhF5RsA3lFR6XpfDj53b/sNObfBMeLYG3h+1OZGIyORk1iWzKjmDvBmPuk3ou4vbPFLKwpa6jqGQyB1dt21B2MDXv07qrFrhuDIGKr8gnMJ+0Dw1qWehZR+NsMdJzXlA7v7PdJaduQHma6JY1KrEhaexbz8YgMGgtmYb5FA8WOx5z40hXiaOWJZiQlybZiZXQywMsRyEDnVY4jixZ2m4fWba2V1Vp9ZTvykg6Gu/F+ki4kKLrk5RGiZCeWpQCajNSfDO+PQzfzRX6kzu4rD/k1vFn1y22ayvaaDmgatsuhEwBpEmoz0sOICt13XXMOAM2RrKymVB1YUfCLbkAtH62gBkxzCXMOjBlBkTBlzGkTApZe48CdcxMRIDAxrzHtPvoUe7W/qN8BJfPH3Ge7hsJcyixZbM6QP7QFVXkgsQ65iojzkjlLNfFOB3LAlirDmVzQNYE5lEE928bgSKe0XDZcuS5kn1czlQ3flM6xzrK4XCDaz5s+g8ydqupUZ8FLvOPuRCipde/BFB+DtwRyJ90qZpMMfY2WxYEfKAP2yTTavsY+minvkX7/wIuFKBhca5+TYtD2veW59lg+6vSnQC3k4fhFj/wDns+8opP1mvPzcVt9WbfV2cpIYiBGYAgGAupAJE+JqU8P9KGItIqZlCKoVQFXQAAAer3eNCn9jJdMu00/f+C/1OlNfE8IsEroeY5H2VUlj0q4g7MhHiFH3Cul70m3zuqHn6uh881N4iFXSt/MvcnTuaS3GqC4rp+0T6neAFPt9Yma54bp1cPyTO0hZ/wDEit8VDro39UfcnE0pstofKq8v9NGJhSB3woP2kxWH6auvxteYyj69KV5FY66N95x9ywS1MuGPwtxQJMifCVAH2VGm6cuBqgn/AKW1nwmkeG6VObjui9oxOoAOWflGO/at8RB8K+NUfcsHIy6lRrp2Tt46gVFPSJYV7dktnEXlQZTBm58oGOycsSDImdaa8T0+vbeqI7kP1xXK70re6hUs4kQWTsPBnSRy1pp5YtUrFXSv64+5rjsdgbl23hwjBXC5ks4dUz5sr2w7m6bhOinee12pipbwzFPiQerFi31eQyyBCiXAWRcgBJOU5hppPur/AAeKtWbwxCW3N3tHM5ZzLAqWIY6tqdTOtdrXHIJZEYtDEyMwJJLEsDIGp3jQaCK4ckG1sHwj+uPuWXw7EgG3buXLRuAHKwYXNMxAyDRUEaKNxAnWaX8V4thsKvw125AYFW1L3CNyigaRrBJj31VJ6bYpYhgpB5ojgHX1QVIG5276Q4/jTXyHxGe6/e2YfVyEAbVkMcluL8Jfzr3Jve9KC2ixsWWEsPyrl8y85APYb2SKauI+lW88GFVgsQJyt7ddPKox165J6hSswJCn9okmtBirJ0/BkJOk5FGvlV1xTGXRx/qL9zS703xhYnr3EkmA7ACTsBOgopT+LbX6MfIP9xoouJvwL+uPv/obukV9uvvidOuvd3K6wpiDnadKxRVkccUh3sKBZkbxTVbulZgxIg1iisj3BdzWszRRTDGAxrvcxT7ZjECiigStzjNZy0UUFOxgCsxWKKDDomJcaBjFdLuMuZQuYxH2eNFFAjSsTMxO9Lb2KfcMQRERpEKO6iigxiIsTqd958a3uOSdSTy1M6ViigZG7OSADWh0mKKKw1cGTrvU39C/984T23/9vdrFFYilLSRfG3m624JMZ35/rGuUmNz76KKw6IJaTP4S+2Y1qt5oOprFFAiSs6qgrRzqaKKw6JRVLY0ArdVE1iitMikdraCRThZQZW050UVOR1YEr/70G7Ej7a5NvRRTo5MiRlhoKUYa2CjSOdFFBXHFW9uxwv4hpidPdWhuHvNFFajkSW5t1zHcnurXORsT76KK0ZJAaUNoBFYopWUSVM4NcPeayt5hsTRRWkaVALh76M5jc++sUVpqSsznMbnTxNahz3n30UVhrSFIxL/Lb/UaxRRQPpXo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5759" y="2209800"/>
            <a:ext cx="4970550" cy="1603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3450" y="3886200"/>
            <a:ext cx="4965932"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2438400"/>
            <a:ext cx="417345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8161554"/>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12570" y="7937"/>
            <a:ext cx="4970550" cy="1066800"/>
          </a:xfrm>
          <a:solidFill>
            <a:schemeClr val="tx1"/>
          </a:solidFill>
        </p:spPr>
        <p:txBody>
          <a:bodyPr>
            <a:normAutofit fontScale="90000"/>
          </a:bodyPr>
          <a:lstStyle/>
          <a:p>
            <a:pPr marL="484632" eaLnBrk="1" fontAlgn="auto" hangingPunct="1">
              <a:spcAft>
                <a:spcPts val="0"/>
              </a:spcAft>
              <a:defRPr/>
            </a:pPr>
            <a:r>
              <a:rPr lang="en-US" sz="4000" dirty="0" smtClean="0">
                <a:solidFill>
                  <a:schemeClr val="bg1"/>
                </a:solidFill>
                <a:cs typeface="Tunga" pitchFamily="34" charset="0"/>
              </a:rPr>
              <a:t>Have Things Changed?</a:t>
            </a:r>
          </a:p>
        </p:txBody>
      </p:sp>
      <p:sp>
        <p:nvSpPr>
          <p:cNvPr id="2" name="TextBox 1"/>
          <p:cNvSpPr txBox="1"/>
          <p:nvPr/>
        </p:nvSpPr>
        <p:spPr>
          <a:xfrm>
            <a:off x="6172200" y="3164324"/>
            <a:ext cx="2732988" cy="4185761"/>
          </a:xfrm>
          <a:prstGeom prst="rect">
            <a:avLst/>
          </a:prstGeom>
          <a:solidFill>
            <a:srgbClr val="FFFF00"/>
          </a:solidFill>
        </p:spPr>
        <p:txBody>
          <a:bodyPr wrap="square" rtlCol="0">
            <a:spAutoFit/>
          </a:bodyPr>
          <a:lstStyle/>
          <a:p>
            <a:pPr lvl="0"/>
            <a:r>
              <a:rPr lang="en-US" dirty="0"/>
              <a:t> </a:t>
            </a:r>
            <a:r>
              <a:rPr lang="en-US" sz="2400" b="1" dirty="0" smtClean="0">
                <a:solidFill>
                  <a:srgbClr val="FF0000"/>
                </a:solidFill>
              </a:rPr>
              <a:t>Excessive </a:t>
            </a:r>
            <a:r>
              <a:rPr lang="en-US" sz="2400" b="1" dirty="0">
                <a:solidFill>
                  <a:srgbClr val="FF0000"/>
                </a:solidFill>
              </a:rPr>
              <a:t>Wealth</a:t>
            </a:r>
            <a:r>
              <a:rPr lang="en-US" sz="2400" dirty="0">
                <a:solidFill>
                  <a:srgbClr val="FF0000"/>
                </a:solidFill>
              </a:rPr>
              <a:t> [in March, 2008, Pope Benedict XVI added the 8th Deadly Sin of ‘Excessive Wealth’ to the list of Deadly Sins.] </a:t>
            </a:r>
          </a:p>
          <a:p>
            <a:pPr lvl="0"/>
            <a:endParaRPr lang="en-US" sz="2800" dirty="0" smtClean="0"/>
          </a:p>
          <a:p>
            <a:pPr lvl="0"/>
            <a:endParaRPr lang="en-US" sz="2800" dirty="0"/>
          </a:p>
          <a:p>
            <a:endParaRPr lang="en-US" dirty="0"/>
          </a:p>
        </p:txBody>
      </p:sp>
      <p:pic>
        <p:nvPicPr>
          <p:cNvPr id="1026" name="Picture 2" descr="http://abcnews.go.com/images/International/gty_pope_benedict_xiv_pope_francis_lpl_130313_m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3119" y="7937"/>
            <a:ext cx="4073760" cy="3156387"/>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xMSEhUUEhQWFRQXFhYZGBcXFxcUGBcXFxgaGBgcFxcYHSggGBomHRgYITEhJSkrLi4vGB8zODMtNygtLisBCgoKDg0OGxAQGi8kICYsLCwsLCwsLCwsLCwsLCwsLCwsLCwsLCwsLCwsLCwsLCwsLCwsLCwsLCwsLCwsLCwsLP/AABEIAIMBggMBIgACEQEDEQH/xAAcAAABBAMBAAAAAAAAAAAAAAAABAUGBwECAwj/xABJEAACAQIEAgYECAsHBQEBAAABAhEAAwQSITEFQQYTIlFhgQcycZEjQlJzk6GxwRQVMzRUYrKz0dLwJDVTgpK0wnKDouHxQ0T/xAAZAQADAQEBAAAAAAAAAAAAAAAAAgMBBAX/xAAwEQACAgEDAgQEBQUBAAAAAAAAAQIRAxIhMQRBEyJRkRRCUmEycYGh0VOxweHwI//aAAwDAQACEQMRAD8ArXj3GsSMViAMReAF66ABduAAB2iBNIfx5iv0m/8AS3P5qx0gH9qxHz97941IKRnXGKrgcPx5iv0m/wDS3P5q3tcbxOv9ov7f4tz+amyutvY+VYx4xV8CxuOYr9Jv/S3P5qBxzFfpN/6W5/NTeayK0xRVjkON4r9Iv/S3P5qPx3iv0i/9Lc/jTeDRWFaXoL/x3iv0m/8AS3P40fjzE/pF/wClufzU3xWaDNK9Bd+PMV+kX/pbn8aDxvFfpN/6W5/GkFBoM0ocfx3iv0i/9Lc/jRe43if0i/t/i3P403nYVm+IJ9lBrSp7C61xvEwP7Rf3/wAW5/NRe43itP7Rf+lufzU32tvOs39h51vcSlo4FX48xX6Tf+mufzUfjzFfpN/6a5/NTfRWk6XoPtnjOJIP9ov/AEtz+auDcbxX6Rf+lufzUnw+xre3wy+6hktXGQ6BgjZSdRo0Qdj7qRF5JUdl4pjCrML2IKpGZhcuELmMLmM6SdNalvoh4rffi+FV7111JvSrXHYGMPdIkExuBTHisG9jhx6226PdxMdsFYRbasDlPNmkA8wpjnTh6Gf75wntv/7e7TohKnFkI4n+Wu/OP+0aTUp4n+Wu/OP+0aTUxyhRRRQAUUUUAFFFFABWaxUr6DdHExDG9fbLh7TKGUCWusdRbXuEDUnYEd+g3Q0YuTpGnBuhty6iXbzixabUZgTcZI7LJb0lSYAJInUiQKZ+McHvYZgt5CpYSsxJExqsyh/VaDqNKtE48nEF2GoY5QRAzR2JGwC6aeHjVZdIceb15mzZlBKrrOg5+ZlvOpwk5M6uowRxRW+4jwOEe8627a5nYwBoPeToABJJOgAJNXh0L6A4HDoGv2hjL/xi8iwvhbUiX/6mGvKKgfopRRcvuQCwtqizyDkkmO/sD31c2FxMW4EbU0nRPDiUt2acQ4fw64pt38Bh8m020VHX2ZQCPJp8Kp70k9BreDjEYRzcwrmNe01tjMAkDVZBEnUEQdd7P4vjCBEb1HnuApdtXJNq6MrryEj1x3Muh8Y9kZGW9Mpl6dJXEpOiuuJsNbdkYQysVYbwVMH6xXKnOMKKKKACiiigAooooAKKKKACiiigB56QfneI+fvfvGpDS/pB+dYn5+9+8am8Uh2R4QV1Hq+f2VyFdW9UedYUichWwrUVtWiozNE0UVg9hRRNFABNOPAOCXsbeWzYALHUk6KijdnPJRI8dQBJIFN1X76LOALhcAtxgOsxIFxydPg2HwSz3ZTmjvc9wrG6EnLShV0c6HYTh9nNl6y4AQ951UsQQJygki2upEDluTvTZ049H+HxQ620RYxDjRjpbuNJUB0+KTAEr7mqb4hYtGAQqkbbhQrTAGp22Fcgc1tDEjWM0j9YEyAQYMxU9Tuzmt+p5jx/DruHuNavIUuIQCD9RB2IO4I0INJ8RsPOrs9JXAFxeGa6gHXWFLKR8a2vae2YGpAlh3ERpmNUniNhVIuzpjK4HAUUCinJi3DHf2Ci3imtujAzkYMoOqyrZhp3TWML9wrXqszBRuxAHtJj76TudEvwk945ctYRbDWrjW4W47WlNxGvdcwu2bbNGXq0tuobXkQNWBrT0TY4XeL4ObSLczX5dJTMv4NdgFB2RHeBTV6Rse17EWy2ipaCIIC6I7oTAA3KnlSj0M/3zhPbf/292n7nLp8lkJ4n+Wu/OP8AtGk1KeJ/lrvzj/tGk1Mc4UUUUAFFFFABRWaKAMVaPQ6x1eAsss5nuXrmmmxFoa/5D7zVd8J4ZdxN5LNlS9xzCqPZJJPIAAknkAat+7wo4NLOGLBjaTKSNizMzv5SxHsApMnB09KvPY0Xlckj4p0PmDtUP6YcUzsuHQKLdkkCBs3xgO4DaO+amfEMaLNp7h2QSP1nPqjzP1TVUsSTJ1PM1kEW6vJsolh+jfBlEe5IPWBdIMgKzKDO25OngKkDcYvNfW0pIBIBBUAQTuDJPvio56NcSWS5bP8A+bKV9j5pHvE+ZqYDG27d0E2w2QBi2pgggqInTXXTurJcjYY+VOIycS43cF4roQCd8xO5EaCBSpcYImCZ3gTAPfSZRbu3WaPGdp79x5z41m+cogaKN/ZB3NJdMtobtNlX8RV+tfrAQ+Ylp01Jn76TUu4zixdusy+roBPMARNIa6DypJJugooooFCiiigAooooAKKKKACiiigB76RfnWI+fvfvGpuFOHSH87xHz97941N9Idi4Cul37hWi1veP9eyjuP8AKcxS7AcOe76oiZClpCswE5FaIzxyMUhWpF0Qx+W51LgNbuHYlVhx6pzH1dfurJGwq9xmsYV3uLbVTnZggU6HMTlAM7GdNaMbhXtO1txDoSrCQYI8RofaKt7F9ELWLe1iLL9XeUqxYAMGyNIzrp2xAE++oV6TuGC1i8y+rcUH/MvZbT/SfM0qdlHGkRCiiimEBUkwNzoPaa9U2rQCi3CkLAVY0AXQaeEV5u6JcGbF4q3aExOZjqIVYJ1HMyBpzYVfy4u1fyrq6vNwDUEwQTpyAdTO3LxqOWXZEcg9kAhpGgIOusEMPd4UluvKSBHaJMiJkL7/AFd/Ct7V9SsBsxII7JzgcyCRuRH170hN4rby3UfVvCRuAdJBBBmJ0qfmJbDddvdv1s5VlLZYgA6w2nMcu41R/Szg6YZzbR2bKzKcyFI1OWJ9YQN+dXO4DMvVdsZirELDATBzKdY8QSNu+KrHppwrMl/EdXcV0v5HDEMFBVScxA3zsIA2B15VuOTUkikO5BhRQKDXWAswv3U59GcB1+Ow9rfNdTTvAOYj3CmrDH7KnPonw/8Abzf0ixbZssSSXBtiO6MxM+wc6RclpPyEU6TYvrcVeaIGdlUaaKrECY0nmfEmpB6Gf75wn/f/ANvdqIYgHM0xOYzGomdYPdUv9DP984T/AL/+3u0y5JTVQITxM/DXfnH/AGjSWlPE/wAtd+cf9o0mpzkMzWKKKAMzRNYrIoAzFdsNh2dlRFLMzBVUalmYwAB3kmK5CvQvoe9HaYa3bxuKWcS4zW0bayjDQwf/ANCDMnaY3mjkBT0Y6EJwrBEtDYy/lW4++UHtG2ncsCCeZ17gEvFsILha485tSSNz7Zqc9JWDKoGpVgxHOIM+6ZqPE5jLAgD1VP7RHLwHntuNLhlISa3RRnpCuMMSLRJhLaShOiuwzmQNM0MAT4VF4r1VjOA4YoDdw1hywUsWtIxYwNyRqa4WOheAQuRhLHwgDGbasNANFVgQo0BhQNdap4O3JJzt7lB+jvD3nxii0CQEdrnIC2qkyfPLHjFWIuHCrcbtEsSdGjw2Jg//ACrIwPDLVlgtm1btqUJyoiosgidFA3zCoj0j6PFDKGVLaLzHh4jSp5MbR1dNlS2ZEOq7QMnSdwo18gKinSzjLq72UjKUAY89ZJjXSQRU9PCL/wAVJOwkqPPU1HOm/Ru4mE61wGui7PZBOS0VaZPMSFPcI9tThB3bLZ8q01FlcGta3IrUiqHAYrNYooAKKKKACiiigAooooAKKKKAHnpD+d4j5+9+8akBpw6Q/nWI+fvfvGpvpTsjwbWhrWLhra191aNWdxn+EBW1YArdEJIABJJgAakk7ADnQaiUdEeld3DMEkshIA5xOnu+v7KlXS7hdziFtLiwtxC0g5j2TAJ7IJMZQdu+n70d+jVcMi4nGKHxBgpaMFbI3Bb5V36hPfqFfA7Nu3jby55W2+iRyIDgT3AmPKkS32FefZop3iHRnE2QWydYg3eyRdUc+1l7Vv8AzgUyjWvQHGsMRnYAZZPVsNHtZgT2GGoUMAIB1DRy1iFvW5mvWFa6sjrFVOsEiCSwUhtOdxGPcRWzel0LDK5Ix0VtsmGFu0DbxHwjHYZoUoxLMxUD1dis5QdAZqU8KFyzaVbAzWLVpCbqghGuDVktk/lVHeu5jQxpr0ZfB2w3aY3G5XguUBZKgASpMxq8mdgNakGLs9daY3cottbUM7tkUSQzSzGNIAidNa4ZNp2zW9Q13uLm3YDCy1wMJKKcp7QzfCE7nll22GsSWji3Frdtbc4Mg3FJOUKGTWIIGs6TApRg8bKnqW0zm3PM9W+RoPKcpg+INN1/E3utYwygGBmYMq+A7IJqqOmMElsLMCMSzM1gF2QKyyy5sxnMACwZmAUbSRIHs641LbXsRcGYIerL9YihhkWCL6XVzgbkEDtHv2rn0Ixq3buIW32rikK4JAzA5vUB9bKw1ieWlSpiGHbkFV3MqyS2UhX3TkY1HepqM35jnktMtjz30m4aUuPdSWstcIR8oQN7FBMrpGb4xB8YZDV09O+jj9VcK5OoAzNoudWUHt3GaY0EBlOpLD9UUsw8/Hv99duKeqJNinDHb2Gpx0RHVYDiuK2Is28Ojc5vvDAHw7BqEYC0XZFG7EKPaTA+2rxv8I6vC9RbkAqV59pYIkjUGZk7TJO+7N0zo06oFJ8M4e9+4tu2CWYgDzqy+gvA2wnHMJZOuUXGJ2nNhrv/AMpg9GLi1jXVoLBSBzWVYBiPKrU4ZgkvcVw2IW8pe2tzMiiZDWrijtcoLeO1apb0RyxuNnnHif5a784/7RpNSnif5a784/7RpNVDkCiiigArM1is0APHQ7h4xGOw1lhKvethh3rmBb6ga9XYjiQWe8Dbv12ryj0NxwsY7DXToFvW5J0hS0E+QJq++K4uXDKTEc/lbe8ffTRCrM8Yx/WuANI1J7z7aVcMt5nRT8ZgPKdaZMOZaTrTxg+/ypVuyvCJZjbiPnVTJAze4wR/XfWbGqKe4UxYS/FyeUEeR3p+4bHVme811VSOZie366zyzDyIn/iK1xmFDiTuDIHlRi5DCNywMeAOp90jzpbcX7aHVgRt8CRJOnKkfUZmPyV08Cfjfw99POOJCFUMs0wTyE6nyn7K5phwoCjYf176aMVZtsrbpP6NbF4F8P8AA3IMAD4Jj4ger7R7jVT8Z4Lfwr5L6FDrB3VgOatsw/o16ee3TdxfhFrE2zbvIHU8juD3g7g+IonhUt0CkeYqxUq6bdDbuAefXsMYS5zH6rjk3jsfqEVrkaadMcKKKKwAooooAKKKKACiiigB66Q/neI+fvfvGpAaX9IPzvEfP3v3jUgpTsjwb2xoaxZsM7AIpYk6ACSfYK3tiYG8nYVMOgmVMQGOUEAyCQMo2MzWdmwyPhEbxHAsTbEvZcD2SfcNaun0Z+jZcNaGLxgm+yyiET1II09t37NhrJqZcC4UCOtZQWgFAeU7MZ59w/oLeKBmyLmyGQRAVp0IjK22pHfz8ozyUt0JOVukdsbeVbcKxIOUd+m+9eeb3EGbEPc1Vjcdt4IBMj6oq4Ol3EeowrMidsDKBO7GAJ7hqSY7qrHgvR98XbZ5+GDEzGh7gQOXKlvXFUZBVbYosY+5cdesdmGkAkxrGw27vdTvc4M128kNkYqYKwdQMwkHfSmrAcKvXAvYFv8AWZgACDB210M8qsLgHCLeGHZ+FuH1n5e/YDwH/wAfHilKVsyc0lsQriPWYeFxAUyYDZSwbu2nL7qSLxzDgQbgAB9UFzB7wrL2T4rB8anPH8ELsqYJkFj4jkPKarziXRdTzKlpYCJmG2/8h/QpssFDcyMtQ+YDjfDmsJZtXUtPbEKwFxsxzFjnBEzJJzTOtbDh7tDhvwhJEizfDPzJi3cRfAaGR3HlFsL0TdngDkAGjx3illjhlwOFtyrAEtHLKcpHdvSKKnuh/EnHax3ThOCu3lypcwl9mIyNbdM/6uV1yMSSDK9rSZBg1LFW5a+DxTLdt7ByYvJptJkMs8madzIgCooekmIw0JiENy33wHiP1G09xFGJ6f2s4DrntMPWt9lkI3zI/KI+uicE9mJqbJHjOJo0iGcMXzCLTKwaAVIz6qYMjnNVxiPR9auXnNq5dtWpzLbNo3GVeYz5u0AecbRNS1L+FxKzadG8INtx7QIrrwXiNzCZxZtG5nKzlyZhG3aYDTfc1kEsf2RrdjDhPRzasPZd7t2esQgHIuuYESIJA85py9J2JGDW21tfhXtAF5JILlysyY0VTGnIUv4ljbGJz27gxBd2Tq4cW7lhxIEONG9fUZY23p46QYXr8Rcw9xQ9lz1fa0GW3ZQ6Hk3WEx/0zyq0nHlBGclszz/we/kvIxYrqJOmoJAYMTyImrx6CdTbx628OQULMCQ2aSLTkCY1gCdNhFUv0s4G2CxVyw0kKZRiILWz6rfcfEGpD6GLzDjGFUHsk3pHKfwe7RVss5LS2QTif5a784/7RpNSnif5a784/wC0aTVQ4gooooAKKKKACrw4Bi8+Ew7sZzW0knm6jKZ8ZU/XVICrU9FGJF2xdsPqLbAifk3JMeTKT/mouho8kutUttYqLiKNp19pBj+vGmzD2wCRm0G3f/A0mxuKKMpXcMD7YPOl1dylWTBDBp44fjIEHaZJ7gN/4UzWWDAMuoIkeyu1m5Lr8lWBPjGsV3y3RzElt4f459Y/UO6ut2ApY7QD3/VzrspnzFcFfM4T5PbPs+L9ev8AlrnbYIQYDCGC0CW5REAHRQOQ3PtJrNyxDMp9tO1vNHaIzeG3lSS+vamnhPcxjW1g8qTdXJPhTttJOwBNNdl5fbeuhMwYOkvDlxNp7LxDrlk65SR2W9oaD5V5uv2ijFWEMpII7iDBHvr1BxxIM94H1GqC9IuC6rH3tID5bo8esALf+WaufOt7KrgjFFFFc4BRRRQAUUUUAFFFFAD1x/8AO8R8/e/eNTfTh0g/OsT8/e/eNTeKU7I8IceE4lbV607+opGbnod9OdeiOh/RddcTeGbOEyKyawokMyxueSx91QX0RejnryuNxi/AgzZtMPyhG1xx/hjkPjb7RN3N2t+c+6KRruJkyX5UcxeKrJ9bUCRGvj3+VRfF4U3rrLeulAzZba2yZZQCzBtNCdyTp2fGpKLHYCa6gy28HxPMyR7qQpwpLbveZVzkQTGrqvnoNp8vCueam2tjMUoxt9+xGelFsOFRdFUT4ARp99IugGGhn07JBPnOlb8Xvs5I79Se8/wmn7o5hwMjD5BB9oq0IU0l2EctvzGjjqGxfJ2tOAxOsK8wxPcCMuvfPfSzBX0jNnDabgzHs7zTrxmwCyBhIcFfqJqA8bd8I7KULW9MpBiB3Ef1uKvGWliVaJMGDsoHfJ9nP7h5tSbFWFkNALBnyqTBIJ1j3A+VM/RDHm7muFcsuQATMKoERGw1NSm7ZmTIEHNJ1jmTE8hP1VudKWMWO0hTwrhdvMGGu4+qdZ9vKB4UpwfR22j3XAM3IMEyB7BFcuD4gC0bhgdkM2sAH1j5RXa7xG0QetvC2JgZbhXMN5katse4RUsU/JuNJOxFxzoylwZo1H2HQ/bUF4v0PS3badSZAMalm0GvOdfeKtW5xK24OR0YQdzHtid6iHHdbr5i2uVVyxK9ktInTZX98d9ZnVpM3G2nQg4H0OtCWKyA4+wUu6WcIFvK9rs247UfKnSfA7e0eIpLg+OmxiDZY6FFOYmdQCNZ3mNT40u4j0hDKbYUEHfNrAI2Gv11WUIyx0KpNSsivRzB5sfh0JP5XPEyIUF/L1anwslmkbZnbXtAl2LNttE8/Cov0HwFsYq5eUQUs3D6xMFoUaE+2pLYDKZBHacbnlpMeMcq51HSqKN2yIel7oycTYS7ZUvfsz2RqzWiCWA5sQVkan4wGpqv/Q1/fOD9t/8A292r5TDFmQyNCTEbnSCGJ7O/jtUIsdHOp4/gsVbQLbvNiVuBdAt9cPenQcnXte0MedUg7bDVUaKH4kPhrvzj/tGk9q0zEBQWJ2AEknwA3r1HcwqCQlq2ok7Kijz0qP8AGOAWHlltJavFXUXbSojLnGQnYZjBO4kToQdumeLTte/oQUjz1FYqQdIMPYw2fDCy3XIQDee5M85S2vZykbTJg9+0fqQwUUUUAFWV6HhAxbTqFtD39Z/Cq1p36O8fu4Ny1uCGADo2zAezYjWD40M1Fw3V0rjhsPnknUzH9fVTDwrp5YvsttrT23chREOuZjA10I18KlnR0rcUuhzIxlTyI208wR5UijbKathTgLly2Cq7Hv5eIp74esLSZLFLrAiK7MaojN2PS8QZLYKobjA5SBOg1g6A6aAU3cD4qzYh5Ukvv3IIJEiOQEaxSvhlyHGscq6dH7ZHXOVILPEERos7d4/90uSNMWLFH4UiAiSwBOp1PfvXG7iQw7Mnf7q2t4pFT8l2SdIEjx9mvKkWMxggFFyjWfqrY7djaM4m/pWOHRnE02tcml+CbVT4iqp2jGqM9LbeiGOdUb6X8LFzD3flW2tn/ttmHn8IfdV+dLbfwSnuYVT/AKVcLmwSvzt3l9zAqfrK+6oveBRfhKforJrNtZIBIAJGpmB4mATHsFQMNaKdMXwK6pXqwbytENbBcZj8XTnOnjTffsMjFXUqw3DAqR7QdRRYHOisxRFABFFEUUAXFwz0R38bevXr15bFtr90gBesuEZydpASQREknXap1wf0P8MsQXR8QwMzdfT/AEJlUjwINdsN0wROtVQs28+VCyjO2eCZ+KBuREwK4cV9Iotj4G2l2VGWLkSWUETAMa5gRvosTOnPizKUbezHbbfJMuIGFXISoDJ6o5AgRA+LXUAhP1j4Ty7qo5/Shj8ztNi6uVgttUZMjGMrdoS+WNpMyadOj/pcvZLVvEWgzbG6T1ZfKRLFQpGx1yjvgUz9TdPo0XACANSB4beAgCmvj97qrRgwSdt9D62p17/fUcwvpCB1uKltADmLMVuBiquuVAGkFXG5nnEETFeM9OluO7MgJHqAM0FR35lkmDOwnvqE8yUlFK/X7DeFKtVbEis2y5zN6tSvhFsKoA8qp+/036zD3QyFHGUAoxCgEwDO4O+m3jrXHpF6QL93DC1hWZIVczA/CXNIIDbxzka6a11RdE003TdFx9IhFsPtkdT5aio/0nNtkEmQyz3iCNNfHX3HuqhcVxvGuAt29fyaHtNcjWIJJOoiNe6KnzdIbf4utWS927iCqi9DOXUzIU5ySD29tuxECdC7GmoxXIs4PeFtTbsMrMSQstlgb5ie5QDm5gKTUnscIyKBcd7hntMHe2upB0TNAESNfOq/6L3baXG60XEdbZBKIGVVJAZriEyVg5SByLEyJFPDdNb7OFZrS2yWD3GHbccmSBlVTBjQnUTtNZN6obiRmuSwOC8MQHK8t6p0e4IBMR6+3Zbu3qR4fhlkE/BqTMy3bJzeLT7PKq1v9P8AD2nuQhOiDMpEECTIAHjEcoNOFj0r4VoaGGXRhlLEg8xHIEaiakpadqCUiXcY4LbK/BAWnJENbAQ9+sb1AekeMuK4622VC/HU5l3EHkR8YREdveae7fpKwty7lVbh07JABkRmJifZ9XfVX8b6d37l1rSJKsVQF7ZVpkkGAQAYbX2e2qZEnHYbC1J8injuOdr4dDmm1bBBBnNBnb206YDA3ridsWwANoLkeAMj+FRWxxK+90sSlxurY+rlEW1ksGU5WAgA6g+FTTolx1LyBbgCNIiWnPO5ACiIOkHepyyqC8zG8r4Y99FeHGxYxLT2rpt21J2GWWidhvUgt4tbYXNlEDXWSCdgAB/XdTRxHGlLAt2gbh7VxgnbYaESyiSF8ahdzpSyKWYPkJgXFtwO3oO0RtsJ9+tca6yUslQjcdtwpdywsNxbM+iXBvJlGTlIlSB99PnCURnziPWDAEaq2QoSPav/ACqoMN0kdyzJlyKursQzATlBVnGnflC8tqkXo749cvYxUZxkIeNB2yoJIHPTQ7cjXbGSj25HnGLWzHHF4t7hKWkkAwcsuTHOOQ/rwpLcvPbntEHmD/7qSHhtoO1wjUyAAAF10JA7456e+uHElS4y27YCBRuZgaAebASNx7dq6V1EY7NX+ZylHelGwXvWGC9plKdkakgggeJ7dN9/oHeWyr9Zaa87ALh1YdYR8rWJ8pneauji7XGQ2wXdVYE+qGGX5LKGyEjcnWGYjXWq66QdHMJcdr6K1tELG8vbMudfWuPmKAjUqCIB1XXLzS6nVK+P3NKzxFhrbMjqVZSQysCCCNwQdjXOnvpWljrs2HdWUjWDcaGHOXkwREDMx01NMuWrp2rNMUVnLRlrQHbomB+F2SdlfOfZbBf/AI1afofxDXcJlOpS6UQAa5YVvtc1V/Rq32rzkwLeGxBPtuWzYQf67yVffoRwIt8MtNENda4574zso8oUHzrU6YDjeXKxUjUGK6WqeuMcNzTcWc3Md4H300IIFUU2YbgxSuzxNhEmRpoaQPXC49M5N8mUPI4jm3fID3KTSPHKhEo7Mw5QAD7yPupqL12stofb/Ck1MZI5HGJOVpRu5gVn2TuPETSvCYy2sFriBZGsg+6N6SYpA6lSJEfXyI8ahWB4eWv3cwEggBhoSAoPaPMyaJZZLhDqCfJPOLdKBf7CWyEzCGY6n/LGnvqKdNMMLmCxSnlbLj22+3/xp2OEBHf7KZ+N8YTCkdcZR1YAfGMQGHjoR76INxi9Q1J8FEGipPwjo1avTN5ho2i2wcsEQWlgckES0AAkCaf+G9FcOoOdRctPqt28t6w1sADULnUMNQdYnka55ZYrYnRDeG8aewoFtLYaZz5TnIkEqWB9UxHsJqU4S9+GW2xGMw5NhJXrLFp2IZYYqbhclFy5jPqgnXuM7f0fWitu09iytkKCb4KJdYQ0yc5YmQhDa7nsxoZx0XwdvC4S3aUnKoKrmCyVMwSI1MneBPdSa4ydPZitlDYfglnH30t4FeoBnOtxi2RRs8kksNQDB3I050v4T6KcVfwj4liUcFlt2BbZrlxhoO0SqqhPxwSI18KvpcIAJRu2SCzdknQaAmNudLFIt5dT2iARqRpzPd9VMnJfkFlKYf0EXyql8XaViAWXq2bKSNRM6wdJrNXPdxgBIy3TBIkW3IPsIXUUVmqXoFo8ucSxLJi78Q03743II7bb8tp7+dPHRq/aGKF13YQI9WV9WPiwFjQj20y8YAGJxJAY/D3pMwPyje+m63cZtF05TOp/qKM2PxIuN1ZkZKPYlnG8Jhc0Ya5nHZLXGJbTKZUBFkDw5Zd6ZMTetswM5SW0jx56R2dtqScNwr3XVQ5RdWZjssQCf1jsB7a6tdt27g6hM7KZzMZmN9Nh/wC6MeLRFRbuvUWUnJlkYvpHhGsdTfQq2VVRxBIKSJAmcxJMkkzMUk4bwJMSitcOZgWdmDEF0ghQNzyGmh00iah/HsQt5RdXq0yz2QRJzESIGgj65pBw7ibKx7WQGGJXsmVnbxMz5VDPgnOP/m6Y+ObTtkhxeHR+3h7blIIyDM4aNFbmcvPUn3Gm82cqHLaGcjKQyjQE6sNJTeJ3jY01Yi/CnJcPLTUHfvBrrjbrkhk9UKo1HcNzV9LpJDY9NSnPnsv8/oS/E9IG6tUt3VS8qJbGVXeV2Yo0RoBoDqRA5U1HA3GBGYdss0s6q5J1LRJI57zTO3HGVQElT8oN4anQCT40lv4nL219Y7kmW17jS4sKxbRIS1S5JfwFbVkObjC52GNskklWOVcuhABALa6+XPTHdIbarkUsHEgPKlYnQKmXQQNdfGoYMU7QCdzAnYTW2JsAaC4GPMDTWmliuVsvDNOENC9bsmV/CYZ7aOXAYg5hbIYTuAZMKdSZ186iOL6xSTBXUx2g32VqbRjsZttzW2HwjvOb3kgzWYcThdysnPJqdseuFcVuwwwlp1Zsoc5iQwAiJJ3GaYHurjd4w1x4cszE65tSe+ZMz511wuKFlAiuFUHPA3kwNTzGgpCuFW/eJOYB2Y5ydyZOgjaaouWTeloeMFxg2ldbYRc8LqJzR3kTlXU84PdXHh+NHXWwAGZBpBKgaajcCN99KZ7+HC3jbRpAIGrazz1iut2xlbM8yIJGkwdiCNxUvBVtruUU6jpLctXhZJxPWAXmQG2zuqwpzDXJvAYiYI27qjmO6R27x6n8IgnNN0QMpCtkCwAGGfL3Ey2usVBuOY/rerJnsoEA5BRqB9Z/oUhF5RsA3lFR6XpfDj53b/sNObfBMeLYG3h+1OZGIyORk1iWzKjmDvBmPuk3ou4vbPFLKwpa6jqGQyB1dt21B2MDXv07qrFrhuDIGKr8gnMJ+0Dw1qWehZR+NsMdJzXlA7v7PdJaduQHma6JY1KrEhaexbz8YgMGgtmYb5FA8WOx5z40hXiaOWJZiQlybZiZXQywMsRyEDnVY4jixZ2m4fWba2V1Vp9ZTvykg6Gu/F+ki4kKLrk5RGiZCeWpQCajNSfDO+PQzfzRX6kzu4rD/k1vFn1y22ayvaaDmgatsuhEwBpEmoz0sOICt13XXMOAM2RrKymVB1YUfCLbkAtH62gBkxzCXMOjBlBkTBlzGkTApZe48CdcxMRIDAxrzHtPvoUe7W/qN8BJfPH3Ge7hsJcyixZbM6QP7QFVXkgsQ65iojzkjlLNfFOB3LAlirDmVzQNYE5lEE928bgSKe0XDZcuS5kn1czlQ3flM6xzrK4XCDaz5s+g8ydqupUZ8FLvOPuRCipde/BFB+DtwRyJ90qZpMMfY2WxYEfKAP2yTTavsY+minvkX7/wIuFKBhca5+TYtD2veW59lg+6vSnQC3k4fhFj/wDns+8opP1mvPzcVt9WbfV2cpIYiBGYAgGAupAJE+JqU8P9KGItIqZlCKoVQFXQAAAer3eNCn9jJdMu00/f+C/1OlNfE8IsEroeY5H2VUlj0q4g7MhHiFH3Cul70m3zuqHn6uh881N4iFXSt/MvcnTuaS3GqC4rp+0T6neAFPt9Yma54bp1cPyTO0hZ/wDEit8VDro39UfcnE0pstofKq8v9NGJhSB3woP2kxWH6auvxteYyj69KV5FY66N95x9ywS1MuGPwtxQJMifCVAH2VGm6cuBqgn/AKW1nwmkeG6VObjui9oxOoAOWflGO/at8RB8K+NUfcsHIy6lRrp2Tt46gVFPSJYV7dktnEXlQZTBm58oGOycsSDImdaa8T0+vbeqI7kP1xXK70re6hUs4kQWTsPBnSRy1pp5YtUrFXSv64+5rjsdgbl23hwjBXC5ks4dUz5sr2w7m6bhOinee12pipbwzFPiQerFi31eQyyBCiXAWRcgBJOU5hppPur/AAeKtWbwxCW3N3tHM5ZzLAqWIY6tqdTOtdrXHIJZEYtDEyMwJJLEsDIGp3jQaCK4ckG1sHwj+uPuWXw7EgG3buXLRuAHKwYXNMxAyDRUEaKNxAnWaX8V4thsKvw125AYFW1L3CNyigaRrBJj31VJ6bYpYhgpB5ojgHX1QVIG5276Q4/jTXyHxGe6/e2YfVyEAbVkMcluL8Jfzr3Jve9KC2ixsWWEsPyrl8y85APYb2SKauI+lW88GFVgsQJyt7ddPKox165J6hSswJCn9okmtBirJ0/BkJOk5FGvlV1xTGXRx/qL9zS703xhYnr3EkmA7ACTsBOgopT+LbX6MfIP9xoouJvwL+uPv/obukV9uvvidOuvd3K6wpiDnadKxRVkccUh3sKBZkbxTVbulZgxIg1iisj3BdzWszRRTDGAxrvcxT7ZjECiigStzjNZy0UUFOxgCsxWKKDDomJcaBjFdLuMuZQuYxH2eNFFAjSsTMxO9Lb2KfcMQRERpEKO6iigxiIsTqd958a3uOSdSTy1M6ViigZG7OSADWh0mKKKw1cGTrvU39C/984T23/9vdrFFYilLSRfG3m624JMZ35/rGuUmNz76KKw6IJaTP4S+2Y1qt5oOprFFAiSs6qgrRzqaKKw6JRVLY0ArdVE1iitMikdraCRThZQZW050UVOR1YEr/70G7Ej7a5NvRRTo5MiRlhoKUYa2CjSOdFFBXHFW9uxwv4hpidPdWhuHvNFFajkSW5t1zHcnurXORsT76KK0ZJAaUNoBFYopWUSVM4NcPeayt5hsTRRWkaVALh76M5jc++sUVpqSsznMbnTxNahz3n30UVhrSFIxL/Lb/UaxRRQPpXo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69" y="970175"/>
            <a:ext cx="4970550" cy="2194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164324"/>
            <a:ext cx="6172200" cy="3693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3798352"/>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1" y="7937"/>
            <a:ext cx="6400799" cy="6778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2" name="Title 3"/>
          <p:cNvSpPr>
            <a:spLocks noGrp="1"/>
          </p:cNvSpPr>
          <p:nvPr>
            <p:ph type="title" idx="4294967295"/>
          </p:nvPr>
        </p:nvSpPr>
        <p:spPr>
          <a:xfrm>
            <a:off x="2" y="7937"/>
            <a:ext cx="3124198" cy="1066800"/>
          </a:xfrm>
          <a:solidFill>
            <a:schemeClr val="tx1"/>
          </a:solidFill>
        </p:spPr>
        <p:txBody>
          <a:bodyPr>
            <a:normAutofit fontScale="90000"/>
          </a:bodyPr>
          <a:lstStyle/>
          <a:p>
            <a:pPr marL="484632" eaLnBrk="1" fontAlgn="auto" hangingPunct="1">
              <a:spcAft>
                <a:spcPts val="0"/>
              </a:spcAft>
              <a:defRPr/>
            </a:pPr>
            <a:r>
              <a:rPr lang="en-US" sz="4000" dirty="0" smtClean="0">
                <a:solidFill>
                  <a:schemeClr val="bg1"/>
                </a:solidFill>
                <a:cs typeface="Tunga" pitchFamily="34" charset="0"/>
              </a:rPr>
              <a:t>Do Times Change?</a:t>
            </a:r>
          </a:p>
        </p:txBody>
      </p:sp>
      <p:sp>
        <p:nvSpPr>
          <p:cNvPr id="2" name="TextBox 1"/>
          <p:cNvSpPr txBox="1"/>
          <p:nvPr/>
        </p:nvSpPr>
        <p:spPr>
          <a:xfrm>
            <a:off x="19639" y="1066800"/>
            <a:ext cx="2743201" cy="6032421"/>
          </a:xfrm>
          <a:prstGeom prst="rect">
            <a:avLst/>
          </a:prstGeom>
          <a:solidFill>
            <a:srgbClr val="FFFF00"/>
          </a:solidFill>
        </p:spPr>
        <p:txBody>
          <a:bodyPr wrap="square" rtlCol="0">
            <a:spAutoFit/>
          </a:bodyPr>
          <a:lstStyle/>
          <a:p>
            <a:pPr lvl="0"/>
            <a:r>
              <a:rPr lang="en-US" sz="2400" dirty="0"/>
              <a:t> </a:t>
            </a:r>
            <a:r>
              <a:rPr lang="en-US" sz="2400" b="1" dirty="0" smtClean="0">
                <a:solidFill>
                  <a:srgbClr val="FF0000"/>
                </a:solidFill>
              </a:rPr>
              <a:t>Excessive </a:t>
            </a:r>
            <a:r>
              <a:rPr lang="en-US" sz="2400" b="1" dirty="0">
                <a:solidFill>
                  <a:srgbClr val="FF0000"/>
                </a:solidFill>
              </a:rPr>
              <a:t>Wealth</a:t>
            </a:r>
            <a:r>
              <a:rPr lang="en-US" sz="2400" dirty="0">
                <a:solidFill>
                  <a:srgbClr val="FF0000"/>
                </a:solidFill>
              </a:rPr>
              <a:t> [in March, 2008, Pope Benedict XVI added the 8th Deadly Sin of ‘Excessive Wealth’ to the list of Deadly Sins.] </a:t>
            </a:r>
            <a:endParaRPr lang="en-US" sz="2400" dirty="0" smtClean="0">
              <a:solidFill>
                <a:srgbClr val="FF0000"/>
              </a:solidFill>
            </a:endParaRPr>
          </a:p>
          <a:p>
            <a:pPr lvl="0"/>
            <a:endParaRPr lang="en-US" sz="2400" dirty="0">
              <a:solidFill>
                <a:srgbClr val="FF0000"/>
              </a:solidFill>
            </a:endParaRPr>
          </a:p>
          <a:p>
            <a:pPr lvl="0"/>
            <a:r>
              <a:rPr lang="en-US" sz="2400" dirty="0" smtClean="0">
                <a:solidFill>
                  <a:srgbClr val="FF0000"/>
                </a:solidFill>
              </a:rPr>
              <a:t>Scene of the crowd from two different announcements of the pope.</a:t>
            </a:r>
            <a:endParaRPr lang="en-US" sz="2400" dirty="0">
              <a:solidFill>
                <a:srgbClr val="FF0000"/>
              </a:solidFill>
            </a:endParaRPr>
          </a:p>
          <a:p>
            <a:pPr lvl="0"/>
            <a:endParaRPr lang="en-US" sz="2800" dirty="0" smtClean="0"/>
          </a:p>
          <a:p>
            <a:pPr lvl="0"/>
            <a:endParaRPr lang="en-US" sz="2800" dirty="0"/>
          </a:p>
          <a:p>
            <a:endParaRPr lang="en-US" dirty="0"/>
          </a:p>
        </p:txBody>
      </p:sp>
      <p:sp>
        <p:nvSpPr>
          <p:cNvPr id="3" name="AutoShape 4" descr="data:image/jpeg;base64,/9j/4AAQSkZJRgABAQAAAQABAAD/2wCEAAkGBxMSEhUUEhQWFRQXFhYZGBcXFxcUGBcXFxgaGBgcFxcYHSggGBomHRgYITEhJSkrLi4vGB8zODMtNygtLisBCgoKDg0OGxAQGi8kICYsLCwsLCwsLCwsLCwsLCwsLCwsLCwsLCwsLCwsLCwsLCwsLCwsLCwsLCwsLCwsLCwsLP/AABEIAIMBggMBIgACEQEDEQH/xAAcAAABBAMBAAAAAAAAAAAAAAAABAUGBwECAwj/xABJEAACAQIEAgYECAsHBQEBAAABAhEAAwQSITEFQQYTIlFhgQcycZEjQlJzk6GxwRQVMzRUYrKz0dLwJDVTgpK0wnKDouHxQ0T/xAAZAQADAQEBAAAAAAAAAAAAAAAAAgMBBAX/xAAwEQACAgEDAgQEBQUBAAAAAAAAAQIRAxIhMQRBEyJRkRRCUmEycYGh0VOxweHwI//aAAwDAQACEQMRAD8ArXj3GsSMViAMReAF66ABduAAB2iBNIfx5iv0m/8AS3P5qx0gH9qxHz97941IKRnXGKrgcPx5iv0m/wDS3P5q3tcbxOv9ov7f4tz+amyutvY+VYx4xV8CxuOYr9Jv/S3P5qBxzFfpN/6W5/NTeayK0xRVjkON4r9Iv/S3P5qPx3iv0i/9Lc/jTeDRWFaXoL/x3iv0m/8AS3P40fjzE/pF/wClufzU3xWaDNK9Bd+PMV+kX/pbn8aDxvFfpN/6W5/GkFBoM0ocfx3iv0i/9Lc/jRe43if0i/t/i3P403nYVm+IJ9lBrSp7C61xvEwP7Rf3/wAW5/NRe43itP7Rf+lufzU32tvOs39h51vcSlo4FX48xX6Tf+mufzUfjzFfpN/6a5/NTfRWk6XoPtnjOJIP9ov/AEtz+auDcbxX6Rf+lufzUnw+xre3wy+6hktXGQ6BgjZSdRo0Qdj7qRF5JUdl4pjCrML2IKpGZhcuELmMLmM6SdNalvoh4rffi+FV7111JvSrXHYGMPdIkExuBTHisG9jhx6226PdxMdsFYRbasDlPNmkA8wpjnTh6Gf75wntv/7e7TohKnFkI4n+Wu/OP+0aTUp4n+Wu/OP+0aTUxyhRRRQAUUUUAFFFFABWaxUr6DdHExDG9fbLh7TKGUCWusdRbXuEDUnYEd+g3Q0YuTpGnBuhty6iXbzixabUZgTcZI7LJb0lSYAJInUiQKZ+McHvYZgt5CpYSsxJExqsyh/VaDqNKtE48nEF2GoY5QRAzR2JGwC6aeHjVZdIceb15mzZlBKrrOg5+ZlvOpwk5M6uowRxRW+4jwOEe8627a5nYwBoPeToABJJOgAJNXh0L6A4HDoGv2hjL/xi8iwvhbUiX/6mGvKKgfopRRcvuQCwtqizyDkkmO/sD31c2FxMW4EbU0nRPDiUt2acQ4fw64pt38Bh8m020VHX2ZQCPJp8Kp70k9BreDjEYRzcwrmNe01tjMAkDVZBEnUEQdd7P4vjCBEb1HnuApdtXJNq6MrryEj1x3Muh8Y9kZGW9Mpl6dJXEpOiuuJsNbdkYQysVYbwVMH6xXKnOMKKKKACiiigAooooAKKKKACiiigB56QfneI+fvfvGpDS/pB+dYn5+9+8am8Uh2R4QV1Hq+f2VyFdW9UedYUichWwrUVtWiozNE0UVg9hRRNFABNOPAOCXsbeWzYALHUk6KijdnPJRI8dQBJIFN1X76LOALhcAtxgOsxIFxydPg2HwSz3ZTmjvc9wrG6EnLShV0c6HYTh9nNl6y4AQ951UsQQJygki2upEDluTvTZ049H+HxQ620RYxDjRjpbuNJUB0+KTAEr7mqb4hYtGAQqkbbhQrTAGp22Fcgc1tDEjWM0j9YEyAQYMxU9Tuzmt+p5jx/DruHuNavIUuIQCD9RB2IO4I0INJ8RsPOrs9JXAFxeGa6gHXWFLKR8a2vae2YGpAlh3ERpmNUniNhVIuzpjK4HAUUCinJi3DHf2Ci3imtujAzkYMoOqyrZhp3TWML9wrXqszBRuxAHtJj76TudEvwk945ctYRbDWrjW4W47WlNxGvdcwu2bbNGXq0tuobXkQNWBrT0TY4XeL4ObSLczX5dJTMv4NdgFB2RHeBTV6Rse17EWy2ipaCIIC6I7oTAA3KnlSj0M/3zhPbf/292n7nLp8lkJ4n+Wu/OP8AtGk1KeJ/lrvzj/tGk1Mc4UUUUAFFFFABRWaKAMVaPQ6x1eAsss5nuXrmmmxFoa/5D7zVd8J4ZdxN5LNlS9xzCqPZJJPIAAknkAat+7wo4NLOGLBjaTKSNizMzv5SxHsApMnB09KvPY0Xlckj4p0PmDtUP6YcUzsuHQKLdkkCBs3xgO4DaO+amfEMaLNp7h2QSP1nPqjzP1TVUsSTJ1PM1kEW6vJsolh+jfBlEe5IPWBdIMgKzKDO25OngKkDcYvNfW0pIBIBBUAQTuDJPvio56NcSWS5bP8A+bKV9j5pHvE+ZqYDG27d0E2w2QBi2pgggqInTXXTurJcjYY+VOIycS43cF4roQCd8xO5EaCBSpcYImCZ3gTAPfSZRbu3WaPGdp79x5z41m+cogaKN/ZB3NJdMtobtNlX8RV+tfrAQ+Ylp01Jn76TUu4zixdusy+roBPMARNIa6DypJJugooooFCiiigAooooAKKKKACiiigB76RfnWI+fvfvGpuFOHSH87xHz97941N9Idi4Cul37hWi1veP9eyjuP8AKcxS7AcOe76oiZClpCswE5FaIzxyMUhWpF0Qx+W51LgNbuHYlVhx6pzH1dfurJGwq9xmsYV3uLbVTnZggU6HMTlAM7GdNaMbhXtO1txDoSrCQYI8RofaKt7F9ELWLe1iLL9XeUqxYAMGyNIzrp2xAE++oV6TuGC1i8y+rcUH/MvZbT/SfM0qdlHGkRCiiimEBUkwNzoPaa9U2rQCi3CkLAVY0AXQaeEV5u6JcGbF4q3aExOZjqIVYJ1HMyBpzYVfy4u1fyrq6vNwDUEwQTpyAdTO3LxqOWXZEcg9kAhpGgIOusEMPd4UluvKSBHaJMiJkL7/AFd/Ct7V9SsBsxII7JzgcyCRuRH170hN4rby3UfVvCRuAdJBBBmJ0qfmJbDddvdv1s5VlLZYgA6w2nMcu41R/Szg6YZzbR2bKzKcyFI1OWJ9YQN+dXO4DMvVdsZirELDATBzKdY8QSNu+KrHppwrMl/EdXcV0v5HDEMFBVScxA3zsIA2B15VuOTUkikO5BhRQKDXWAswv3U59GcB1+Ow9rfNdTTvAOYj3CmrDH7KnPonw/8Abzf0ixbZssSSXBtiO6MxM+wc6RclpPyEU6TYvrcVeaIGdlUaaKrECY0nmfEmpB6Gf75wn/f/ANvdqIYgHM0xOYzGomdYPdUv9DP984T/AL/+3u0y5JTVQITxM/DXfnH/AGjSWlPE/wAtd+cf9o0mpzkMzWKKKAMzRNYrIoAzFdsNh2dlRFLMzBVUalmYwAB3kmK5CvQvoe9HaYa3bxuKWcS4zW0bayjDQwf/ANCDMnaY3mjkBT0Y6EJwrBEtDYy/lW4++UHtG2ncsCCeZ17gEvFsILha485tSSNz7Zqc9JWDKoGpVgxHOIM+6ZqPE5jLAgD1VP7RHLwHntuNLhlISa3RRnpCuMMSLRJhLaShOiuwzmQNM0MAT4VF4r1VjOA4YoDdw1hywUsWtIxYwNyRqa4WOheAQuRhLHwgDGbasNANFVgQo0BhQNdap4O3JJzt7lB+jvD3nxii0CQEdrnIC2qkyfPLHjFWIuHCrcbtEsSdGjw2Jg//ACrIwPDLVlgtm1btqUJyoiosgidFA3zCoj0j6PFDKGVLaLzHh4jSp5MbR1dNlS2ZEOq7QMnSdwo18gKinSzjLq72UjKUAY89ZJjXSQRU9PCL/wAVJOwkqPPU1HOm/Ru4mE61wGui7PZBOS0VaZPMSFPcI9tThB3bLZ8q01FlcGta3IrUiqHAYrNYooAKKKKACiiigAooooAKKKKAHnpD+d4j5+9+8akBpw6Q/nWI+fvfvGpvpTsjwbWhrWLhra191aNWdxn+EBW1YArdEJIABJJgAakk7ADnQaiUdEeld3DMEkshIA5xOnu+v7KlXS7hdziFtLiwtxC0g5j2TAJ7IJMZQdu+n70d+jVcMi4nGKHxBgpaMFbI3Bb5V36hPfqFfA7Nu3jby55W2+iRyIDgT3AmPKkS32FefZop3iHRnE2QWydYg3eyRdUc+1l7Vv8AzgUyjWvQHGsMRnYAZZPVsNHtZgT2GGoUMAIB1DRy1iFvW5mvWFa6sjrFVOsEiCSwUhtOdxGPcRWzel0LDK5Ix0VtsmGFu0DbxHwjHYZoUoxLMxUD1dis5QdAZqU8KFyzaVbAzWLVpCbqghGuDVktk/lVHeu5jQxpr0ZfB2w3aY3G5XguUBZKgASpMxq8mdgNakGLs9daY3cottbUM7tkUSQzSzGNIAidNa4ZNp2zW9Q13uLm3YDCy1wMJKKcp7QzfCE7nll22GsSWji3Frdtbc4Mg3FJOUKGTWIIGs6TApRg8bKnqW0zm3PM9W+RoPKcpg+INN1/E3utYwygGBmYMq+A7IJqqOmMElsLMCMSzM1gF2QKyyy5sxnMACwZmAUbSRIHs641LbXsRcGYIerL9YihhkWCL6XVzgbkEDtHv2rn0Ixq3buIW32rikK4JAzA5vUB9bKw1ieWlSpiGHbkFV3MqyS2UhX3TkY1HepqM35jnktMtjz30m4aUuPdSWstcIR8oQN7FBMrpGb4xB8YZDV09O+jj9VcK5OoAzNoudWUHt3GaY0EBlOpLD9UUsw8/Hv99duKeqJNinDHb2Gpx0RHVYDiuK2Is28Ojc5vvDAHw7BqEYC0XZFG7EKPaTA+2rxv8I6vC9RbkAqV59pYIkjUGZk7TJO+7N0zo06oFJ8M4e9+4tu2CWYgDzqy+gvA2wnHMJZOuUXGJ2nNhrv/AMpg9GLi1jXVoLBSBzWVYBiPKrU4ZgkvcVw2IW8pe2tzMiiZDWrijtcoLeO1apb0RyxuNnnHif5a784/7RpNSnif5a784/7RpNVDkCiiigArM1is0APHQ7h4xGOw1lhKvethh3rmBb6ga9XYjiQWe8Dbv12ryj0NxwsY7DXToFvW5J0hS0E+QJq++K4uXDKTEc/lbe8ffTRCrM8Yx/WuANI1J7z7aVcMt5nRT8ZgPKdaZMOZaTrTxg+/ypVuyvCJZjbiPnVTJAze4wR/XfWbGqKe4UxYS/FyeUEeR3p+4bHVme811VSOZie366zyzDyIn/iK1xmFDiTuDIHlRi5DCNywMeAOp90jzpbcX7aHVgRt8CRJOnKkfUZmPyV08Cfjfw99POOJCFUMs0wTyE6nyn7K5phwoCjYf176aMVZtsrbpP6NbF4F8P8AA3IMAD4Jj4ger7R7jVT8Z4Lfwr5L6FDrB3VgOatsw/o16ee3TdxfhFrE2zbvIHU8juD3g7g+IonhUt0CkeYqxUq6bdDbuAefXsMYS5zH6rjk3jsfqEVrkaadMcKKKKwAooooAKKKKACiiigB66Q/neI+fvfvGpAaX9IPzvEfP3v3jUgpTsjwb2xoaxZsM7AIpYk6ACSfYK3tiYG8nYVMOgmVMQGOUEAyCQMo2MzWdmwyPhEbxHAsTbEvZcD2SfcNaun0Z+jZcNaGLxgm+yyiET1II09t37NhrJqZcC4UCOtZQWgFAeU7MZ59w/oLeKBmyLmyGQRAVp0IjK22pHfz8ozyUt0JOVukdsbeVbcKxIOUd+m+9eeb3EGbEPc1Vjcdt4IBMj6oq4Ol3EeowrMidsDKBO7GAJ7hqSY7qrHgvR98XbZ5+GDEzGh7gQOXKlvXFUZBVbYosY+5cdesdmGkAkxrGw27vdTvc4M128kNkYqYKwdQMwkHfSmrAcKvXAvYFv8AWZgACDB210M8qsLgHCLeGHZ+FuH1n5e/YDwH/wAfHilKVsyc0lsQriPWYeFxAUyYDZSwbu2nL7qSLxzDgQbgAB9UFzB7wrL2T4rB8anPH8ELsqYJkFj4jkPKarziXRdTzKlpYCJmG2/8h/QpssFDcyMtQ+YDjfDmsJZtXUtPbEKwFxsxzFjnBEzJJzTOtbDh7tDhvwhJEizfDPzJi3cRfAaGR3HlFsL0TdngDkAGjx3illjhlwOFtyrAEtHLKcpHdvSKKnuh/EnHax3ThOCu3lypcwl9mIyNbdM/6uV1yMSSDK9rSZBg1LFW5a+DxTLdt7ByYvJptJkMs8madzIgCooekmIw0JiENy33wHiP1G09xFGJ6f2s4DrntMPWt9lkI3zI/KI+uicE9mJqbJHjOJo0iGcMXzCLTKwaAVIz6qYMjnNVxiPR9auXnNq5dtWpzLbNo3GVeYz5u0AecbRNS1L+FxKzadG8INtx7QIrrwXiNzCZxZtG5nKzlyZhG3aYDTfc1kEsf2RrdjDhPRzasPZd7t2esQgHIuuYESIJA85py9J2JGDW21tfhXtAF5JILlysyY0VTGnIUv4ljbGJz27gxBd2Tq4cW7lhxIEONG9fUZY23p46QYXr8Rcw9xQ9lz1fa0GW3ZQ6Hk3WEx/0zyq0nHlBGclszz/we/kvIxYrqJOmoJAYMTyImrx6CdTbx628OQULMCQ2aSLTkCY1gCdNhFUv0s4G2CxVyw0kKZRiILWz6rfcfEGpD6GLzDjGFUHsk3pHKfwe7RVss5LS2QTif5a784/7RpNSnif5a784/wC0aTVQ4gooooAKKKKACrw4Bi8+Ew7sZzW0knm6jKZ8ZU/XVICrU9FGJF2xdsPqLbAifk3JMeTKT/mouho8kutUttYqLiKNp19pBj+vGmzD2wCRm0G3f/A0mxuKKMpXcMD7YPOl1dylWTBDBp44fjIEHaZJ7gN/4UzWWDAMuoIkeyu1m5Lr8lWBPjGsV3y3RzElt4f459Y/UO6ut2ApY7QD3/VzrspnzFcFfM4T5PbPs+L9ev8AlrnbYIQYDCGC0CW5REAHRQOQ3PtJrNyxDMp9tO1vNHaIzeG3lSS+vamnhPcxjW1g8qTdXJPhTttJOwBNNdl5fbeuhMwYOkvDlxNp7LxDrlk65SR2W9oaD5V5uv2ijFWEMpII7iDBHvr1BxxIM94H1GqC9IuC6rH3tID5bo8esALf+WaufOt7KrgjFFFFc4BRRRQAUUUUAFFFFAD1x/8AO8R8/e/eNTfTh0g/OsT8/e/eNTeKU7I8IceE4lbV607+opGbnod9OdeiOh/RddcTeGbOEyKyawokMyxueSx91QX0RejnryuNxi/AgzZtMPyhG1xx/hjkPjb7RN3N2t+c+6KRruJkyX5UcxeKrJ9bUCRGvj3+VRfF4U3rrLeulAzZba2yZZQCzBtNCdyTp2fGpKLHYCa6gy28HxPMyR7qQpwpLbveZVzkQTGrqvnoNp8vCueam2tjMUoxt9+xGelFsOFRdFUT4ARp99IugGGhn07JBPnOlb8Xvs5I79Se8/wmn7o5hwMjD5BB9oq0IU0l2EctvzGjjqGxfJ2tOAxOsK8wxPcCMuvfPfSzBX0jNnDabgzHs7zTrxmwCyBhIcFfqJqA8bd8I7KULW9MpBiB3Ef1uKvGWliVaJMGDsoHfJ9nP7h5tSbFWFkNALBnyqTBIJ1j3A+VM/RDHm7muFcsuQATMKoERGw1NSm7ZmTIEHNJ1jmTE8hP1VudKWMWO0hTwrhdvMGGu4+qdZ9vKB4UpwfR22j3XAM3IMEyB7BFcuD4gC0bhgdkM2sAH1j5RXa7xG0QetvC2JgZbhXMN5katse4RUsU/JuNJOxFxzoylwZo1H2HQ/bUF4v0PS3badSZAMalm0GvOdfeKtW5xK24OR0YQdzHtid6iHHdbr5i2uVVyxK9ktInTZX98d9ZnVpM3G2nQg4H0OtCWKyA4+wUu6WcIFvK9rs247UfKnSfA7e0eIpLg+OmxiDZY6FFOYmdQCNZ3mNT40u4j0hDKbYUEHfNrAI2Gv11WUIyx0KpNSsivRzB5sfh0JP5XPEyIUF/L1anwslmkbZnbXtAl2LNttE8/Cov0HwFsYq5eUQUs3D6xMFoUaE+2pLYDKZBHacbnlpMeMcq51HSqKN2yIel7oycTYS7ZUvfsz2RqzWiCWA5sQVkan4wGpqv/Q1/fOD9t/8A292r5TDFmQyNCTEbnSCGJ7O/jtUIsdHOp4/gsVbQLbvNiVuBdAt9cPenQcnXte0MedUg7bDVUaKH4kPhrvzj/tGk9q0zEBQWJ2AEknwA3r1HcwqCQlq2ok7Kijz0qP8AGOAWHlltJavFXUXbSojLnGQnYZjBO4kToQdumeLTte/oQUjz1FYqQdIMPYw2fDCy3XIQDee5M85S2vZykbTJg9+0fqQwUUUUAFWV6HhAxbTqFtD39Z/Cq1p36O8fu4Ny1uCGADo2zAezYjWD40M1Fw3V0rjhsPnknUzH9fVTDwrp5YvsttrT23chREOuZjA10I18KlnR0rcUuhzIxlTyI208wR5UijbKathTgLly2Cq7Hv5eIp74esLSZLFLrAiK7MaojN2PS8QZLYKobjA5SBOg1g6A6aAU3cD4qzYh5Ukvv3IIJEiOQEaxSvhlyHGscq6dH7ZHXOVILPEERos7d4/90uSNMWLFH4UiAiSwBOp1PfvXG7iQw7Mnf7q2t4pFT8l2SdIEjx9mvKkWMxggFFyjWfqrY7djaM4m/pWOHRnE02tcml+CbVT4iqp2jGqM9LbeiGOdUb6X8LFzD3flW2tn/ttmHn8IfdV+dLbfwSnuYVT/AKVcLmwSvzt3l9zAqfrK+6oveBRfhKforJrNtZIBIAJGpmB4mATHsFQMNaKdMXwK6pXqwbytENbBcZj8XTnOnjTffsMjFXUqw3DAqR7QdRRYHOisxRFABFFEUUAXFwz0R38bevXr15bFtr90gBesuEZydpASQREknXap1wf0P8MsQXR8QwMzdfT/AEJlUjwINdsN0wROtVQs28+VCyjO2eCZ+KBuREwK4cV9Iotj4G2l2VGWLkSWUETAMa5gRvosTOnPizKUbezHbbfJMuIGFXISoDJ6o5AgRA+LXUAhP1j4Ty7qo5/Shj8ztNi6uVgttUZMjGMrdoS+WNpMyadOj/pcvZLVvEWgzbG6T1ZfKRLFQpGx1yjvgUz9TdPo0XACANSB4beAgCmvj97qrRgwSdt9D62p17/fUcwvpCB1uKltADmLMVuBiquuVAGkFXG5nnEETFeM9OluO7MgJHqAM0FR35lkmDOwnvqE8yUlFK/X7DeFKtVbEis2y5zN6tSvhFsKoA8qp+/036zD3QyFHGUAoxCgEwDO4O+m3jrXHpF6QL93DC1hWZIVczA/CXNIIDbxzka6a11RdE003TdFx9IhFsPtkdT5aio/0nNtkEmQyz3iCNNfHX3HuqhcVxvGuAt29fyaHtNcjWIJJOoiNe6KnzdIbf4utWS927iCqi9DOXUzIU5ySD29tuxECdC7GmoxXIs4PeFtTbsMrMSQstlgb5ie5QDm5gKTUnscIyKBcd7hntMHe2upB0TNAESNfOq/6L3baXG60XEdbZBKIGVVJAZriEyVg5SByLEyJFPDdNb7OFZrS2yWD3GHbccmSBlVTBjQnUTtNZN6obiRmuSwOC8MQHK8t6p0e4IBMR6+3Zbu3qR4fhlkE/BqTMy3bJzeLT7PKq1v9P8AD2nuQhOiDMpEECTIAHjEcoNOFj0r4VoaGGXRhlLEg8xHIEaiakpadqCUiXcY4LbK/BAWnJENbAQ9+sb1AekeMuK4622VC/HU5l3EHkR8YREdveae7fpKwty7lVbh07JABkRmJifZ9XfVX8b6d37l1rSJKsVQF7ZVpkkGAQAYbX2e2qZEnHYbC1J8injuOdr4dDmm1bBBBnNBnb206YDA3ridsWwANoLkeAMj+FRWxxK+90sSlxurY+rlEW1ksGU5WAgA6g+FTTolx1LyBbgCNIiWnPO5ACiIOkHepyyqC8zG8r4Y99FeHGxYxLT2rpt21J2GWWidhvUgt4tbYXNlEDXWSCdgAB/XdTRxHGlLAt2gbh7VxgnbYaESyiSF8ahdzpSyKWYPkJgXFtwO3oO0RtsJ9+tca6yUslQjcdtwpdywsNxbM+iXBvJlGTlIlSB99PnCURnziPWDAEaq2QoSPav/ACqoMN0kdyzJlyKursQzATlBVnGnflC8tqkXo749cvYxUZxkIeNB2yoJIHPTQ7cjXbGSj25HnGLWzHHF4t7hKWkkAwcsuTHOOQ/rwpLcvPbntEHmD/7qSHhtoO1wjUyAAAF10JA7456e+uHElS4y27YCBRuZgaAebASNx7dq6V1EY7NX+ZylHelGwXvWGC9plKdkakgggeJ7dN9/oHeWyr9Zaa87ALh1YdYR8rWJ8pneauji7XGQ2wXdVYE+qGGX5LKGyEjcnWGYjXWq66QdHMJcdr6K1tELG8vbMudfWuPmKAjUqCIB1XXLzS6nVK+P3NKzxFhrbMjqVZSQysCCCNwQdjXOnvpWljrs2HdWUjWDcaGHOXkwREDMx01NMuWrp2rNMUVnLRlrQHbomB+F2SdlfOfZbBf/AI1afofxDXcJlOpS6UQAa5YVvtc1V/Rq32rzkwLeGxBPtuWzYQf67yVffoRwIt8MtNENda4574zso8oUHzrU6YDjeXKxUjUGK6WqeuMcNzTcWc3Md4H300IIFUU2YbgxSuzxNhEmRpoaQPXC49M5N8mUPI4jm3fID3KTSPHKhEo7Mw5QAD7yPupqL12stofb/Ck1MZI5HGJOVpRu5gVn2TuPETSvCYy2sFriBZGsg+6N6SYpA6lSJEfXyI8ahWB4eWv3cwEggBhoSAoPaPMyaJZZLhDqCfJPOLdKBf7CWyEzCGY6n/LGnvqKdNMMLmCxSnlbLj22+3/xp2OEBHf7KZ+N8YTCkdcZR1YAfGMQGHjoR76INxi9Q1J8FEGipPwjo1avTN5ho2i2wcsEQWlgckES0AAkCaf+G9FcOoOdRctPqt28t6w1sADULnUMNQdYnka55ZYrYnRDeG8aewoFtLYaZz5TnIkEqWB9UxHsJqU4S9+GW2xGMw5NhJXrLFp2IZYYqbhclFy5jPqgnXuM7f0fWitu09iytkKCb4KJdYQ0yc5YmQhDa7nsxoZx0XwdvC4S3aUnKoKrmCyVMwSI1MneBPdSa4ydPZitlDYfglnH30t4FeoBnOtxi2RRs8kksNQDB3I050v4T6KcVfwj4liUcFlt2BbZrlxhoO0SqqhPxwSI18KvpcIAJRu2SCzdknQaAmNudLFIt5dT2iARqRpzPd9VMnJfkFlKYf0EXyql8XaViAWXq2bKSNRM6wdJrNXPdxgBIy3TBIkW3IPsIXUUVmqXoFo8ucSxLJi78Q03743II7bb8tp7+dPHRq/aGKF13YQI9WV9WPiwFjQj20y8YAGJxJAY/D3pMwPyje+m63cZtF05TOp/qKM2PxIuN1ZkZKPYlnG8Jhc0Ya5nHZLXGJbTKZUBFkDw5Zd6ZMTetswM5SW0jx56R2dtqScNwr3XVQ5RdWZjssQCf1jsB7a6tdt27g6hM7KZzMZmN9Nh/wC6MeLRFRbuvUWUnJlkYvpHhGsdTfQq2VVRxBIKSJAmcxJMkkzMUk4bwJMSitcOZgWdmDEF0ghQNzyGmh00iah/HsQt5RdXq0yz2QRJzESIGgj65pBw7ibKx7WQGGJXsmVnbxMz5VDPgnOP/m6Y+ObTtkhxeHR+3h7blIIyDM4aNFbmcvPUn3Gm82cqHLaGcjKQyjQE6sNJTeJ3jY01Yi/CnJcPLTUHfvBrrjbrkhk9UKo1HcNzV9LpJDY9NSnPnsv8/oS/E9IG6tUt3VS8qJbGVXeV2Yo0RoBoDqRA5U1HA3GBGYdss0s6q5J1LRJI57zTO3HGVQElT8oN4anQCT40lv4nL219Y7kmW17jS4sKxbRIS1S5JfwFbVkObjC52GNskklWOVcuhABALa6+XPTHdIbarkUsHEgPKlYnQKmXQQNdfGoYMU7QCdzAnYTW2JsAaC4GPMDTWmliuVsvDNOENC9bsmV/CYZ7aOXAYg5hbIYTuAZMKdSZ186iOL6xSTBXUx2g32VqbRjsZttzW2HwjvOb3kgzWYcThdysnPJqdseuFcVuwwwlp1Zsoc5iQwAiJJ3GaYHurjd4w1x4cszE65tSe+ZMz511wuKFlAiuFUHPA3kwNTzGgpCuFW/eJOYB2Y5ydyZOgjaaouWTeloeMFxg2ldbYRc8LqJzR3kTlXU84PdXHh+NHXWwAGZBpBKgaajcCN99KZ7+HC3jbRpAIGrazz1iut2xlbM8yIJGkwdiCNxUvBVtruUU6jpLctXhZJxPWAXmQG2zuqwpzDXJvAYiYI27qjmO6R27x6n8IgnNN0QMpCtkCwAGGfL3Ey2usVBuOY/rerJnsoEA5BRqB9Z/oUhF5RsA3lFR6XpfDj53b/sNObfBMeLYG3h+1OZGIyORk1iWzKjmDvBmPuk3ou4vbPFLKwpa6jqGQyB1dt21B2MDXv07qrFrhuDIGKr8gnMJ+0Dw1qWehZR+NsMdJzXlA7v7PdJaduQHma6JY1KrEhaexbz8YgMGgtmYb5FA8WOx5z40hXiaOWJZiQlybZiZXQywMsRyEDnVY4jixZ2m4fWba2V1Vp9ZTvykg6Gu/F+ki4kKLrk5RGiZCeWpQCajNSfDO+PQzfzRX6kzu4rD/k1vFn1y22ayvaaDmgatsuhEwBpEmoz0sOICt13XXMOAM2RrKymVB1YUfCLbkAtH62gBkxzCXMOjBlBkTBlzGkTApZe48CdcxMRIDAxrzHtPvoUe7W/qN8BJfPH3Ge7hsJcyixZbM6QP7QFVXkgsQ65iojzkjlLNfFOB3LAlirDmVzQNYE5lEE928bgSKe0XDZcuS5kn1czlQ3flM6xzrK4XCDaz5s+g8ydqupUZ8FLvOPuRCipde/BFB+DtwRyJ90qZpMMfY2WxYEfKAP2yTTavsY+minvkX7/wIuFKBhca5+TYtD2veW59lg+6vSnQC3k4fhFj/wDns+8opP1mvPzcVt9WbfV2cpIYiBGYAgGAupAJE+JqU8P9KGItIqZlCKoVQFXQAAAer3eNCn9jJdMu00/f+C/1OlNfE8IsEroeY5H2VUlj0q4g7MhHiFH3Cul70m3zuqHn6uh881N4iFXSt/MvcnTuaS3GqC4rp+0T6neAFPt9Yma54bp1cPyTO0hZ/wDEit8VDro39UfcnE0pstofKq8v9NGJhSB3woP2kxWH6auvxteYyj69KV5FY66N95x9ywS1MuGPwtxQJMifCVAH2VGm6cuBqgn/AKW1nwmkeG6VObjui9oxOoAOWflGO/at8RB8K+NUfcsHIy6lRrp2Tt46gVFPSJYV7dktnEXlQZTBm58oGOycsSDImdaa8T0+vbeqI7kP1xXK70re6hUs4kQWTsPBnSRy1pp5YtUrFXSv64+5rjsdgbl23hwjBXC5ks4dUz5sr2w7m6bhOinee12pipbwzFPiQerFi31eQyyBCiXAWRcgBJOU5hppPur/AAeKtWbwxCW3N3tHM5ZzLAqWIY6tqdTOtdrXHIJZEYtDEyMwJJLEsDIGp3jQaCK4ckG1sHwj+uPuWXw7EgG3buXLRuAHKwYXNMxAyDRUEaKNxAnWaX8V4thsKvw125AYFW1L3CNyigaRrBJj31VJ6bYpYhgpB5ojgHX1QVIG5276Q4/jTXyHxGe6/e2YfVyEAbVkMcluL8Jfzr3Jve9KC2ixsWWEsPyrl8y85APYb2SKauI+lW88GFVgsQJyt7ddPKox165J6hSswJCn9okmtBirJ0/BkJOk5FGvlV1xTGXRx/qL9zS703xhYnr3EkmA7ACTsBOgopT+LbX6MfIP9xoouJvwL+uPv/obukV9uvvidOuvd3K6wpiDnadKxRVkccUh3sKBZkbxTVbulZgxIg1iisj3BdzWszRRTDGAxrvcxT7ZjECiigStzjNZy0UUFOxgCsxWKKDDomJcaBjFdLuMuZQuYxH2eNFFAjSsTMxO9Lb2KfcMQRERpEKO6iigxiIsTqd958a3uOSdSTy1M6ViigZG7OSADWh0mKKKw1cGTrvU39C/984T23/9vdrFFYilLSRfG3m624JMZ35/rGuUmNz76KKw6IJaTP4S+2Y1qt5oOprFFAiSs6qgrRzqaKKw6JRVLY0ArdVE1iitMikdraCRThZQZW050UVOR1YEr/70G7Ej7a5NvRRTo5MiRlhoKUYa2CjSOdFFBXHFW9uxwv4hpidPdWhuHvNFFajkSW5t1zHcnurXORsT76KK0ZJAaUNoBFYopWUSVM4NcPeayt5hsTRRWkaVALh76M5jc++sUVpqSsznMbnTxNahz3n30UVhrSFIxL/Lb/UaxRRQPpXo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04571460"/>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p:spPr>
        <p:txBody>
          <a:bodyPr/>
          <a:lstStyle/>
          <a:p>
            <a:pPr marL="484632" eaLnBrk="1" fontAlgn="auto" hangingPunct="1">
              <a:spcAft>
                <a:spcPts val="0"/>
              </a:spcAft>
              <a:defRPr/>
            </a:pPr>
            <a:r>
              <a:rPr lang="en-US" dirty="0" smtClean="0">
                <a:solidFill>
                  <a:schemeClr val="accent1">
                    <a:tint val="83000"/>
                    <a:satMod val="150000"/>
                  </a:schemeClr>
                </a:solidFill>
                <a:cs typeface="Tunga" pitchFamily="34" charset="0"/>
              </a:rPr>
              <a:t>Our Institution…</a:t>
            </a:r>
            <a:endParaRPr lang="en-US" dirty="0" smtClean="0">
              <a:solidFill>
                <a:srgbClr val="FF0000"/>
              </a:solidFill>
              <a:cs typeface="Tunga" pitchFamily="34" charset="0"/>
            </a:endParaRPr>
          </a:p>
        </p:txBody>
      </p:sp>
      <p:sp>
        <p:nvSpPr>
          <p:cNvPr id="2" name="TextBox 1"/>
          <p:cNvSpPr txBox="1"/>
          <p:nvPr/>
        </p:nvSpPr>
        <p:spPr>
          <a:xfrm>
            <a:off x="38100" y="4910791"/>
            <a:ext cx="9144000" cy="2954655"/>
          </a:xfrm>
          <a:prstGeom prst="rect">
            <a:avLst/>
          </a:prstGeom>
          <a:noFill/>
        </p:spPr>
        <p:txBody>
          <a:bodyPr wrap="square" rtlCol="0">
            <a:spAutoFit/>
          </a:bodyPr>
          <a:lstStyle/>
          <a:p>
            <a:pPr lvl="0"/>
            <a:r>
              <a:rPr lang="en-US" sz="2800" dirty="0" smtClean="0"/>
              <a:t>For tomorrow:</a:t>
            </a:r>
            <a:r>
              <a:rPr lang="en-US" sz="2800" dirty="0"/>
              <a:t> </a:t>
            </a:r>
            <a:r>
              <a:rPr lang="en-US" sz="2800" dirty="0" smtClean="0"/>
              <a:t> Construct 3 Theses that would open the dialog for </a:t>
            </a:r>
            <a:r>
              <a:rPr lang="en-US" sz="2800" b="1" i="1" u="sng" dirty="0" smtClean="0">
                <a:solidFill>
                  <a:srgbClr val="FF0000"/>
                </a:solidFill>
              </a:rPr>
              <a:t>REFORMING</a:t>
            </a:r>
            <a:r>
              <a:rPr lang="en-US" sz="2800" dirty="0" smtClean="0"/>
              <a:t> the institution of </a:t>
            </a:r>
            <a:r>
              <a:rPr lang="en-US" sz="2800" b="1" i="1" u="sng" dirty="0" smtClean="0"/>
              <a:t>SCHOOL</a:t>
            </a:r>
            <a:r>
              <a:rPr lang="en-US" sz="2800" dirty="0" smtClean="0"/>
              <a:t>—Skyline, ISD, Colleges, Homework, Dept. of Ed., etc.</a:t>
            </a:r>
          </a:p>
          <a:p>
            <a:pPr lvl="0"/>
            <a:endParaRPr lang="en-US" sz="2800" dirty="0"/>
          </a:p>
          <a:p>
            <a:pPr lvl="0"/>
            <a:endParaRPr lang="en-US" sz="2800" dirty="0" smtClean="0"/>
          </a:p>
          <a:p>
            <a:pPr lvl="0"/>
            <a:endParaRPr lang="en-US" sz="2800" dirty="0"/>
          </a:p>
          <a:p>
            <a:endParaRPr lang="en-US" dirty="0"/>
          </a:p>
        </p:txBody>
      </p:sp>
      <p:sp>
        <p:nvSpPr>
          <p:cNvPr id="3" name="TextBox 2"/>
          <p:cNvSpPr txBox="1"/>
          <p:nvPr/>
        </p:nvSpPr>
        <p:spPr>
          <a:xfrm>
            <a:off x="228600" y="1143000"/>
            <a:ext cx="8763000" cy="1323439"/>
          </a:xfrm>
          <a:prstGeom prst="rect">
            <a:avLst/>
          </a:prstGeom>
          <a:noFill/>
        </p:spPr>
        <p:txBody>
          <a:bodyPr wrap="square" rtlCol="0">
            <a:spAutoFit/>
          </a:bodyPr>
          <a:lstStyle/>
          <a:p>
            <a:pPr algn="ctr"/>
            <a:r>
              <a:rPr lang="en-US" sz="6000" b="1" dirty="0" smtClean="0"/>
              <a:t>“School”</a:t>
            </a:r>
            <a:r>
              <a:rPr lang="en-US" sz="6000" dirty="0" smtClean="0"/>
              <a:t>:  44.7%</a:t>
            </a:r>
          </a:p>
          <a:p>
            <a:pPr algn="ctr"/>
            <a:r>
              <a:rPr lang="en-US" sz="2000" b="1" dirty="0" smtClean="0"/>
              <a:t>(Skyline, HW, ISD, College(s), Public School System, etc…)</a:t>
            </a:r>
            <a:endParaRPr lang="en-US" b="1" dirty="0"/>
          </a:p>
        </p:txBody>
      </p:sp>
      <p:sp>
        <p:nvSpPr>
          <p:cNvPr id="5" name="TextBox 4"/>
          <p:cNvSpPr txBox="1"/>
          <p:nvPr/>
        </p:nvSpPr>
        <p:spPr>
          <a:xfrm>
            <a:off x="208085" y="2719119"/>
            <a:ext cx="8763000" cy="1938992"/>
          </a:xfrm>
          <a:prstGeom prst="rect">
            <a:avLst/>
          </a:prstGeom>
          <a:noFill/>
        </p:spPr>
        <p:txBody>
          <a:bodyPr wrap="square" rtlCol="0">
            <a:spAutoFit/>
          </a:bodyPr>
          <a:lstStyle/>
          <a:p>
            <a:pPr algn="ctr"/>
            <a:r>
              <a:rPr lang="en-US" sz="4000" dirty="0" smtClean="0"/>
              <a:t>Others receiving mention:  Driving Laws (DOL), Parents, US Govt., the Internet, School lunch? (FSA/sugar/variety) </a:t>
            </a:r>
            <a:endParaRPr lang="en-US" sz="1100" dirty="0"/>
          </a:p>
        </p:txBody>
      </p:sp>
    </p:spTree>
    <p:extLst>
      <p:ext uri="{BB962C8B-B14F-4D97-AF65-F5344CB8AC3E}">
        <p14:creationId xmlns:p14="http://schemas.microsoft.com/office/powerpoint/2010/main" val="760051570"/>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82649"/>
            <a:ext cx="8229600" cy="1143000"/>
          </a:xfrm>
        </p:spPr>
        <p:txBody>
          <a:bodyPr/>
          <a:lstStyle/>
          <a:p>
            <a:r>
              <a:rPr lang="en-US" altLang="en-US" dirty="0" smtClean="0"/>
              <a:t>Luther’s 95 Theses</a:t>
            </a:r>
          </a:p>
        </p:txBody>
      </p:sp>
      <p:sp>
        <p:nvSpPr>
          <p:cNvPr id="13315" name="Rectangle 3"/>
          <p:cNvSpPr>
            <a:spLocks noGrp="1" noChangeArrowheads="1"/>
          </p:cNvSpPr>
          <p:nvPr>
            <p:ph idx="1"/>
          </p:nvPr>
        </p:nvSpPr>
        <p:spPr>
          <a:xfrm>
            <a:off x="17583" y="3042726"/>
            <a:ext cx="4554415" cy="3815274"/>
          </a:xfrm>
          <a:solidFill>
            <a:srgbClr val="92D050"/>
          </a:solidFill>
        </p:spPr>
        <p:txBody>
          <a:bodyPr>
            <a:normAutofit/>
          </a:bodyPr>
          <a:lstStyle/>
          <a:p>
            <a:pPr lvl="1">
              <a:lnSpc>
                <a:spcPct val="90000"/>
              </a:lnSpc>
            </a:pPr>
            <a:r>
              <a:rPr lang="en-US" altLang="en-US" sz="4400" dirty="0" smtClean="0"/>
              <a:t>Criticized: </a:t>
            </a:r>
          </a:p>
          <a:p>
            <a:pPr lvl="2">
              <a:lnSpc>
                <a:spcPct val="90000"/>
              </a:lnSpc>
              <a:buFontTx/>
              <a:buAutoNum type="arabicPeriod"/>
            </a:pPr>
            <a:r>
              <a:rPr lang="en-US" altLang="en-US" sz="4000" u="sng" dirty="0" smtClean="0"/>
              <a:t>Indulgences</a:t>
            </a:r>
          </a:p>
          <a:p>
            <a:pPr lvl="2">
              <a:lnSpc>
                <a:spcPct val="90000"/>
              </a:lnSpc>
              <a:buFontTx/>
              <a:buAutoNum type="arabicPeriod"/>
            </a:pPr>
            <a:r>
              <a:rPr lang="en-US" altLang="en-US" sz="4000" u="sng" dirty="0" smtClean="0"/>
              <a:t>Power of Pope</a:t>
            </a:r>
          </a:p>
          <a:p>
            <a:pPr lvl="2">
              <a:lnSpc>
                <a:spcPct val="90000"/>
              </a:lnSpc>
              <a:buFontTx/>
              <a:buAutoNum type="arabicPeriod"/>
            </a:pPr>
            <a:r>
              <a:rPr lang="en-US" altLang="en-US" sz="4000" u="sng" dirty="0" smtClean="0"/>
              <a:t>Wealth of Church</a:t>
            </a:r>
          </a:p>
          <a:p>
            <a:pPr marL="914400" lvl="2" indent="0">
              <a:lnSpc>
                <a:spcPct val="90000"/>
              </a:lnSpc>
              <a:buNone/>
            </a:pPr>
            <a:endParaRPr lang="en-US" altLang="en-US" sz="2800" u="sng" dirty="0" smtClean="0"/>
          </a:p>
        </p:txBody>
      </p:sp>
      <p:sp>
        <p:nvSpPr>
          <p:cNvPr id="3" name="Rectangle 2"/>
          <p:cNvSpPr/>
          <p:nvPr/>
        </p:nvSpPr>
        <p:spPr>
          <a:xfrm>
            <a:off x="17584" y="1066800"/>
            <a:ext cx="9126415" cy="1975926"/>
          </a:xfrm>
          <a:prstGeom prst="rect">
            <a:avLst/>
          </a:prstGeom>
          <a:solidFill>
            <a:srgbClr val="FFFF00"/>
          </a:solidFill>
        </p:spPr>
        <p:txBody>
          <a:bodyPr wrap="square">
            <a:spAutoFit/>
          </a:bodyPr>
          <a:lstStyle/>
          <a:p>
            <a:pPr>
              <a:lnSpc>
                <a:spcPct val="90000"/>
              </a:lnSpc>
            </a:pPr>
            <a:r>
              <a:rPr lang="en-US" altLang="en-US" sz="3600" dirty="0"/>
              <a:t>In 1517, the </a:t>
            </a:r>
            <a:r>
              <a:rPr lang="en-US" altLang="en-US" sz="3600" u="sng" dirty="0"/>
              <a:t>95 Theses</a:t>
            </a:r>
            <a:r>
              <a:rPr lang="en-US" altLang="en-US" sz="3600" dirty="0"/>
              <a:t> were nailed to a church door.  </a:t>
            </a:r>
            <a:r>
              <a:rPr lang="en-US" altLang="en-US" sz="3600" b="1" i="1" u="sng" dirty="0"/>
              <a:t>They were written in Latin</a:t>
            </a:r>
            <a:r>
              <a:rPr lang="en-US" altLang="en-US" sz="3600" dirty="0"/>
              <a:t>.</a:t>
            </a:r>
          </a:p>
          <a:p>
            <a:pPr lvl="1">
              <a:lnSpc>
                <a:spcPct val="90000"/>
              </a:lnSpc>
            </a:pPr>
            <a:r>
              <a:rPr lang="en-US" altLang="en-US" sz="3200" dirty="0"/>
              <a:t>Luther’s intention/audience?:  </a:t>
            </a:r>
          </a:p>
          <a:p>
            <a:pPr lvl="1">
              <a:lnSpc>
                <a:spcPct val="90000"/>
              </a:lnSpc>
            </a:pPr>
            <a:r>
              <a:rPr lang="en-US" altLang="en-US" sz="3200" u="sng" dirty="0"/>
              <a:t>NOT TO BREAK WITH CHURCH, BUT REFORM IT</a:t>
            </a:r>
            <a:r>
              <a:rPr lang="en-US" altLang="en-US" sz="3200" dirty="0"/>
              <a:t>!</a:t>
            </a:r>
          </a:p>
        </p:txBody>
      </p:sp>
      <p:sp>
        <p:nvSpPr>
          <p:cNvPr id="4" name="Rectangle 3"/>
          <p:cNvSpPr/>
          <p:nvPr/>
        </p:nvSpPr>
        <p:spPr>
          <a:xfrm>
            <a:off x="4571999" y="3042726"/>
            <a:ext cx="4572000" cy="4164217"/>
          </a:xfrm>
          <a:prstGeom prst="rect">
            <a:avLst/>
          </a:prstGeom>
          <a:solidFill>
            <a:schemeClr val="tx2">
              <a:lumMod val="40000"/>
              <a:lumOff val="60000"/>
            </a:schemeClr>
          </a:solidFill>
        </p:spPr>
        <p:txBody>
          <a:bodyPr>
            <a:spAutoFit/>
          </a:bodyPr>
          <a:lstStyle/>
          <a:p>
            <a:pPr>
              <a:lnSpc>
                <a:spcPct val="90000"/>
              </a:lnSpc>
            </a:pPr>
            <a:r>
              <a:rPr lang="en-US" altLang="en-US" sz="4200" dirty="0"/>
              <a:t>God’s Grace won by </a:t>
            </a:r>
            <a:r>
              <a:rPr lang="en-US" altLang="en-US" sz="4200" u="sng" dirty="0"/>
              <a:t>FAITH ALONE</a:t>
            </a:r>
            <a:r>
              <a:rPr lang="en-US" altLang="en-US" sz="4200" dirty="0"/>
              <a:t>!  </a:t>
            </a:r>
            <a:r>
              <a:rPr lang="en-US" altLang="en-US" sz="4200" dirty="0" smtClean="0"/>
              <a:t>Catholic </a:t>
            </a:r>
            <a:r>
              <a:rPr lang="en-US" altLang="en-US" sz="4200" dirty="0"/>
              <a:t>View of Luther’s time:  </a:t>
            </a:r>
            <a:r>
              <a:rPr lang="en-US" altLang="en-US" sz="4200" u="sng" dirty="0"/>
              <a:t>Good Works</a:t>
            </a:r>
            <a:r>
              <a:rPr lang="en-US" altLang="en-US" sz="4200" dirty="0"/>
              <a:t> earned you </a:t>
            </a:r>
            <a:r>
              <a:rPr lang="en-US" altLang="en-US" sz="4200" dirty="0" smtClean="0"/>
              <a:t>salvation</a:t>
            </a:r>
          </a:p>
          <a:p>
            <a:pPr>
              <a:lnSpc>
                <a:spcPct val="90000"/>
              </a:lnSpc>
            </a:pPr>
            <a:endParaRPr lang="en-US" altLang="en-US" sz="4200" dirty="0"/>
          </a:p>
        </p:txBody>
      </p:sp>
    </p:spTree>
    <p:extLst>
      <p:ext uri="{BB962C8B-B14F-4D97-AF65-F5344CB8AC3E}">
        <p14:creationId xmlns:p14="http://schemas.microsoft.com/office/powerpoint/2010/main" val="376431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315">
                                            <p:bg/>
                                          </p:spTgt>
                                        </p:tgtEl>
                                        <p:attrNameLst>
                                          <p:attrName>style.visibility</p:attrName>
                                        </p:attrNameLst>
                                      </p:cBhvr>
                                      <p:to>
                                        <p:strVal val="visible"/>
                                      </p:to>
                                    </p:set>
                                    <p:animEffect transition="in" filter="fade">
                                      <p:cBhvr>
                                        <p:cTn id="14" dur="1000"/>
                                        <p:tgtEl>
                                          <p:spTgt spid="13315">
                                            <p:bg/>
                                          </p:spTgt>
                                        </p:tgtEl>
                                      </p:cBhvr>
                                    </p:animEffect>
                                    <p:anim calcmode="lin" valueType="num">
                                      <p:cBhvr>
                                        <p:cTn id="15" dur="1000" fill="hold"/>
                                        <p:tgtEl>
                                          <p:spTgt spid="13315">
                                            <p:bg/>
                                          </p:spTgt>
                                        </p:tgtEl>
                                        <p:attrNameLst>
                                          <p:attrName>ppt_x</p:attrName>
                                        </p:attrNameLst>
                                      </p:cBhvr>
                                      <p:tavLst>
                                        <p:tav tm="0">
                                          <p:val>
                                            <p:strVal val="#ppt_x"/>
                                          </p:val>
                                        </p:tav>
                                        <p:tav tm="100000">
                                          <p:val>
                                            <p:strVal val="#ppt_x"/>
                                          </p:val>
                                        </p:tav>
                                      </p:tavLst>
                                    </p:anim>
                                    <p:anim calcmode="lin" valueType="num">
                                      <p:cBhvr>
                                        <p:cTn id="16" dur="1000" fill="hold"/>
                                        <p:tgtEl>
                                          <p:spTgt spid="13315">
                                            <p:bg/>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315">
                                            <p:txEl>
                                              <p:pRg st="0" end="0"/>
                                            </p:txEl>
                                          </p:spTgt>
                                        </p:tgtEl>
                                        <p:attrNameLst>
                                          <p:attrName>style.visibility</p:attrName>
                                        </p:attrNameLst>
                                      </p:cBhvr>
                                      <p:to>
                                        <p:strVal val="visible"/>
                                      </p:to>
                                    </p:set>
                                    <p:animEffect transition="in" filter="fade">
                                      <p:cBhvr>
                                        <p:cTn id="19" dur="1000"/>
                                        <p:tgtEl>
                                          <p:spTgt spid="13315">
                                            <p:txEl>
                                              <p:pRg st="0" end="0"/>
                                            </p:txEl>
                                          </p:spTgt>
                                        </p:tgtEl>
                                      </p:cBhvr>
                                    </p:animEffect>
                                    <p:anim calcmode="lin" valueType="num">
                                      <p:cBhvr>
                                        <p:cTn id="20"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3315">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315">
                                            <p:txEl>
                                              <p:pRg st="1" end="1"/>
                                            </p:txEl>
                                          </p:spTgt>
                                        </p:tgtEl>
                                        <p:attrNameLst>
                                          <p:attrName>style.visibility</p:attrName>
                                        </p:attrNameLst>
                                      </p:cBhvr>
                                      <p:to>
                                        <p:strVal val="visible"/>
                                      </p:to>
                                    </p:set>
                                    <p:animEffect transition="in" filter="fade">
                                      <p:cBhvr>
                                        <p:cTn id="24" dur="1000"/>
                                        <p:tgtEl>
                                          <p:spTgt spid="13315">
                                            <p:txEl>
                                              <p:pRg st="1" end="1"/>
                                            </p:txEl>
                                          </p:spTgt>
                                        </p:tgtEl>
                                      </p:cBhvr>
                                    </p:animEffect>
                                    <p:anim calcmode="lin" valueType="num">
                                      <p:cBhvr>
                                        <p:cTn id="25" dur="10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3315">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315">
                                            <p:txEl>
                                              <p:pRg st="2" end="2"/>
                                            </p:txEl>
                                          </p:spTgt>
                                        </p:tgtEl>
                                        <p:attrNameLst>
                                          <p:attrName>style.visibility</p:attrName>
                                        </p:attrNameLst>
                                      </p:cBhvr>
                                      <p:to>
                                        <p:strVal val="visible"/>
                                      </p:to>
                                    </p:set>
                                    <p:animEffect transition="in" filter="fade">
                                      <p:cBhvr>
                                        <p:cTn id="29" dur="1000"/>
                                        <p:tgtEl>
                                          <p:spTgt spid="13315">
                                            <p:txEl>
                                              <p:pRg st="2" end="2"/>
                                            </p:txEl>
                                          </p:spTgt>
                                        </p:tgtEl>
                                      </p:cBhvr>
                                    </p:animEffect>
                                    <p:anim calcmode="lin" valueType="num">
                                      <p:cBhvr>
                                        <p:cTn id="30" dur="1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13315">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315">
                                            <p:txEl>
                                              <p:pRg st="3" end="3"/>
                                            </p:txEl>
                                          </p:spTgt>
                                        </p:tgtEl>
                                        <p:attrNameLst>
                                          <p:attrName>style.visibility</p:attrName>
                                        </p:attrNameLst>
                                      </p:cBhvr>
                                      <p:to>
                                        <p:strVal val="visible"/>
                                      </p:to>
                                    </p:set>
                                    <p:animEffect transition="in" filter="fade">
                                      <p:cBhvr>
                                        <p:cTn id="34" dur="1000"/>
                                        <p:tgtEl>
                                          <p:spTgt spid="13315">
                                            <p:txEl>
                                              <p:pRg st="3" end="3"/>
                                            </p:txEl>
                                          </p:spTgt>
                                        </p:tgtEl>
                                      </p:cBhvr>
                                    </p:animEffect>
                                    <p:anim calcmode="lin" valueType="num">
                                      <p:cBhvr>
                                        <p:cTn id="35" dur="10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33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nimBg="1"/>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a:solidFill>
            <a:schemeClr val="bg1"/>
          </a:solidFill>
        </p:spPr>
        <p:txBody>
          <a:bodyPr/>
          <a:lstStyle/>
          <a:p>
            <a:pPr marL="484632" eaLnBrk="1" fontAlgn="auto" hangingPunct="1">
              <a:spcAft>
                <a:spcPts val="0"/>
              </a:spcAft>
              <a:defRPr/>
            </a:pPr>
            <a:r>
              <a:rPr lang="en-US" dirty="0" smtClean="0">
                <a:solidFill>
                  <a:schemeClr val="accent1">
                    <a:tint val="83000"/>
                    <a:satMod val="150000"/>
                  </a:schemeClr>
                </a:solidFill>
                <a:cs typeface="Tunga" pitchFamily="34" charset="0"/>
              </a:rPr>
              <a:t>Theses 1-4</a:t>
            </a:r>
            <a:endParaRPr lang="en-US" dirty="0" smtClean="0">
              <a:solidFill>
                <a:srgbClr val="FF0000"/>
              </a:solidFill>
              <a:cs typeface="Tunga" pitchFamily="34" charset="0"/>
            </a:endParaRPr>
          </a:p>
        </p:txBody>
      </p:sp>
      <p:sp>
        <p:nvSpPr>
          <p:cNvPr id="2" name="TextBox 1"/>
          <p:cNvSpPr txBox="1"/>
          <p:nvPr/>
        </p:nvSpPr>
        <p:spPr>
          <a:xfrm>
            <a:off x="0" y="1452154"/>
            <a:ext cx="9144000" cy="1846659"/>
          </a:xfrm>
          <a:prstGeom prst="rect">
            <a:avLst/>
          </a:prstGeom>
          <a:noFill/>
        </p:spPr>
        <p:txBody>
          <a:bodyPr wrap="square" rtlCol="0">
            <a:spAutoFit/>
          </a:bodyPr>
          <a:lstStyle/>
          <a:p>
            <a:pPr marL="457200" lvl="0" indent="-457200">
              <a:buFont typeface="+mj-lt"/>
              <a:buAutoNum type="arabicPeriod"/>
            </a:pPr>
            <a:r>
              <a:rPr lang="en-US" sz="2400" dirty="0"/>
              <a:t>When our Lord and Master Jesus Christ said, ``</a:t>
            </a:r>
            <a:r>
              <a:rPr lang="en-US" sz="2400" b="1" u="sng" dirty="0">
                <a:solidFill>
                  <a:srgbClr val="FF0000"/>
                </a:solidFill>
              </a:rPr>
              <a:t>Repent</a:t>
            </a:r>
            <a:r>
              <a:rPr lang="en-US" sz="2400" dirty="0"/>
              <a:t>'' (Mt 4:17), he willed the </a:t>
            </a:r>
            <a:r>
              <a:rPr lang="en-US" sz="2400" b="1" dirty="0">
                <a:solidFill>
                  <a:srgbClr val="FF0000"/>
                </a:solidFill>
              </a:rPr>
              <a:t>entire life </a:t>
            </a:r>
            <a:r>
              <a:rPr lang="en-US" sz="2400" dirty="0"/>
              <a:t>of believers to be one of repentance</a:t>
            </a:r>
            <a:r>
              <a:rPr lang="en-US" sz="2400" dirty="0" smtClean="0"/>
              <a:t>.</a:t>
            </a:r>
          </a:p>
          <a:p>
            <a:pPr marL="914400" lvl="1" indent="-457200">
              <a:buFont typeface="Arial" panose="020B0604020202020204" pitchFamily="34" charset="0"/>
              <a:buChar char="•"/>
            </a:pPr>
            <a:r>
              <a:rPr lang="en-US" sz="2400" dirty="0" smtClean="0"/>
              <a:t>(Mt. 4:1-22) Satan temps Jesus…Jesus offers to make disciples “fish for men…”</a:t>
            </a:r>
            <a:endParaRPr lang="en-US" sz="2400" dirty="0"/>
          </a:p>
          <a:p>
            <a:endParaRPr lang="en-US" dirty="0"/>
          </a:p>
        </p:txBody>
      </p:sp>
      <p:sp>
        <p:nvSpPr>
          <p:cNvPr id="4" name="Title 3"/>
          <p:cNvSpPr txBox="1">
            <a:spLocks/>
          </p:cNvSpPr>
          <p:nvPr/>
        </p:nvSpPr>
        <p:spPr>
          <a:xfrm>
            <a:off x="0" y="381000"/>
            <a:ext cx="9144000" cy="1066800"/>
          </a:xfrm>
          <a:prstGeom prst="rect">
            <a:avLst/>
          </a:prstGeom>
          <a:solidFill>
            <a:srgbClr val="7030A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84632">
              <a:defRPr/>
            </a:pPr>
            <a:r>
              <a:rPr lang="en-US" dirty="0" smtClean="0">
                <a:solidFill>
                  <a:schemeClr val="bg1"/>
                </a:solidFill>
                <a:cs typeface="Tunga" pitchFamily="34" charset="0"/>
              </a:rPr>
              <a:t>Summary…most “Impactful” Theses</a:t>
            </a:r>
          </a:p>
        </p:txBody>
      </p:sp>
      <p:sp>
        <p:nvSpPr>
          <p:cNvPr id="5" name="TextBox 4"/>
          <p:cNvSpPr txBox="1"/>
          <p:nvPr/>
        </p:nvSpPr>
        <p:spPr>
          <a:xfrm>
            <a:off x="0" y="2971800"/>
            <a:ext cx="7029656" cy="3877985"/>
          </a:xfrm>
          <a:prstGeom prst="rect">
            <a:avLst/>
          </a:prstGeom>
          <a:solidFill>
            <a:srgbClr val="FFFF00"/>
          </a:solidFill>
        </p:spPr>
        <p:txBody>
          <a:bodyPr wrap="square" rtlCol="0">
            <a:spAutoFit/>
          </a:bodyPr>
          <a:lstStyle/>
          <a:p>
            <a:pPr lvl="0"/>
            <a:r>
              <a:rPr lang="en-US" sz="2600" dirty="0" smtClean="0"/>
              <a:t>In 1516, Erasmus produced a Bible in Greek…used the </a:t>
            </a:r>
            <a:r>
              <a:rPr lang="en-US" sz="2600" dirty="0"/>
              <a:t>word “</a:t>
            </a:r>
            <a:r>
              <a:rPr lang="en-US" sz="2600" i="1" dirty="0" err="1" smtClean="0"/>
              <a:t>metanoien</a:t>
            </a:r>
            <a:r>
              <a:rPr lang="en-US" sz="2600" dirty="0" smtClean="0"/>
              <a:t>” for “Repent.”  Most Latin translations used the phrase: “</a:t>
            </a:r>
            <a:r>
              <a:rPr lang="en-US" sz="2600" i="1" dirty="0" err="1"/>
              <a:t>paenitentiam</a:t>
            </a:r>
            <a:r>
              <a:rPr lang="en-US" sz="2600" i="1" dirty="0"/>
              <a:t> </a:t>
            </a:r>
            <a:r>
              <a:rPr lang="en-US" sz="2600" i="1" dirty="0" err="1" smtClean="0"/>
              <a:t>agite</a:t>
            </a:r>
            <a:r>
              <a:rPr lang="en-US" sz="2600" i="1" dirty="0" smtClean="0"/>
              <a:t>.”</a:t>
            </a:r>
          </a:p>
          <a:p>
            <a:pPr lvl="0"/>
            <a:endParaRPr lang="en-US" sz="2800" i="1" dirty="0"/>
          </a:p>
          <a:p>
            <a:pPr marL="342900" lvl="0" indent="-342900">
              <a:buFont typeface="Arial" panose="020B0604020202020204" pitchFamily="34" charset="0"/>
              <a:buChar char="•"/>
            </a:pPr>
            <a:r>
              <a:rPr lang="en-US" sz="2800" b="1" dirty="0" smtClean="0"/>
              <a:t>The Greek suggests a </a:t>
            </a:r>
            <a:r>
              <a:rPr lang="en-US" sz="2800" b="1" u="sng" dirty="0" smtClean="0"/>
              <a:t>change of </a:t>
            </a:r>
            <a:r>
              <a:rPr lang="en-US" sz="2800" b="1" i="1" u="sng" dirty="0" smtClean="0"/>
              <a:t>heart, mind, spirit</a:t>
            </a:r>
            <a:r>
              <a:rPr lang="en-US" sz="2800" b="1" dirty="0" smtClean="0"/>
              <a:t>…</a:t>
            </a:r>
          </a:p>
          <a:p>
            <a:pPr marL="342900" lvl="0" indent="-342900">
              <a:buFont typeface="Arial" panose="020B0604020202020204" pitchFamily="34" charset="0"/>
              <a:buChar char="•"/>
            </a:pPr>
            <a:r>
              <a:rPr lang="en-US" sz="2800" b="1" dirty="0" smtClean="0"/>
              <a:t>The Latin suggests (and supports the Church) the concept of </a:t>
            </a:r>
            <a:r>
              <a:rPr lang="en-US" sz="2800" b="1" i="1" u="sng" dirty="0" smtClean="0"/>
              <a:t>action or deeds</a:t>
            </a:r>
            <a:r>
              <a:rPr lang="en-US" sz="2800" b="1" dirty="0" smtClean="0"/>
              <a:t> to show belief.</a:t>
            </a:r>
            <a:endParaRPr lang="en-US" sz="2800" b="1" dirty="0"/>
          </a:p>
        </p:txBody>
      </p:sp>
      <p:pic>
        <p:nvPicPr>
          <p:cNvPr id="3" name="Picture 2"/>
          <p:cNvPicPr>
            <a:picLocks noChangeAspect="1"/>
          </p:cNvPicPr>
          <p:nvPr/>
        </p:nvPicPr>
        <p:blipFill>
          <a:blip r:embed="rId3"/>
          <a:stretch>
            <a:fillRect/>
          </a:stretch>
        </p:blipFill>
        <p:spPr>
          <a:xfrm>
            <a:off x="7029657" y="2971801"/>
            <a:ext cx="2118698" cy="3886200"/>
          </a:xfrm>
          <a:prstGeom prst="rect">
            <a:avLst/>
          </a:prstGeom>
        </p:spPr>
      </p:pic>
    </p:spTree>
    <p:extLst>
      <p:ext uri="{BB962C8B-B14F-4D97-AF65-F5344CB8AC3E}">
        <p14:creationId xmlns:p14="http://schemas.microsoft.com/office/powerpoint/2010/main" val="71920754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276225" y="228600"/>
            <a:ext cx="8591550" cy="1066800"/>
          </a:xfrm>
          <a:solidFill>
            <a:srgbClr val="7030A0"/>
          </a:solidFill>
        </p:spPr>
        <p:txBody>
          <a:bodyPr>
            <a:normAutofit fontScale="90000"/>
          </a:bodyPr>
          <a:lstStyle/>
          <a:p>
            <a:pPr marL="484632">
              <a:defRPr/>
            </a:pPr>
            <a:r>
              <a:rPr lang="en-US" dirty="0">
                <a:solidFill>
                  <a:schemeClr val="bg1"/>
                </a:solidFill>
                <a:cs typeface="Tunga" pitchFamily="34" charset="0"/>
              </a:rPr>
              <a:t>Summary…most “Impactful” Theses</a:t>
            </a:r>
          </a:p>
        </p:txBody>
      </p:sp>
      <p:sp>
        <p:nvSpPr>
          <p:cNvPr id="2" name="TextBox 1"/>
          <p:cNvSpPr txBox="1"/>
          <p:nvPr/>
        </p:nvSpPr>
        <p:spPr>
          <a:xfrm>
            <a:off x="1" y="1297577"/>
            <a:ext cx="9143999" cy="1107996"/>
          </a:xfrm>
          <a:prstGeom prst="rect">
            <a:avLst/>
          </a:prstGeom>
          <a:noFill/>
        </p:spPr>
        <p:txBody>
          <a:bodyPr wrap="square" rtlCol="0">
            <a:spAutoFit/>
          </a:bodyPr>
          <a:lstStyle/>
          <a:p>
            <a:pPr marL="457200" lvl="0" indent="-457200">
              <a:buFont typeface="+mj-lt"/>
              <a:buAutoNum type="arabicPeriod" startAt="27"/>
            </a:pPr>
            <a:r>
              <a:rPr lang="en-US" sz="2400" dirty="0"/>
              <a:t>They preach only </a:t>
            </a:r>
            <a:r>
              <a:rPr lang="en-US" sz="2400" b="1" dirty="0">
                <a:solidFill>
                  <a:srgbClr val="FF0000"/>
                </a:solidFill>
              </a:rPr>
              <a:t>human doctrines </a:t>
            </a:r>
            <a:r>
              <a:rPr lang="en-US" sz="2400" dirty="0"/>
              <a:t>who say that as soon as the money clinks into the money chest, the soul flies out of purgatory.</a:t>
            </a:r>
          </a:p>
          <a:p>
            <a:endParaRPr lang="en-US" dirty="0"/>
          </a:p>
        </p:txBody>
      </p:sp>
      <p:sp>
        <p:nvSpPr>
          <p:cNvPr id="4" name="TextBox 3"/>
          <p:cNvSpPr txBox="1"/>
          <p:nvPr/>
        </p:nvSpPr>
        <p:spPr>
          <a:xfrm>
            <a:off x="1" y="2055971"/>
            <a:ext cx="6286499" cy="4647426"/>
          </a:xfrm>
          <a:prstGeom prst="rect">
            <a:avLst/>
          </a:prstGeom>
          <a:solidFill>
            <a:srgbClr val="FFFF00"/>
          </a:solidFill>
        </p:spPr>
        <p:txBody>
          <a:bodyPr wrap="square" rtlCol="0">
            <a:spAutoFit/>
          </a:bodyPr>
          <a:lstStyle/>
          <a:p>
            <a:r>
              <a:rPr lang="en-US" sz="2800" dirty="0" smtClean="0"/>
              <a:t>“</a:t>
            </a:r>
            <a:r>
              <a:rPr lang="en-US" sz="2800" dirty="0" err="1" smtClean="0"/>
              <a:t>Sobald</a:t>
            </a:r>
            <a:r>
              <a:rPr lang="en-US" sz="2800" dirty="0" smtClean="0"/>
              <a:t> der Pfennig </a:t>
            </a:r>
            <a:r>
              <a:rPr lang="en-US" sz="2800" dirty="0" err="1" smtClean="0"/>
              <a:t>im</a:t>
            </a:r>
            <a:r>
              <a:rPr lang="en-US" sz="2800" dirty="0" smtClean="0"/>
              <a:t> </a:t>
            </a:r>
            <a:r>
              <a:rPr lang="en-US" sz="2800" dirty="0" err="1" smtClean="0"/>
              <a:t>Kasten</a:t>
            </a:r>
            <a:r>
              <a:rPr lang="en-US" sz="2800" dirty="0" smtClean="0"/>
              <a:t> </a:t>
            </a:r>
            <a:r>
              <a:rPr lang="en-US" sz="2800" dirty="0" err="1" smtClean="0"/>
              <a:t>klingt</a:t>
            </a:r>
            <a:r>
              <a:rPr lang="en-US" sz="2800" dirty="0" smtClean="0"/>
              <a:t>, die </a:t>
            </a:r>
            <a:r>
              <a:rPr lang="en-US" sz="2800" dirty="0" err="1" smtClean="0"/>
              <a:t>Selle</a:t>
            </a:r>
            <a:r>
              <a:rPr lang="en-US" sz="2800" dirty="0" smtClean="0"/>
              <a:t> </a:t>
            </a:r>
            <a:r>
              <a:rPr lang="en-US" sz="2800" dirty="0" err="1" smtClean="0"/>
              <a:t>aus</a:t>
            </a:r>
            <a:r>
              <a:rPr lang="en-US" sz="2800" dirty="0" smtClean="0"/>
              <a:t> </a:t>
            </a:r>
            <a:r>
              <a:rPr lang="en-US" sz="2800" dirty="0" err="1" smtClean="0"/>
              <a:t>dem</a:t>
            </a:r>
            <a:r>
              <a:rPr lang="en-US" sz="2800" dirty="0" smtClean="0"/>
              <a:t> </a:t>
            </a:r>
            <a:r>
              <a:rPr lang="en-US" sz="2800" dirty="0" err="1" smtClean="0"/>
              <a:t>Fegfeuer</a:t>
            </a:r>
            <a:r>
              <a:rPr lang="en-US" sz="2800" dirty="0" smtClean="0"/>
              <a:t> </a:t>
            </a:r>
            <a:r>
              <a:rPr lang="en-US" sz="2800" dirty="0" err="1" smtClean="0"/>
              <a:t>springt</a:t>
            </a:r>
            <a:r>
              <a:rPr lang="en-US" sz="2800" dirty="0" smtClean="0"/>
              <a:t>.”</a:t>
            </a:r>
          </a:p>
          <a:p>
            <a:endParaRPr lang="en-US" sz="2800" dirty="0"/>
          </a:p>
          <a:p>
            <a:r>
              <a:rPr lang="en-US" sz="2800" dirty="0" smtClean="0"/>
              <a:t>“When the coin in the coffer rings, the soul from Purgatory springs.”</a:t>
            </a:r>
          </a:p>
          <a:p>
            <a:endParaRPr lang="en-US" sz="2600" dirty="0"/>
          </a:p>
          <a:p>
            <a:r>
              <a:rPr lang="en-US" sz="2600" dirty="0" smtClean="0"/>
              <a:t>Luther is alluding to this phrase as being “man-made” and not inspired by the Scriptures…</a:t>
            </a:r>
          </a:p>
          <a:p>
            <a:r>
              <a:rPr lang="en-US" sz="2600" dirty="0" smtClean="0"/>
              <a:t>Still a good deal of question as to whether the phrase was ever formally used by Tetzel.</a:t>
            </a:r>
            <a:endParaRPr lang="en-US" sz="2600" dirty="0"/>
          </a:p>
        </p:txBody>
      </p:sp>
      <p:pic>
        <p:nvPicPr>
          <p:cNvPr id="5" name="Picture 4"/>
          <p:cNvPicPr>
            <a:picLocks noChangeAspect="1"/>
          </p:cNvPicPr>
          <p:nvPr/>
        </p:nvPicPr>
        <p:blipFill>
          <a:blip r:embed="rId3"/>
          <a:stretch>
            <a:fillRect/>
          </a:stretch>
        </p:blipFill>
        <p:spPr>
          <a:xfrm>
            <a:off x="6286500" y="2055972"/>
            <a:ext cx="2857500" cy="4647426"/>
          </a:xfrm>
          <a:prstGeom prst="rect">
            <a:avLst/>
          </a:prstGeom>
        </p:spPr>
      </p:pic>
    </p:spTree>
    <p:extLst>
      <p:ext uri="{BB962C8B-B14F-4D97-AF65-F5344CB8AC3E}">
        <p14:creationId xmlns:p14="http://schemas.microsoft.com/office/powerpoint/2010/main" val="114599944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0"/>
            <a:ext cx="9144000" cy="1066800"/>
          </a:xfrm>
          <a:solidFill>
            <a:srgbClr val="7030A0"/>
          </a:solidFill>
        </p:spPr>
        <p:txBody>
          <a:bodyPr/>
          <a:lstStyle/>
          <a:p>
            <a:pPr marL="484632">
              <a:defRPr/>
            </a:pPr>
            <a:r>
              <a:rPr lang="en-US" dirty="0">
                <a:solidFill>
                  <a:schemeClr val="bg1"/>
                </a:solidFill>
                <a:cs typeface="Tunga" pitchFamily="34" charset="0"/>
              </a:rPr>
              <a:t>Summary…most “Impactful” Theses</a:t>
            </a:r>
            <a:endParaRPr lang="en-US" dirty="0" smtClean="0">
              <a:solidFill>
                <a:schemeClr val="bg1"/>
              </a:solidFill>
              <a:cs typeface="Tunga" pitchFamily="34" charset="0"/>
            </a:endParaRPr>
          </a:p>
        </p:txBody>
      </p:sp>
      <p:sp>
        <p:nvSpPr>
          <p:cNvPr id="2" name="TextBox 1"/>
          <p:cNvSpPr txBox="1"/>
          <p:nvPr/>
        </p:nvSpPr>
        <p:spPr>
          <a:xfrm>
            <a:off x="0" y="1066800"/>
            <a:ext cx="9144000" cy="1846659"/>
          </a:xfrm>
          <a:prstGeom prst="rect">
            <a:avLst/>
          </a:prstGeom>
          <a:noFill/>
        </p:spPr>
        <p:txBody>
          <a:bodyPr wrap="square" rtlCol="0">
            <a:spAutoFit/>
          </a:bodyPr>
          <a:lstStyle/>
          <a:p>
            <a:pPr lvl="0"/>
            <a:r>
              <a:rPr lang="en-US" sz="2400" dirty="0" smtClean="0"/>
              <a:t>50.  Christians </a:t>
            </a:r>
            <a:r>
              <a:rPr lang="en-US" sz="2400" dirty="0"/>
              <a:t>are to be taught that if the pope knew the exactions of the indulgence preachers, he would rather that </a:t>
            </a:r>
            <a:r>
              <a:rPr lang="en-US" sz="2400" b="1" u="sng" dirty="0">
                <a:solidFill>
                  <a:srgbClr val="FF0000"/>
                </a:solidFill>
              </a:rPr>
              <a:t>the basilica of St. Peter were burned to ashes than built up with the skin, flesh, and bones of his sheep</a:t>
            </a:r>
            <a:r>
              <a:rPr lang="en-US" sz="2400" dirty="0"/>
              <a:t>.</a:t>
            </a:r>
          </a:p>
          <a:p>
            <a:endParaRPr lang="en-US" dirty="0"/>
          </a:p>
        </p:txBody>
      </p:sp>
      <p:pic>
        <p:nvPicPr>
          <p:cNvPr id="3" name="Picture 2"/>
          <p:cNvPicPr>
            <a:picLocks noChangeAspect="1"/>
          </p:cNvPicPr>
          <p:nvPr/>
        </p:nvPicPr>
        <p:blipFill>
          <a:blip r:embed="rId3"/>
          <a:stretch>
            <a:fillRect/>
          </a:stretch>
        </p:blipFill>
        <p:spPr>
          <a:xfrm>
            <a:off x="4800600" y="3910284"/>
            <a:ext cx="4165600" cy="2871515"/>
          </a:xfrm>
          <a:prstGeom prst="rect">
            <a:avLst/>
          </a:prstGeom>
        </p:spPr>
      </p:pic>
      <p:pic>
        <p:nvPicPr>
          <p:cNvPr id="4" name="Picture 3"/>
          <p:cNvPicPr>
            <a:picLocks noChangeAspect="1"/>
          </p:cNvPicPr>
          <p:nvPr/>
        </p:nvPicPr>
        <p:blipFill>
          <a:blip r:embed="rId4"/>
          <a:stretch>
            <a:fillRect/>
          </a:stretch>
        </p:blipFill>
        <p:spPr>
          <a:xfrm>
            <a:off x="228600" y="3910284"/>
            <a:ext cx="4292600" cy="2871515"/>
          </a:xfrm>
          <a:prstGeom prst="rect">
            <a:avLst/>
          </a:prstGeom>
        </p:spPr>
      </p:pic>
      <p:sp>
        <p:nvSpPr>
          <p:cNvPr id="6" name="TextBox 5"/>
          <p:cNvSpPr txBox="1"/>
          <p:nvPr/>
        </p:nvSpPr>
        <p:spPr>
          <a:xfrm>
            <a:off x="0" y="2523112"/>
            <a:ext cx="9144000" cy="1384995"/>
          </a:xfrm>
          <a:prstGeom prst="rect">
            <a:avLst/>
          </a:prstGeom>
          <a:solidFill>
            <a:srgbClr val="FFFF00"/>
          </a:solidFill>
        </p:spPr>
        <p:txBody>
          <a:bodyPr wrap="square" rtlCol="0">
            <a:spAutoFit/>
          </a:bodyPr>
          <a:lstStyle/>
          <a:p>
            <a:pPr algn="ctr"/>
            <a:r>
              <a:rPr lang="en-US" sz="2800" dirty="0" smtClean="0"/>
              <a:t>Luther is trying to appeal to Pope Leo X and his building of this basilica…“his sheep?”  But, let’s remember this is a Medici Pope…</a:t>
            </a:r>
            <a:endParaRPr lang="en-US" sz="2800" dirty="0"/>
          </a:p>
        </p:txBody>
      </p:sp>
    </p:spTree>
    <p:extLst>
      <p:ext uri="{BB962C8B-B14F-4D97-AF65-F5344CB8AC3E}">
        <p14:creationId xmlns:p14="http://schemas.microsoft.com/office/powerpoint/2010/main" val="143377906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0"/>
            <a:ext cx="9144000" cy="1066800"/>
          </a:xfrm>
          <a:solidFill>
            <a:srgbClr val="7030A0"/>
          </a:solidFill>
        </p:spPr>
        <p:txBody>
          <a:bodyPr/>
          <a:lstStyle/>
          <a:p>
            <a:pPr marL="484632">
              <a:defRPr/>
            </a:pPr>
            <a:r>
              <a:rPr lang="en-US" dirty="0">
                <a:solidFill>
                  <a:schemeClr val="bg1"/>
                </a:solidFill>
                <a:cs typeface="Tunga" pitchFamily="34" charset="0"/>
              </a:rPr>
              <a:t>Summary…most “Impactful” Theses</a:t>
            </a:r>
            <a:endParaRPr lang="en-US" dirty="0" smtClean="0">
              <a:solidFill>
                <a:schemeClr val="bg1"/>
              </a:solidFill>
              <a:cs typeface="Tunga" pitchFamily="34" charset="0"/>
            </a:endParaRPr>
          </a:p>
        </p:txBody>
      </p:sp>
      <p:sp>
        <p:nvSpPr>
          <p:cNvPr id="2" name="TextBox 1"/>
          <p:cNvSpPr txBox="1"/>
          <p:nvPr/>
        </p:nvSpPr>
        <p:spPr>
          <a:xfrm>
            <a:off x="0" y="1066800"/>
            <a:ext cx="9144000" cy="1231106"/>
          </a:xfrm>
          <a:prstGeom prst="rect">
            <a:avLst/>
          </a:prstGeom>
          <a:noFill/>
        </p:spPr>
        <p:txBody>
          <a:bodyPr wrap="square" rtlCol="0">
            <a:spAutoFit/>
          </a:bodyPr>
          <a:lstStyle/>
          <a:p>
            <a:pPr lvl="0"/>
            <a:r>
              <a:rPr lang="en-US" sz="2800" dirty="0" smtClean="0"/>
              <a:t>62.  The </a:t>
            </a:r>
            <a:r>
              <a:rPr lang="en-US" sz="2800" dirty="0"/>
              <a:t>true </a:t>
            </a:r>
            <a:r>
              <a:rPr lang="en-US" sz="2800" b="1" i="1" u="sng" dirty="0">
                <a:solidFill>
                  <a:srgbClr val="FF0000"/>
                </a:solidFill>
              </a:rPr>
              <a:t>treasure</a:t>
            </a:r>
            <a:r>
              <a:rPr lang="en-US" sz="2800" dirty="0"/>
              <a:t> of the church is the most holy </a:t>
            </a:r>
            <a:r>
              <a:rPr lang="en-US" sz="2800" b="1" i="1" u="sng" dirty="0">
                <a:solidFill>
                  <a:srgbClr val="FF0000"/>
                </a:solidFill>
              </a:rPr>
              <a:t>gospel</a:t>
            </a:r>
            <a:r>
              <a:rPr lang="en-US" sz="2800" dirty="0"/>
              <a:t> of the glory and </a:t>
            </a:r>
            <a:r>
              <a:rPr lang="en-US" sz="2800" b="1" i="1" u="sng" dirty="0">
                <a:solidFill>
                  <a:srgbClr val="FF0000"/>
                </a:solidFill>
              </a:rPr>
              <a:t>grace</a:t>
            </a:r>
            <a:r>
              <a:rPr lang="en-US" sz="2800" dirty="0"/>
              <a:t> of God.</a:t>
            </a:r>
          </a:p>
          <a:p>
            <a:endParaRPr lang="en-US" dirty="0"/>
          </a:p>
        </p:txBody>
      </p:sp>
      <p:sp>
        <p:nvSpPr>
          <p:cNvPr id="6" name="TextBox 5"/>
          <p:cNvSpPr txBox="1"/>
          <p:nvPr/>
        </p:nvSpPr>
        <p:spPr>
          <a:xfrm>
            <a:off x="4209984" y="2297906"/>
            <a:ext cx="4851400" cy="3539430"/>
          </a:xfrm>
          <a:prstGeom prst="rect">
            <a:avLst/>
          </a:prstGeom>
          <a:solidFill>
            <a:srgbClr val="FFFF00"/>
          </a:solidFill>
        </p:spPr>
        <p:txBody>
          <a:bodyPr wrap="square" rtlCol="0">
            <a:spAutoFit/>
          </a:bodyPr>
          <a:lstStyle/>
          <a:p>
            <a:r>
              <a:rPr lang="en-US" sz="2800" dirty="0" smtClean="0"/>
              <a:t>Gospel—“Good Spell” “God’s story”  good news </a:t>
            </a:r>
          </a:p>
          <a:p>
            <a:r>
              <a:rPr lang="en-US" sz="2800" dirty="0" smtClean="0"/>
              <a:t>Luther was arguing that the most influential aspect of Christianity was this story…the good news brought by Jesus, through the </a:t>
            </a:r>
            <a:r>
              <a:rPr lang="en-US" sz="2800" b="1" i="1" u="sng" dirty="0" smtClean="0"/>
              <a:t>grace</a:t>
            </a:r>
            <a:r>
              <a:rPr lang="en-US" sz="2800" dirty="0" smtClean="0"/>
              <a:t> (favor) of God.</a:t>
            </a:r>
            <a:endParaRPr lang="en-US" sz="2800" dirty="0"/>
          </a:p>
        </p:txBody>
      </p:sp>
      <p:pic>
        <p:nvPicPr>
          <p:cNvPr id="5" name="Picture 4"/>
          <p:cNvPicPr>
            <a:picLocks noChangeAspect="1"/>
          </p:cNvPicPr>
          <p:nvPr/>
        </p:nvPicPr>
        <p:blipFill>
          <a:blip r:embed="rId3"/>
          <a:stretch>
            <a:fillRect/>
          </a:stretch>
        </p:blipFill>
        <p:spPr>
          <a:xfrm>
            <a:off x="164969" y="2297906"/>
            <a:ext cx="3962400" cy="3856736"/>
          </a:xfrm>
          <a:prstGeom prst="rect">
            <a:avLst/>
          </a:prstGeom>
        </p:spPr>
      </p:pic>
    </p:spTree>
    <p:extLst>
      <p:ext uri="{BB962C8B-B14F-4D97-AF65-F5344CB8AC3E}">
        <p14:creationId xmlns:p14="http://schemas.microsoft.com/office/powerpoint/2010/main" val="423862017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0"/>
            <a:ext cx="9144000" cy="1066800"/>
          </a:xfrm>
          <a:solidFill>
            <a:srgbClr val="7030A0"/>
          </a:solidFill>
        </p:spPr>
        <p:txBody>
          <a:bodyPr/>
          <a:lstStyle/>
          <a:p>
            <a:pPr marL="484632">
              <a:defRPr/>
            </a:pPr>
            <a:r>
              <a:rPr lang="en-US" dirty="0">
                <a:solidFill>
                  <a:schemeClr val="bg1"/>
                </a:solidFill>
                <a:cs typeface="Tunga" pitchFamily="34" charset="0"/>
              </a:rPr>
              <a:t>Summary…most “Impactful” Theses</a:t>
            </a:r>
            <a:endParaRPr lang="en-US" dirty="0" smtClean="0">
              <a:solidFill>
                <a:schemeClr val="bg1"/>
              </a:solidFill>
              <a:cs typeface="Tunga" pitchFamily="34" charset="0"/>
            </a:endParaRPr>
          </a:p>
        </p:txBody>
      </p:sp>
      <p:sp>
        <p:nvSpPr>
          <p:cNvPr id="2" name="TextBox 1"/>
          <p:cNvSpPr txBox="1"/>
          <p:nvPr/>
        </p:nvSpPr>
        <p:spPr>
          <a:xfrm>
            <a:off x="0" y="1066800"/>
            <a:ext cx="9144000" cy="2092881"/>
          </a:xfrm>
          <a:prstGeom prst="rect">
            <a:avLst/>
          </a:prstGeom>
          <a:noFill/>
        </p:spPr>
        <p:txBody>
          <a:bodyPr wrap="square" rtlCol="0">
            <a:spAutoFit/>
          </a:bodyPr>
          <a:lstStyle/>
          <a:p>
            <a:pPr marL="457200" lvl="0" indent="-457200">
              <a:buFont typeface="+mj-lt"/>
              <a:buAutoNum type="arabicPeriod" startAt="92"/>
            </a:pPr>
            <a:r>
              <a:rPr lang="en-US" sz="2800" dirty="0"/>
              <a:t>Away, then, with all those prophets who say to the people of Christ, ``</a:t>
            </a:r>
            <a:r>
              <a:rPr lang="en-US" sz="2800" b="1" u="sng" dirty="0">
                <a:solidFill>
                  <a:srgbClr val="FF0000"/>
                </a:solidFill>
              </a:rPr>
              <a:t>Peace, peace</a:t>
            </a:r>
            <a:r>
              <a:rPr lang="en-US" sz="2800" dirty="0"/>
              <a:t>,'' and there is no peace! (</a:t>
            </a:r>
            <a:r>
              <a:rPr lang="en-US" sz="2800" dirty="0" err="1"/>
              <a:t>Jer</a:t>
            </a:r>
            <a:r>
              <a:rPr lang="en-US" sz="2800" dirty="0"/>
              <a:t> 6:14)</a:t>
            </a:r>
          </a:p>
          <a:p>
            <a:pPr marL="457200" lvl="0" indent="-457200">
              <a:buFont typeface="+mj-lt"/>
              <a:buAutoNum type="arabicPeriod" startAt="92"/>
            </a:pPr>
            <a:r>
              <a:rPr lang="en-US" sz="2800" dirty="0"/>
              <a:t>Blessed be all those prophets who say to the people of Christ, ``</a:t>
            </a:r>
            <a:r>
              <a:rPr lang="en-US" sz="2800" b="1" u="sng" dirty="0">
                <a:solidFill>
                  <a:srgbClr val="FF0000"/>
                </a:solidFill>
              </a:rPr>
              <a:t>Cross, cross</a:t>
            </a:r>
            <a:r>
              <a:rPr lang="en-US" sz="2800" dirty="0"/>
              <a:t>,'' and there is no cross!</a:t>
            </a:r>
          </a:p>
          <a:p>
            <a:endParaRPr lang="en-US" dirty="0"/>
          </a:p>
        </p:txBody>
      </p:sp>
      <p:sp>
        <p:nvSpPr>
          <p:cNvPr id="6" name="TextBox 5"/>
          <p:cNvSpPr txBox="1"/>
          <p:nvPr/>
        </p:nvSpPr>
        <p:spPr>
          <a:xfrm>
            <a:off x="3810000" y="3011476"/>
            <a:ext cx="5334000" cy="3554819"/>
          </a:xfrm>
          <a:prstGeom prst="rect">
            <a:avLst/>
          </a:prstGeom>
          <a:solidFill>
            <a:srgbClr val="FFFF00"/>
          </a:solidFill>
        </p:spPr>
        <p:txBody>
          <a:bodyPr wrap="square" rtlCol="0">
            <a:spAutoFit/>
          </a:bodyPr>
          <a:lstStyle/>
          <a:p>
            <a:r>
              <a:rPr lang="en-US" sz="2500" dirty="0"/>
              <a:t>They have dressed the wound of My people with very little care, saying, ‘Peace, peace,’ when there is no peace at all</a:t>
            </a:r>
            <a:r>
              <a:rPr lang="en-US" sz="2500" dirty="0" smtClean="0"/>
              <a:t>.</a:t>
            </a:r>
          </a:p>
          <a:p>
            <a:endParaRPr lang="en-US" sz="2500" dirty="0"/>
          </a:p>
          <a:p>
            <a:r>
              <a:rPr lang="en-US" sz="2500" dirty="0" smtClean="0"/>
              <a:t>A comparison between those “selling” salvation as opposed to those who are putting their faith in the hands of Christ who took their place on the cross…</a:t>
            </a:r>
            <a:endParaRPr lang="en-US" sz="2500" dirty="0"/>
          </a:p>
        </p:txBody>
      </p:sp>
      <p:pic>
        <p:nvPicPr>
          <p:cNvPr id="3" name="Picture 2"/>
          <p:cNvPicPr>
            <a:picLocks noChangeAspect="1"/>
          </p:cNvPicPr>
          <p:nvPr/>
        </p:nvPicPr>
        <p:blipFill>
          <a:blip r:embed="rId3"/>
          <a:stretch>
            <a:fillRect/>
          </a:stretch>
        </p:blipFill>
        <p:spPr>
          <a:xfrm>
            <a:off x="0" y="3011476"/>
            <a:ext cx="3810000" cy="3785652"/>
          </a:xfrm>
          <a:prstGeom prst="rect">
            <a:avLst/>
          </a:prstGeom>
        </p:spPr>
      </p:pic>
    </p:spTree>
    <p:extLst>
      <p:ext uri="{BB962C8B-B14F-4D97-AF65-F5344CB8AC3E}">
        <p14:creationId xmlns:p14="http://schemas.microsoft.com/office/powerpoint/2010/main" val="268673238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1506</TotalTime>
  <Words>4153</Words>
  <Application>Microsoft Office PowerPoint</Application>
  <PresentationFormat>On-screen Show (4:3)</PresentationFormat>
  <Paragraphs>264</Paragraphs>
  <Slides>35</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Tunga</vt:lpstr>
      <vt:lpstr>Wingdings</vt:lpstr>
      <vt:lpstr>Wingdings 2</vt:lpstr>
      <vt:lpstr>Office Theme</vt:lpstr>
      <vt:lpstr>10th World Studies 10.15.18</vt:lpstr>
      <vt:lpstr>Original: Paraphrase:  Summary</vt:lpstr>
      <vt:lpstr>At Your Table Groups</vt:lpstr>
      <vt:lpstr>Luther’s 95 Theses</vt:lpstr>
      <vt:lpstr>Theses 1-4</vt:lpstr>
      <vt:lpstr>Summary…most “Impactful” Theses</vt:lpstr>
      <vt:lpstr>Summary…most “Impactful” Theses</vt:lpstr>
      <vt:lpstr>Summary…most “Impactful” Theses</vt:lpstr>
      <vt:lpstr>Summary…most “Impactful” Theses</vt:lpstr>
      <vt:lpstr>What will the Church do?</vt:lpstr>
      <vt:lpstr>What will the Church do?</vt:lpstr>
      <vt:lpstr>HW:  ONLINE</vt:lpstr>
      <vt:lpstr>Theses 1-4</vt:lpstr>
      <vt:lpstr>Theses 5-7</vt:lpstr>
      <vt:lpstr>Theses 8-13</vt:lpstr>
      <vt:lpstr>Theses 14-19</vt:lpstr>
      <vt:lpstr>Theses 20-24</vt:lpstr>
      <vt:lpstr>Theses 25-26</vt:lpstr>
      <vt:lpstr>Theses 27-31</vt:lpstr>
      <vt:lpstr>Theses 32-35</vt:lpstr>
      <vt:lpstr>Theses 36-38</vt:lpstr>
      <vt:lpstr>Theses 39-44</vt:lpstr>
      <vt:lpstr>Theses 45-51</vt:lpstr>
      <vt:lpstr>Theses 52-55</vt:lpstr>
      <vt:lpstr>Theses 56-58</vt:lpstr>
      <vt:lpstr>Theses 59-68</vt:lpstr>
      <vt:lpstr>Theses 69-76</vt:lpstr>
      <vt:lpstr>Theses 77-80</vt:lpstr>
      <vt:lpstr>Theses 81-91</vt:lpstr>
      <vt:lpstr>Theses 92-95</vt:lpstr>
      <vt:lpstr>Sins of the Institution???</vt:lpstr>
      <vt:lpstr>Have Things Changed?</vt:lpstr>
      <vt:lpstr>Have Things Changed?</vt:lpstr>
      <vt:lpstr>Do Times Change?</vt:lpstr>
      <vt:lpstr>Our Institution…</vt:lpstr>
    </vt:vector>
  </TitlesOfParts>
  <Company>Issaquah School District 411</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10th World Studies 9.28.15</dc:title>
  <dc:creator>Windows User</dc:creator>
  <cp:lastModifiedBy>Steen, Matthew    SHS - Staff</cp:lastModifiedBy>
  <cp:revision>83</cp:revision>
  <dcterms:created xsi:type="dcterms:W3CDTF">2015-09-28T13:19:03Z</dcterms:created>
  <dcterms:modified xsi:type="dcterms:W3CDTF">2018-10-15T21:04:59Z</dcterms:modified>
</cp:coreProperties>
</file>