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9" r:id="rId4"/>
    <p:sldId id="271" r:id="rId5"/>
    <p:sldId id="268" r:id="rId6"/>
    <p:sldId id="264" r:id="rId7"/>
    <p:sldId id="261" r:id="rId8"/>
    <p:sldId id="262" r:id="rId9"/>
    <p:sldId id="263" r:id="rId10"/>
    <p:sldId id="265" r:id="rId11"/>
    <p:sldId id="267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2081-D40B-42CF-965C-25CA3D99BA47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25C6-3BF8-474B-9FD6-F5EB30AFC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BALANCE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A527-2FE2-426D-B37D-0A1B542B52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91E10-4FE1-4730-A1CE-54CC47B9C1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F9278F-255F-493E-A4D2-B9C478EEA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5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A0C9-A5F9-4D33-9DF4-35D3C2D5E524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22AF-690D-455E-A386-FE154ADA8A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pload.wikimedia.org/wikipedia/commons/6/61/Emperor_charles_v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7/7a/PhilipII.jp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a/a1/IsabellaofCastile05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Euro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10.16.14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fontScale="92500"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b="1" dirty="0" err="1" smtClean="0"/>
              <a:t>Mswati</a:t>
            </a:r>
            <a:r>
              <a:rPr lang="en-US" sz="2800" b="1" dirty="0" smtClean="0"/>
              <a:t> III</a:t>
            </a:r>
          </a:p>
          <a:p>
            <a:pPr marL="514350" indent="-457200">
              <a:defRPr/>
            </a:pPr>
            <a:r>
              <a:rPr lang="en-US" sz="2800" b="1" dirty="0" smtClean="0"/>
              <a:t>Divine Right of Kings reading</a:t>
            </a: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Planner, Pen/pencil, NOTES, </a:t>
            </a:r>
            <a:r>
              <a:rPr lang="en-US" sz="2000" b="1" dirty="0" err="1" smtClean="0"/>
              <a:t>Mswati</a:t>
            </a:r>
            <a:r>
              <a:rPr lang="en-US" sz="2000" b="1" dirty="0" smtClean="0"/>
              <a:t> III Reading, DROK Reading</a:t>
            </a:r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I can describe how Spain was unified and the impact of Philip II had on the balance of powers in Europe.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4602163"/>
          </a:xfr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Monarch Chart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Map of Europe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Background on Isabella and Ferdinand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Spain: Philip II</a:t>
            </a:r>
            <a:endParaRPr lang="en-US" sz="2800" i="1" dirty="0"/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7150" indent="0">
              <a:defRPr/>
            </a:pPr>
            <a:r>
              <a:rPr lang="en-US" sz="2800" b="1" dirty="0" smtClean="0"/>
              <a:t>Read pages 505-508</a:t>
            </a:r>
          </a:p>
          <a:p>
            <a:pPr marL="457200" lvl="1" indent="0">
              <a:defRPr/>
            </a:pPr>
            <a:r>
              <a:rPr lang="en-US" sz="2400" b="1" dirty="0" smtClean="0"/>
              <a:t>Begin working on map (focus on Spain…)</a:t>
            </a:r>
          </a:p>
          <a:p>
            <a:pPr marL="457200" lvl="1" indent="0">
              <a:defRPr/>
            </a:pPr>
            <a:r>
              <a:rPr lang="en-US" sz="2400" b="1" dirty="0" smtClean="0"/>
              <a:t>Begin working on chart (focus on Spain…)</a:t>
            </a:r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12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Charles V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447800"/>
            <a:ext cx="3810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Hapsburg family</a:t>
            </a:r>
          </a:p>
          <a:p>
            <a:pPr lvl="1"/>
            <a:r>
              <a:rPr lang="en-US" sz="2400" dirty="0" smtClean="0"/>
              <a:t>HRE &amp; Spain</a:t>
            </a:r>
          </a:p>
          <a:p>
            <a:pPr lvl="1"/>
            <a:r>
              <a:rPr lang="en-US" sz="2400" dirty="0" smtClean="0"/>
              <a:t>Exploration</a:t>
            </a:r>
          </a:p>
          <a:p>
            <a:pPr lvl="1"/>
            <a:r>
              <a:rPr lang="en-US" sz="2400" dirty="0" smtClean="0"/>
              <a:t>What do you notice about the map?</a:t>
            </a:r>
          </a:p>
          <a:p>
            <a:pPr lvl="1">
              <a:buNone/>
            </a:pPr>
            <a:r>
              <a:rPr lang="en-US" sz="1800" dirty="0" smtClean="0"/>
              <a:t>ORANGE=LAND INHERITED</a:t>
            </a:r>
          </a:p>
          <a:p>
            <a:pPr lvl="1">
              <a:buNone/>
            </a:pPr>
            <a:r>
              <a:rPr lang="en-US" sz="1800" dirty="0" smtClean="0"/>
              <a:t>YELLOW=LAND GAINED</a:t>
            </a:r>
          </a:p>
          <a:p>
            <a:pPr lvl="1">
              <a:buNone/>
            </a:pPr>
            <a:r>
              <a:rPr lang="en-US" sz="1800" dirty="0" smtClean="0"/>
              <a:t>GREEN=FRIENDLY LANDS</a:t>
            </a:r>
          </a:p>
          <a:p>
            <a:pPr lvl="1">
              <a:buNone/>
            </a:pPr>
            <a:r>
              <a:rPr lang="en-US" sz="1800" dirty="0" smtClean="0"/>
              <a:t>BLUE=ENEMIES</a:t>
            </a:r>
          </a:p>
          <a:p>
            <a:endParaRPr lang="en-US" dirty="0"/>
          </a:p>
        </p:txBody>
      </p:sp>
      <p:pic>
        <p:nvPicPr>
          <p:cNvPr id="3079" name="Picture 7" descr="Image:Emperor charles v.pn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763007" cy="2286000"/>
          </a:xfrm>
          <a:ln/>
        </p:spPr>
      </p:pic>
      <p:pic>
        <p:nvPicPr>
          <p:cNvPr id="2050" name="Picture 2" descr="http://www.lasalle.edu/~mcinneshin/356/wk05/images/charlesVglobalem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5791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/>
              <a:t>Charles V</a:t>
            </a:r>
          </a:p>
        </p:txBody>
      </p:sp>
      <p:pic>
        <p:nvPicPr>
          <p:cNvPr id="2050" name="Picture 2" descr="http://www.lasalle.edu/~mcinneshin/356/wk05/images/charlesVglobal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8989"/>
            <a:ext cx="9144000" cy="57190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152400" y="304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b="1" dirty="0" smtClean="0"/>
              <a:t>ORANGE=LAND INHERITED				GREEN=FRIENDS</a:t>
            </a:r>
          </a:p>
          <a:p>
            <a:pPr lvl="1">
              <a:buNone/>
            </a:pPr>
            <a:r>
              <a:rPr lang="en-US" b="1" dirty="0" smtClean="0"/>
              <a:t>YELLOW=LAND GAINED</a:t>
            </a:r>
            <a:r>
              <a:rPr lang="en-US" dirty="0" smtClean="0"/>
              <a:t>					</a:t>
            </a:r>
            <a:r>
              <a:rPr lang="en-US" b="1" dirty="0" smtClean="0"/>
              <a:t>BLUE=ENEMIES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Phillip II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1500’s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Spain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His empire provided him with </a:t>
            </a:r>
            <a:r>
              <a:rPr lang="en-US" sz="2400" dirty="0" smtClean="0"/>
              <a:t>incredible </a:t>
            </a:r>
            <a:r>
              <a:rPr lang="en-US" sz="2400" dirty="0"/>
              <a:t>wealth.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Had supplied Spain with estimated 339,000 pounds of gold. Roughly 16,000 tons of silver bullion were unloaded.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Defeated Ottoman fleet into fierce battle near </a:t>
            </a:r>
            <a:r>
              <a:rPr lang="en-US" sz="2400" dirty="0" err="1"/>
              <a:t>Leponto</a:t>
            </a:r>
            <a:r>
              <a:rPr lang="en-US" sz="2400" dirty="0"/>
              <a:t>.</a:t>
            </a:r>
          </a:p>
        </p:txBody>
      </p:sp>
      <p:pic>
        <p:nvPicPr>
          <p:cNvPr id="4103" name="Picture 7" descr="Image:PhilipII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9950" y="1981200"/>
            <a:ext cx="3441700" cy="411480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Euro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10.16.14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>
            <a:normAutofit lnSpcReduction="10000"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defRPr/>
            </a:pPr>
            <a:r>
              <a:rPr lang="en-US" sz="2800" b="1" dirty="0" err="1" smtClean="0"/>
              <a:t>Mswati</a:t>
            </a:r>
            <a:r>
              <a:rPr lang="en-US" sz="2800" b="1" dirty="0" smtClean="0"/>
              <a:t> III</a:t>
            </a:r>
          </a:p>
          <a:p>
            <a:pPr marL="514350" indent="-457200">
              <a:defRPr/>
            </a:pPr>
            <a:r>
              <a:rPr lang="en-US" sz="2800" b="1" dirty="0" smtClean="0"/>
              <a:t>Divine Right of Kings reading</a:t>
            </a:r>
            <a:endParaRPr lang="en-US" sz="3600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 smtClean="0"/>
              <a:t>Planner, Pen/pencil, </a:t>
            </a:r>
            <a:r>
              <a:rPr lang="en-US" sz="2000" b="1" u="sng" dirty="0" smtClean="0"/>
              <a:t>NOTES</a:t>
            </a:r>
            <a:endParaRPr lang="en-US" sz="2000" b="1" dirty="0" smtClean="0"/>
          </a:p>
          <a:p>
            <a:pPr marL="673100" lvl="1" indent="-273050">
              <a:lnSpc>
                <a:spcPct val="90000"/>
              </a:lnSpc>
              <a:buFont typeface="Arial" pitchFamily="34" charset="0"/>
              <a:buNone/>
              <a:defRPr/>
            </a:pPr>
            <a:endParaRPr lang="en-US" b="1" dirty="0" smtClean="0"/>
          </a:p>
          <a:p>
            <a:pPr marL="273050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>
              <a:lnSpc>
                <a:spcPct val="90000"/>
              </a:lnSpc>
              <a:buFont typeface="Wingdings 2"/>
              <a:buChar char=""/>
              <a:defRPr/>
            </a:pPr>
            <a:r>
              <a:rPr lang="en-US" sz="2000" b="1" dirty="0"/>
              <a:t>I can describe how Spain was unified and the impact of Philip II had on the balance of powers in Europe.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4602163"/>
          </a:xfrm>
        </p:spPr>
        <p:txBody>
          <a:bodyPr>
            <a:normAutofit fontScale="85000" lnSpcReduction="20000"/>
          </a:bodyPr>
          <a:lstStyle/>
          <a:p>
            <a:pPr marL="57150" indent="0" eaLnBrk="1" hangingPunct="1"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Monarch Chart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Map of Europe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Background on Isabella and Ferdinand</a:t>
            </a:r>
          </a:p>
          <a:p>
            <a:pPr indent="-285750">
              <a:buFont typeface="Arial" panose="020B0604020202020204" pitchFamily="34" charset="0"/>
              <a:buChar char="•"/>
              <a:defRPr/>
            </a:pPr>
            <a:r>
              <a:rPr lang="en-US" sz="2800" i="1" dirty="0" smtClean="0"/>
              <a:t>Spain: Philip II</a:t>
            </a:r>
            <a:endParaRPr lang="en-US" sz="2800" i="1" dirty="0"/>
          </a:p>
          <a:p>
            <a:pPr marL="57150" indent="0" eaLnBrk="1" hangingPunct="1">
              <a:defRPr/>
            </a:pPr>
            <a:endParaRPr lang="en-US" sz="2800" dirty="0" smtClean="0"/>
          </a:p>
          <a:p>
            <a:pPr marL="57150" indent="0" eaLnBrk="1" hangingPunct="1">
              <a:buFont typeface="Arial" pitchFamily="34" charset="0"/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57150" indent="0">
              <a:defRPr/>
            </a:pPr>
            <a:r>
              <a:rPr lang="en-US" sz="2800" b="1" dirty="0" smtClean="0"/>
              <a:t>Read pages 505-508</a:t>
            </a:r>
          </a:p>
          <a:p>
            <a:pPr marL="457200" lvl="1" indent="0">
              <a:defRPr/>
            </a:pPr>
            <a:r>
              <a:rPr lang="en-US" sz="2400" b="1" dirty="0" smtClean="0"/>
              <a:t>Begin working on map (focus on Spain…)</a:t>
            </a:r>
          </a:p>
          <a:p>
            <a:pPr marL="457200" lvl="1" indent="0">
              <a:defRPr/>
            </a:pPr>
            <a:r>
              <a:rPr lang="en-US" sz="2400" b="1" dirty="0" smtClean="0"/>
              <a:t>Begin working on chart (focus on Spain…)</a:t>
            </a:r>
          </a:p>
          <a:p>
            <a:pPr marL="57150" indent="0">
              <a:defRPr/>
            </a:pPr>
            <a:endParaRPr lang="en-US" sz="2800" b="1" u="sng" dirty="0" smtClean="0"/>
          </a:p>
          <a:p>
            <a:pPr marL="1771650" lvl="3" indent="-457200">
              <a:defRPr/>
            </a:pPr>
            <a:endParaRPr lang="en-US" sz="1600" dirty="0" smtClean="0"/>
          </a:p>
          <a:p>
            <a:pPr marL="514350" indent="-457200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120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"/>
            <a:ext cx="9136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A power vacuum…Why?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7520940" cy="405752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-Black Plague and Wars (Crusades, etc…) weaken feudal lords</a:t>
            </a:r>
          </a:p>
          <a:p>
            <a:r>
              <a:rPr lang="en-US" sz="2400" dirty="0" smtClean="0"/>
              <a:t>-Renaissance &amp; Reformation weakens the power of the Catholic Church</a:t>
            </a:r>
          </a:p>
          <a:p>
            <a:r>
              <a:rPr lang="en-US" sz="2400" dirty="0" smtClean="0"/>
              <a:t>-Age of Exploration makes kings rich</a:t>
            </a:r>
          </a:p>
          <a:p>
            <a:r>
              <a:rPr lang="en-US" sz="2400" dirty="0" smtClean="0"/>
              <a:t>-Absolute Power is hereditary</a:t>
            </a:r>
          </a:p>
          <a:p>
            <a:endParaRPr lang="en-US" sz="2400" dirty="0"/>
          </a:p>
          <a:p>
            <a:r>
              <a:rPr lang="en-US" sz="2800" u="sng" dirty="0" smtClean="0">
                <a:solidFill>
                  <a:schemeClr val="accent2"/>
                </a:solidFill>
              </a:rPr>
              <a:t>DIVINE RIGHT OF KINGS</a:t>
            </a:r>
          </a:p>
          <a:p>
            <a:r>
              <a:rPr lang="en-US" sz="2400" dirty="0" smtClean="0"/>
              <a:t>The belief that kings get their </a:t>
            </a:r>
            <a:r>
              <a:rPr lang="en-US" sz="2400" dirty="0" smtClean="0"/>
              <a:t>power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</a:t>
            </a:r>
            <a:r>
              <a:rPr lang="en-US" sz="2400" dirty="0" smtClean="0"/>
              <a:t>rom </a:t>
            </a:r>
            <a:r>
              <a:rPr lang="en-US" sz="2400" dirty="0" smtClean="0"/>
              <a:t>God, not the people</a:t>
            </a:r>
          </a:p>
          <a:p>
            <a:endParaRPr lang="en-US" sz="2400" dirty="0" smtClean="0"/>
          </a:p>
          <a:p>
            <a:r>
              <a:rPr lang="en-US" sz="1900" dirty="0" smtClean="0"/>
              <a:t>-</a:t>
            </a:r>
            <a:r>
              <a:rPr lang="en-US" sz="2600" dirty="0" smtClean="0"/>
              <a:t>Jean </a:t>
            </a:r>
            <a:r>
              <a:rPr lang="en-US" sz="2600" dirty="0" err="1" smtClean="0"/>
              <a:t>Bodin</a:t>
            </a:r>
            <a:r>
              <a:rPr lang="en-US" sz="2600" dirty="0" smtClean="0"/>
              <a:t>: Only </a:t>
            </a:r>
            <a:r>
              <a:rPr lang="en-US" sz="2600" u="sng" dirty="0" smtClean="0"/>
              <a:t>absolutism</a:t>
            </a:r>
            <a:r>
              <a:rPr lang="en-US" sz="2600" dirty="0" smtClean="0"/>
              <a:t> could provide </a:t>
            </a:r>
          </a:p>
          <a:p>
            <a:pPr>
              <a:buNone/>
            </a:pPr>
            <a:r>
              <a:rPr lang="en-US" sz="2600" dirty="0" smtClean="0"/>
              <a:t>	order and force people to obey authority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546" y="1828800"/>
            <a:ext cx="3329354" cy="50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4/4d/Carte_de_la_premiere_crois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9144000" cy="70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2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ebsupport1.citytech.cuny.edu/Faculty/pcatapano/US1/US1mapsandcharts/spotmap-11-01-p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942027" cy="5105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1676400" y="32766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172200" y="2514600"/>
            <a:ext cx="1752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038600" y="4114800"/>
            <a:ext cx="762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58674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 Moors: Muslims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Isabella: Catholic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743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Ferdinand: Catholic</a:t>
            </a:r>
            <a:endParaRPr lang="en-US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Ferdinand and Isabella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1400’s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Reconquista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Use </a:t>
            </a:r>
            <a:r>
              <a:rPr lang="en-US" sz="2400" dirty="0"/>
              <a:t>of inquisition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Drove out of </a:t>
            </a:r>
            <a:r>
              <a:rPr lang="en-US" sz="2400" dirty="0" err="1"/>
              <a:t>Granadans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Converted Jews and Muslims to Christianity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Sponsored Christopher Columbus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Promoted Catholicism and got gold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055" name="Picture 7" descr="Image:IsabellaofCastile05.jp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150" y="1600200"/>
            <a:ext cx="3829050" cy="44958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“Inquisition”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Torture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 descr="http://www.examiner.com/images/blog/EXID8947/images/2-inquisition-wheel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512888"/>
            <a:ext cx="3333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http://filipspagnoli.files.wordpress.com/2009/07/torture-waterboarding-by-the-inqui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295400"/>
            <a:ext cx="3817937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http://whgbetc.com/mind/inquisiti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660775"/>
            <a:ext cx="3495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Auto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“Act of Faith”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8" name="Picture 2" descr="http://whgbetc.com/mind/inquisi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24000"/>
            <a:ext cx="502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www.executedtoday.com/images/Malagrida_auto_de_fe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Spain a unified Catholic country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Inquisition and expelling of the Jews and Moors was so successful, that by the 1500’s, Spain was almost completely Catholic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process, Isabella and Ferdinand became the most powerful kings in Europe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397</Words>
  <Application>Microsoft Office PowerPoint</Application>
  <PresentationFormat>On-screen Show (4:3)</PresentationFormat>
  <Paragraphs>95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10th Euro Studies 10.16.14</vt:lpstr>
      <vt:lpstr>PowerPoint Presentation</vt:lpstr>
      <vt:lpstr>A power vacuum…Why?</vt:lpstr>
      <vt:lpstr>PowerPoint Presentation</vt:lpstr>
      <vt:lpstr>PowerPoint Presentation</vt:lpstr>
      <vt:lpstr>Ferdinand and Isabella</vt:lpstr>
      <vt:lpstr>“Inquisition” Torture</vt:lpstr>
      <vt:lpstr>Auto de fe: “Act of Faith”</vt:lpstr>
      <vt:lpstr>Spain a unified Catholic country</vt:lpstr>
      <vt:lpstr>Charles V</vt:lpstr>
      <vt:lpstr>Charles V</vt:lpstr>
      <vt:lpstr>Phillip II</vt:lpstr>
      <vt:lpstr>10th Euro Studies 10.16.14</vt:lpstr>
    </vt:vector>
  </TitlesOfParts>
  <Company>Edmonds School District #15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10.14.14</dc:title>
  <dc:creator>steenm</dc:creator>
  <cp:lastModifiedBy>Windows User</cp:lastModifiedBy>
  <cp:revision>31</cp:revision>
  <dcterms:created xsi:type="dcterms:W3CDTF">2014-10-14T02:33:45Z</dcterms:created>
  <dcterms:modified xsi:type="dcterms:W3CDTF">2014-10-16T19:10:41Z</dcterms:modified>
</cp:coreProperties>
</file>