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7" r:id="rId2"/>
    <p:sldId id="279" r:id="rId3"/>
    <p:sldId id="278" r:id="rId4"/>
    <p:sldId id="273" r:id="rId5"/>
    <p:sldId id="261" r:id="rId6"/>
    <p:sldId id="262" r:id="rId7"/>
    <p:sldId id="263" r:id="rId8"/>
    <p:sldId id="264" r:id="rId9"/>
    <p:sldId id="274" r:id="rId10"/>
    <p:sldId id="280" r:id="rId11"/>
    <p:sldId id="281" r:id="rId12"/>
    <p:sldId id="284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89E8-9410-4EDD-AC47-22F5151877CF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6841-339D-41D9-B7CD-2CB85258C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7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791E10-4FE1-4730-A1CE-54CC47B9C1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3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“The absolute and perpetual power of a Republic”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Centralized Government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governments evolved into nation-states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strict boundaries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unified role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permanent armies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Citizens shared: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colture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loyalty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religion (sometimes)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A527-2FE2-426D-B37D-0A1B542B52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1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2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6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4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9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5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2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133C-E87A-4601-936B-769C23F2FE66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8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WORLD 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10.22.18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 fontScale="92500" lnSpcReduction="1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514350" indent="-457200">
              <a:defRPr/>
            </a:pPr>
            <a:r>
              <a:rPr lang="en-US" sz="2800" b="1" dirty="0" smtClean="0"/>
              <a:t>Nothing</a:t>
            </a:r>
          </a:p>
          <a:p>
            <a:pPr marL="514350" indent="-457200">
              <a:defRPr/>
            </a:pPr>
            <a:r>
              <a:rPr lang="en-US" sz="2800" dirty="0" smtClean="0"/>
              <a:t>5/6:  Stamp CRA of Alhambra Decree (1492)</a:t>
            </a: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Planner,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Pen/Pencil,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/>
              <a:t>N</a:t>
            </a:r>
            <a:r>
              <a:rPr lang="en-US" sz="2000" b="1" dirty="0" smtClean="0"/>
              <a:t>otes</a:t>
            </a:r>
          </a:p>
          <a:p>
            <a:pPr marL="673100" lvl="1" indent="-273050">
              <a:lnSpc>
                <a:spcPct val="90000"/>
              </a:lnSpc>
              <a:buFont typeface="Arial" pitchFamily="34" charset="0"/>
              <a:buNone/>
              <a:defRPr/>
            </a:pPr>
            <a:endParaRPr lang="en-US" b="1" dirty="0" smtClean="0"/>
          </a:p>
          <a:p>
            <a:pPr marL="273050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I can begin to describe the changing political system following the Middle Ages, Renaissance, and Protestant Reformation.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114800" y="1143000"/>
            <a:ext cx="5029200" cy="4602163"/>
          </a:xfrm>
        </p:spPr>
        <p:txBody>
          <a:bodyPr>
            <a:normAutofit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NEW UNIT!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New Concept Formation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Examples of Concept, In-class</a:t>
            </a:r>
            <a:endParaRPr lang="en-US" sz="2800" i="1" dirty="0"/>
          </a:p>
          <a:p>
            <a:pPr marL="57150" indent="0" eaLnBrk="1" hangingPunct="1">
              <a:defRPr/>
            </a:pPr>
            <a:endParaRPr lang="en-US" sz="2800" dirty="0" smtClean="0"/>
          </a:p>
          <a:p>
            <a:pPr marL="57150" indent="0" eaLnBrk="1" hangingPunct="1">
              <a:buFont typeface="Arial" pitchFamily="34" charset="0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14350" indent="-457200">
              <a:defRPr/>
            </a:pPr>
            <a:r>
              <a:rPr lang="en-US" sz="2800" dirty="0" smtClean="0"/>
              <a:t>Definition of concept using our critical attributes…(stamp)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8191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b5f78df09ee4b362b64-c79341e4b49d5a2d8359c9390eb62513.r71.cf2.rackcdn.com/FC94F04F-1552-4075-A45F-2C5F655739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" y="9819"/>
            <a:ext cx="9133002" cy="68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1648-1763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302895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/>
              <a:t>OUR LABEL…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27428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29"/>
            <a:ext cx="8496300" cy="1325563"/>
          </a:xfrm>
        </p:spPr>
        <p:txBody>
          <a:bodyPr/>
          <a:lstStyle/>
          <a:p>
            <a:r>
              <a:rPr lang="en-US" dirty="0" smtClean="0"/>
              <a:t>A power vacuum…Why?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3" y="1295400"/>
            <a:ext cx="5966061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en-US" sz="2800" b="1" i="1" u="sng" dirty="0" smtClean="0"/>
              <a:t>Black Plague and Wars</a:t>
            </a:r>
            <a:r>
              <a:rPr lang="en-US" sz="2800" b="1" i="1" dirty="0" smtClean="0"/>
              <a:t> </a:t>
            </a:r>
            <a:r>
              <a:rPr lang="en-US" sz="2800" dirty="0" smtClean="0"/>
              <a:t>weaken feudal lords</a:t>
            </a:r>
          </a:p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en-US" sz="2800" b="1" i="1" u="sng" dirty="0" smtClean="0"/>
              <a:t>Renaissance</a:t>
            </a:r>
            <a:r>
              <a:rPr lang="en-US" sz="2800" dirty="0" smtClean="0"/>
              <a:t> weakens the power of the Catholic Church</a:t>
            </a:r>
          </a:p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en-US" sz="2800" b="1" i="1" u="sng" dirty="0" smtClean="0"/>
              <a:t>Age of Exploration</a:t>
            </a:r>
            <a:r>
              <a:rPr lang="en-US" sz="2800" dirty="0" smtClean="0"/>
              <a:t> makes kings rich</a:t>
            </a:r>
          </a:p>
          <a:p>
            <a:pPr marL="0" indent="0">
              <a:buNone/>
            </a:pPr>
            <a:r>
              <a:rPr lang="en-US" sz="2800" dirty="0" smtClean="0"/>
              <a:t>-What will calm all of this craziness?!?</a:t>
            </a:r>
          </a:p>
          <a:p>
            <a:pPr marL="0" indent="0">
              <a:buNone/>
            </a:pPr>
            <a:r>
              <a:rPr lang="en-US" sz="3600" dirty="0" smtClean="0"/>
              <a:t>Jean </a:t>
            </a:r>
            <a:r>
              <a:rPr lang="en-US" sz="3600" dirty="0" err="1" smtClean="0"/>
              <a:t>Bodin</a:t>
            </a:r>
            <a:r>
              <a:rPr lang="en-US" sz="2800" dirty="0" smtClean="0"/>
              <a:t>: writer of political philosophy (and demonology)</a:t>
            </a:r>
          </a:p>
          <a:p>
            <a:pPr marL="0" indent="0">
              <a:buNone/>
            </a:pPr>
            <a:r>
              <a:rPr lang="en-US" sz="2800" i="1" dirty="0" smtClean="0"/>
              <a:t>“Six Books of the </a:t>
            </a:r>
            <a:r>
              <a:rPr lang="en-US" sz="2800" i="1" dirty="0" err="1" smtClean="0"/>
              <a:t>Commonweale</a:t>
            </a:r>
            <a:r>
              <a:rPr lang="en-US" sz="2800" i="1" dirty="0" smtClean="0"/>
              <a:t>”:  </a:t>
            </a:r>
            <a:r>
              <a:rPr lang="en-US" sz="2800" dirty="0" smtClean="0"/>
              <a:t>Only </a:t>
            </a:r>
            <a:r>
              <a:rPr lang="en-US" sz="2800" u="sng" dirty="0" smtClean="0"/>
              <a:t>absolutism</a:t>
            </a:r>
            <a:r>
              <a:rPr lang="en-US" sz="2800" dirty="0" smtClean="0"/>
              <a:t> could provide order and force people to obey authority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284" y="112536"/>
            <a:ext cx="3144717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84" y="2743200"/>
            <a:ext cx="3068516" cy="398713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572000" y="4648200"/>
            <a:ext cx="13716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b5f78df09ee4b362b64-c79341e4b49d5a2d8359c9390eb62513.r71.cf2.rackcdn.com/FC94F04F-1552-4075-A45F-2C5F655739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" y="-13355"/>
            <a:ext cx="9133002" cy="68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1648-1763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6933" y="869622"/>
            <a:ext cx="3028950" cy="65437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/>
              <a:t>OUR LABEL…</a:t>
            </a:r>
            <a:endParaRPr lang="en-US" sz="4000" b="1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362200"/>
            <a:ext cx="9153427" cy="327659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u="sng" dirty="0" smtClean="0"/>
              <a:t>Absolute Power:  from God, over everything, over everyone.</a:t>
            </a:r>
            <a:endParaRPr lang="en-US" sz="7200" b="1" u="sng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25109" y="-13355"/>
            <a:ext cx="5828318" cy="239794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/>
              <a:t>“Power tends to corrupt…and absolute power corrupts absolutely.”</a:t>
            </a:r>
          </a:p>
          <a:p>
            <a:r>
              <a:rPr lang="en-US" sz="4000" b="1" u="sng" dirty="0" smtClean="0"/>
              <a:t>--Lord Acton</a:t>
            </a:r>
            <a:endParaRPr lang="en-US" sz="4000" b="1" u="sn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25109" y="-89554"/>
            <a:ext cx="5828318" cy="24517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/>
              <a:t>“Power corrupts…Absolute power is kind of neat.”</a:t>
            </a:r>
          </a:p>
          <a:p>
            <a:r>
              <a:rPr lang="en-US" sz="4000" b="1" u="sng" dirty="0" smtClean="0"/>
              <a:t>--John Lehman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8382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51"/>
            <a:ext cx="526076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Age of Absolutism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43000"/>
            <a:ext cx="5029201" cy="2819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-Age of Exploration = 5 powerful countries/families</a:t>
            </a:r>
          </a:p>
          <a:p>
            <a:r>
              <a:rPr lang="en-US" sz="2800" dirty="0"/>
              <a:t>	</a:t>
            </a:r>
            <a:r>
              <a:rPr lang="en-US" sz="2800" b="1" i="1" u="sng" dirty="0" smtClean="0"/>
              <a:t>England</a:t>
            </a:r>
            <a:r>
              <a:rPr lang="en-US" sz="2800" dirty="0" smtClean="0"/>
              <a:t> – The Tudors</a:t>
            </a:r>
          </a:p>
          <a:p>
            <a:r>
              <a:rPr lang="en-US" sz="2800" dirty="0"/>
              <a:t>	</a:t>
            </a:r>
            <a:r>
              <a:rPr lang="en-US" sz="2800" b="1" i="1" u="sng" dirty="0" smtClean="0"/>
              <a:t>France</a:t>
            </a:r>
            <a:r>
              <a:rPr lang="en-US" sz="2800" dirty="0" smtClean="0"/>
              <a:t> – The Bourbons</a:t>
            </a:r>
          </a:p>
          <a:p>
            <a:r>
              <a:rPr lang="en-US" sz="2800" dirty="0"/>
              <a:t>	</a:t>
            </a:r>
            <a:r>
              <a:rPr lang="en-US" sz="2800" b="1" i="1" u="sng" dirty="0" smtClean="0"/>
              <a:t>Spain</a:t>
            </a:r>
            <a:r>
              <a:rPr lang="en-US" sz="2800" dirty="0" smtClean="0"/>
              <a:t> – The Hapsburgs</a:t>
            </a:r>
          </a:p>
          <a:p>
            <a:r>
              <a:rPr lang="en-US" sz="2800" dirty="0"/>
              <a:t>	</a:t>
            </a:r>
            <a:r>
              <a:rPr lang="en-US" sz="2800" b="1" i="1" u="sng" dirty="0" smtClean="0"/>
              <a:t>Prussia</a:t>
            </a:r>
            <a:r>
              <a:rPr lang="en-US" sz="2800" dirty="0" smtClean="0"/>
              <a:t> – The Hohenzollerns</a:t>
            </a:r>
          </a:p>
          <a:p>
            <a:r>
              <a:rPr lang="en-US" sz="2800" dirty="0"/>
              <a:t>	</a:t>
            </a:r>
            <a:r>
              <a:rPr lang="en-US" sz="2800" b="1" i="1" u="sng" dirty="0" smtClean="0"/>
              <a:t>Russia</a:t>
            </a:r>
            <a:r>
              <a:rPr lang="en-US" sz="2800" dirty="0" smtClean="0"/>
              <a:t> – The Romanovs</a:t>
            </a:r>
          </a:p>
          <a:p>
            <a:endParaRPr lang="en-US" sz="28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0" y="4114800"/>
            <a:ext cx="4436076" cy="2499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114800"/>
            <a:ext cx="4436075" cy="24991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11430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Large </a:t>
            </a:r>
            <a:r>
              <a:rPr lang="en-US" sz="3200" dirty="0"/>
              <a:t>Standing armies = Balance of Power in Europe</a:t>
            </a:r>
          </a:p>
          <a:p>
            <a:pPr algn="ctr"/>
            <a:r>
              <a:rPr lang="en-US" sz="3200" dirty="0" smtClean="0"/>
              <a:t>*</a:t>
            </a:r>
            <a:r>
              <a:rPr lang="en-US" sz="3200" dirty="0"/>
              <a:t>No more feudal </a:t>
            </a:r>
            <a:r>
              <a:rPr lang="en-US" sz="3200" dirty="0" smtClean="0"/>
              <a:t>armies*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085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61840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“Concept”—what is 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1343"/>
            <a:ext cx="9144000" cy="2389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/>
              <a:t>Examples</a:t>
            </a:r>
            <a:r>
              <a:rPr lang="en-US" sz="2800" dirty="0" smtClean="0"/>
              <a:t> of a concept</a:t>
            </a:r>
          </a:p>
          <a:p>
            <a:pPr lvl="1"/>
            <a:r>
              <a:rPr lang="en-US" sz="2500" dirty="0" smtClean="0"/>
              <a:t>Similarities/Differences</a:t>
            </a:r>
          </a:p>
          <a:p>
            <a:pPr marL="0" indent="0">
              <a:buNone/>
            </a:pPr>
            <a:r>
              <a:rPr lang="en-US" sz="2800" u="sng" dirty="0" smtClean="0"/>
              <a:t>Critical Attributes</a:t>
            </a:r>
            <a:r>
              <a:rPr lang="en-US" sz="2800" dirty="0" smtClean="0"/>
              <a:t> of a concept</a:t>
            </a:r>
          </a:p>
          <a:p>
            <a:pPr lvl="1"/>
            <a:r>
              <a:rPr lang="en-US" sz="2500" dirty="0" smtClean="0"/>
              <a:t>Main/Important things that </a:t>
            </a:r>
            <a:r>
              <a:rPr lang="en-US" sz="2500" i="1" u="sng" dirty="0" smtClean="0"/>
              <a:t>ALL</a:t>
            </a:r>
            <a:r>
              <a:rPr lang="en-US" sz="2500" dirty="0" smtClean="0"/>
              <a:t> examples have in common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191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Pizza?  Really??? Yes…</a:t>
            </a:r>
          </a:p>
          <a:p>
            <a:pPr algn="ctr"/>
            <a:r>
              <a:rPr lang="en-US" sz="2400" b="1" dirty="0" smtClean="0"/>
              <a:t>List the </a:t>
            </a:r>
            <a:r>
              <a:rPr lang="en-US" sz="2400" b="1" u="sng" dirty="0" smtClean="0"/>
              <a:t>traits</a:t>
            </a:r>
            <a:r>
              <a:rPr lang="en-US" sz="2400" b="1" dirty="0" smtClean="0"/>
              <a:t> of pizza…like, what is it? 60 seconds </a:t>
            </a:r>
          </a:p>
          <a:p>
            <a:pPr algn="ctr"/>
            <a:r>
              <a:rPr lang="en-US" sz="2400" b="1" u="sng" dirty="0" smtClean="0"/>
              <a:t>ON YOUR OWN…WRITE IT DOWN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443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Now, </a:t>
            </a:r>
            <a:r>
              <a:rPr lang="en-US" sz="2400" b="1" u="sng" dirty="0" smtClean="0"/>
              <a:t>Define</a:t>
            </a:r>
            <a:r>
              <a:rPr lang="en-US" sz="2400" b="1" dirty="0" smtClean="0"/>
              <a:t> </a:t>
            </a:r>
            <a:r>
              <a:rPr lang="en-US" sz="2400" b="1" dirty="0"/>
              <a:t>the </a:t>
            </a:r>
            <a:r>
              <a:rPr lang="en-US" sz="2400" b="1" dirty="0" smtClean="0"/>
              <a:t>concept, using the traits:  </a:t>
            </a:r>
          </a:p>
          <a:p>
            <a:pPr marL="742950" lvl="1" indent="-285750"/>
            <a:r>
              <a:rPr lang="en-US" sz="2400" b="1" dirty="0" smtClean="0"/>
              <a:t>“Pizza is: _______” 60 seconds, </a:t>
            </a:r>
            <a:r>
              <a:rPr lang="en-US" sz="2400" b="1" u="sng" dirty="0"/>
              <a:t>ON YOUR OWN…WRITE IT DOWN</a:t>
            </a:r>
            <a:r>
              <a:rPr lang="en-US" sz="2400" b="1" dirty="0"/>
              <a:t>!</a:t>
            </a:r>
          </a:p>
          <a:p>
            <a:pPr marL="742950" lvl="1" indent="-285750"/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74908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Definition:  an abstract or generic </a:t>
            </a:r>
            <a:r>
              <a:rPr lang="en-US" sz="3200" i="1" u="sng" dirty="0"/>
              <a:t>idea</a:t>
            </a:r>
            <a:r>
              <a:rPr lang="en-US" sz="3200" dirty="0"/>
              <a:t> generalized from </a:t>
            </a:r>
            <a:r>
              <a:rPr lang="en-US" sz="3200" i="1" u="sng" dirty="0"/>
              <a:t>particular </a:t>
            </a:r>
            <a:r>
              <a:rPr lang="en-US" sz="3200" i="1" u="sng" dirty="0" smtClean="0"/>
              <a:t>instances </a:t>
            </a:r>
            <a:endParaRPr lang="en-US" sz="32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50924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Let’s start with something arbitrary…like, PIZZA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26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806" y="144243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PIZZA?!?  What does this have to do with HISTORY?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54655"/>
            <a:ext cx="9144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NOTHING…but I like pizza…and hopefully it’s something with which we have a frame of reference &amp; a “CONCEPT” within our brain…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47233"/>
            <a:ext cx="9144000" cy="76944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u="sng" dirty="0" smtClean="0"/>
              <a:t>TRAITS:</a:t>
            </a:r>
            <a:endParaRPr lang="en-US" sz="2400" b="1" u="sng" dirty="0" smtClean="0"/>
          </a:p>
          <a:p>
            <a:pPr algn="ctr"/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34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DEFINITION: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0854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Let’s look…Examples/Non-Examples </a:t>
            </a:r>
            <a:r>
              <a:rPr lang="en-US" sz="2400" b="1" dirty="0"/>
              <a:t>of the concept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5491528" cy="2209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i="1" dirty="0"/>
              <a:t>Do these </a:t>
            </a:r>
            <a:r>
              <a:rPr lang="en-US" sz="4000" b="1" i="1" dirty="0" smtClean="0"/>
              <a:t>examples qualify </a:t>
            </a:r>
            <a:r>
              <a:rPr lang="en-US" sz="4000" b="1" i="1" dirty="0"/>
              <a:t>as “Pizza” according to our definition?</a:t>
            </a:r>
          </a:p>
        </p:txBody>
      </p:sp>
      <p:pic>
        <p:nvPicPr>
          <p:cNvPr id="1032" name="Picture 8" descr="http://www.ilsul6ana.com/wp-content/uploads/2010/09/Poster-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659624"/>
            <a:ext cx="2933380" cy="41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ntalfloss.com/sites/default/legacy/wp-content/uploads/2008/01/435_McDonaldsPiz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45726"/>
            <a:ext cx="3499881" cy="262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5.nwgimg.com/wp-content/uploads/2014/05/weird-pizza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81" y="3001651"/>
            <a:ext cx="2895600" cy="38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izzagamechangers.com/img/piz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54510"/>
            <a:ext cx="4619294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5" y="2354510"/>
            <a:ext cx="6623941" cy="44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" y="9525"/>
            <a:ext cx="9134475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smtClean="0"/>
              <a:t>STEP #1</a:t>
            </a:r>
            <a:endParaRPr lang="en-US" sz="6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" y="1100628"/>
            <a:ext cx="8789670" cy="5604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u="sng" dirty="0" smtClean="0"/>
              <a:t>Critically Read</a:t>
            </a:r>
            <a:r>
              <a:rPr lang="en-US" sz="5400" dirty="0" smtClean="0"/>
              <a:t> each of the 4 examples</a:t>
            </a:r>
          </a:p>
          <a:p>
            <a:pPr marL="0" indent="0" algn="ctr">
              <a:buNone/>
            </a:pPr>
            <a:r>
              <a:rPr lang="en-US" sz="5400" u="sng" dirty="0" smtClean="0"/>
              <a:t>CRITICALLY</a:t>
            </a:r>
            <a:r>
              <a:rPr lang="en-US" sz="5400" dirty="0" smtClean="0"/>
              <a:t> </a:t>
            </a:r>
            <a:r>
              <a:rPr lang="en-US" sz="5400" u="sng" dirty="0" smtClean="0"/>
              <a:t>READ</a:t>
            </a:r>
            <a:r>
              <a:rPr lang="en-US" sz="5400" dirty="0" smtClean="0"/>
              <a:t> </a:t>
            </a:r>
            <a:r>
              <a:rPr lang="en-US" sz="5400" u="sng" dirty="0" smtClean="0"/>
              <a:t>ONLY</a:t>
            </a:r>
            <a:r>
              <a:rPr lang="en-US" sz="5400" dirty="0" smtClean="0"/>
              <a:t>!!!</a:t>
            </a:r>
          </a:p>
          <a:p>
            <a:pPr marL="1268730" lvl="5" indent="-514350">
              <a:buNone/>
            </a:pPr>
            <a:endParaRPr lang="en-US" sz="3200" dirty="0"/>
          </a:p>
          <a:p>
            <a:pPr marL="582930" lvl="3" indent="-514350">
              <a:buNone/>
            </a:pPr>
            <a:r>
              <a:rPr lang="en-US" sz="3200" b="1" i="1" u="sng" dirty="0" smtClean="0"/>
              <a:t>EACH OF THESE IS AN EXAMPLE OF OUR CONCEPT</a:t>
            </a:r>
          </a:p>
          <a:p>
            <a:pPr marL="1268730" lvl="5" indent="-514350">
              <a:buNone/>
            </a:pPr>
            <a:endParaRPr lang="en-US" sz="3200" b="1" i="1" u="sng" dirty="0"/>
          </a:p>
          <a:p>
            <a:pPr marL="0" indent="-960120" algn="ctr">
              <a:buNone/>
            </a:pPr>
            <a:r>
              <a:rPr lang="en-US" sz="3950" i="1" dirty="0" smtClean="0"/>
              <a:t>5 MINUTES…WHAT </a:t>
            </a:r>
            <a:r>
              <a:rPr lang="en-US" sz="3950" b="1" i="1" u="sng" dirty="0" smtClean="0"/>
              <a:t>TRAITS</a:t>
            </a:r>
            <a:r>
              <a:rPr lang="en-US" sz="3950" i="1" dirty="0" smtClean="0"/>
              <a:t> MAKE THESE AN EXAMPLE?</a:t>
            </a:r>
          </a:p>
          <a:p>
            <a:pPr marL="1211580" lvl="5" indent="-457200"/>
            <a:endParaRPr lang="en-US" sz="2600" b="1" dirty="0"/>
          </a:p>
          <a:p>
            <a:pPr marL="516636" lvl="2" indent="-457200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10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STEP #2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038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Read each of the 4 </a:t>
            </a:r>
            <a:r>
              <a:rPr lang="en-US" sz="3600" dirty="0" smtClean="0"/>
              <a:t>examples </a:t>
            </a:r>
            <a:r>
              <a:rPr lang="en-US" sz="3600" u="sng" dirty="0" smtClean="0"/>
              <a:t>AGAIN</a:t>
            </a:r>
            <a:r>
              <a:rPr lang="en-US" sz="3600" dirty="0" smtClean="0"/>
              <a:t> (yes, again…) </a:t>
            </a:r>
            <a:r>
              <a:rPr lang="en-US" sz="3600" dirty="0"/>
              <a:t>and fill out </a:t>
            </a:r>
            <a:r>
              <a:rPr lang="en-US" sz="3600" dirty="0" smtClean="0"/>
              <a:t>your notes.</a:t>
            </a:r>
            <a:endParaRPr lang="en-US" sz="3600" dirty="0"/>
          </a:p>
          <a:p>
            <a:pPr marL="754380" lvl="5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</a:t>
            </a:r>
          </a:p>
          <a:p>
            <a:pPr marL="754380" lvl="5" indent="0">
              <a:buNone/>
            </a:pPr>
            <a:r>
              <a:rPr lang="en-US" sz="3600" dirty="0" smtClean="0"/>
              <a:t>EACH </a:t>
            </a:r>
            <a:r>
              <a:rPr lang="en-US" sz="3600" dirty="0"/>
              <a:t>OF THESE IS AN EXAMPLE OF OUR </a:t>
            </a:r>
            <a:r>
              <a:rPr lang="en-US" sz="3600" dirty="0" smtClean="0"/>
              <a:t>CONCEPT</a:t>
            </a:r>
          </a:p>
          <a:p>
            <a:pPr marL="754380" lvl="5" indent="0">
              <a:buNone/>
            </a:pPr>
            <a:endParaRPr lang="en-US" sz="3600" dirty="0"/>
          </a:p>
          <a:p>
            <a:pPr marL="754380" lvl="5" indent="0">
              <a:buNone/>
            </a:pPr>
            <a:endParaRPr lang="en-US" sz="3600" dirty="0" smtClean="0"/>
          </a:p>
          <a:p>
            <a:pPr marL="754380" lvl="5" indent="0">
              <a:buNone/>
            </a:pPr>
            <a:endParaRPr lang="en-US" sz="3600" dirty="0" smtClean="0"/>
          </a:p>
          <a:p>
            <a:pPr marL="754380" lvl="5" indent="0">
              <a:buNone/>
            </a:pPr>
            <a:endParaRPr lang="en-US" sz="3600" dirty="0"/>
          </a:p>
          <a:p>
            <a:pPr marL="59436" lvl="2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Complete </a:t>
            </a:r>
            <a:r>
              <a:rPr lang="en-US" sz="4800" b="1" dirty="0">
                <a:solidFill>
                  <a:srgbClr val="FF0000"/>
                </a:solidFill>
              </a:rPr>
              <a:t>the “Concept Formation Notes”	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</a:p>
          <a:p>
            <a:pPr marL="59436" lvl="2" indent="0" algn="ctr">
              <a:buNone/>
            </a:pPr>
            <a:endParaRPr lang="en-US" sz="4800" b="1" i="1" u="sng" dirty="0">
              <a:solidFill>
                <a:srgbClr val="FF0000"/>
              </a:solidFill>
            </a:endParaRPr>
          </a:p>
          <a:p>
            <a:pPr marL="59436" lvl="2" indent="0">
              <a:buNone/>
            </a:pPr>
            <a:endParaRPr lang="en-US" sz="3000" b="1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marL="59436" lvl="2" indent="0">
              <a:buNone/>
            </a:pPr>
            <a:r>
              <a:rPr lang="en-US" sz="3000" b="1" i="1" dirty="0">
                <a:solidFill>
                  <a:schemeClr val="accent2"/>
                </a:solidFill>
                <a:sym typeface="Wingdings" pitchFamily="2" charset="2"/>
              </a:rPr>
              <a:t>	</a:t>
            </a:r>
            <a:endParaRPr lang="en-US" sz="2600" b="1" dirty="0"/>
          </a:p>
          <a:p>
            <a:pPr marL="516636" lvl="2" indent="-457200"/>
            <a:endParaRPr lang="en-US" sz="2800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876800"/>
            <a:ext cx="914400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59436" lvl="2" indent="0" algn="ctr">
              <a:buNone/>
            </a:pPr>
            <a:r>
              <a:rPr lang="en-US" sz="5400" b="1" i="1" u="sng" dirty="0" smtClean="0">
                <a:solidFill>
                  <a:srgbClr val="FF0000"/>
                </a:solidFill>
              </a:rPr>
              <a:t>ONLY THE SIMILARITIES AND DIFFERENCES</a:t>
            </a:r>
          </a:p>
        </p:txBody>
      </p:sp>
    </p:spTree>
    <p:extLst>
      <p:ext uri="{BB962C8B-B14F-4D97-AF65-F5344CB8AC3E}">
        <p14:creationId xmlns:p14="http://schemas.microsoft.com/office/powerpoint/2010/main" val="6256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z="4400" b="1" i="1" u="sng" dirty="0" smtClean="0"/>
              <a:t>Critical attributes</a:t>
            </a:r>
            <a:r>
              <a:rPr lang="en-US" sz="4400" dirty="0" smtClean="0"/>
              <a:t> </a:t>
            </a:r>
            <a:r>
              <a:rPr lang="en-US" dirty="0" smtClean="0"/>
              <a:t>of our </a:t>
            </a:r>
            <a:r>
              <a:rPr lang="en-US" b="1" i="1" u="sng" dirty="0" smtClean="0"/>
              <a:t>concept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5528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>
              <a:buAutoNum type="arabicPeriod"/>
            </a:pPr>
            <a:r>
              <a:rPr lang="en-US" sz="3200" dirty="0" smtClean="0"/>
              <a:t>  Rule by “</a:t>
            </a:r>
            <a:r>
              <a:rPr lang="en-US" sz="3200" b="1" u="sng" dirty="0" smtClean="0"/>
              <a:t>Divine Right</a:t>
            </a:r>
            <a:r>
              <a:rPr lang="en-US" sz="3200" dirty="0" smtClean="0"/>
              <a:t>” (Chosen by God)</a:t>
            </a:r>
          </a:p>
          <a:p>
            <a:pPr>
              <a:buFont typeface="Arial" pitchFamily="34" charset="0"/>
              <a:buAutoNum type="arabicPeriod"/>
            </a:pPr>
            <a:r>
              <a:rPr lang="en-US" sz="3200" dirty="0" smtClean="0"/>
              <a:t>  </a:t>
            </a:r>
            <a:r>
              <a:rPr lang="en-US" sz="3200" b="1" i="1" u="sng" dirty="0" smtClean="0"/>
              <a:t>Political Sovereignty</a:t>
            </a:r>
            <a:r>
              <a:rPr lang="en-US" sz="3200" dirty="0" smtClean="0"/>
              <a:t>—Control over ALL parts of the government (economy, war, domestic and foreign affairs)…</a:t>
            </a:r>
          </a:p>
          <a:p>
            <a:pPr>
              <a:buFont typeface="Arial" pitchFamily="34" charset="0"/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b="1" i="1" u="sng" dirty="0" smtClean="0"/>
              <a:t>No checks and balances</a:t>
            </a:r>
            <a:r>
              <a:rPr lang="en-US" sz="3200" dirty="0" smtClean="0"/>
              <a:t> on political power (A single person—the MONARCH—is making all decisions…)</a:t>
            </a:r>
          </a:p>
          <a:p>
            <a:pPr>
              <a:buAutoNum type="arabicPeriod"/>
            </a:pP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7620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/>
              <a:t>STEP #3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277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STEP #4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" y="1100629"/>
            <a:ext cx="8926830" cy="2175972"/>
          </a:xfrm>
        </p:spPr>
        <p:txBody>
          <a:bodyPr>
            <a:normAutofit/>
          </a:bodyPr>
          <a:lstStyle/>
          <a:p>
            <a:pPr marL="59436" lvl="2" indent="0">
              <a:buNone/>
            </a:pPr>
            <a:r>
              <a:rPr lang="en-US" sz="4000" b="1" dirty="0" smtClean="0"/>
              <a:t>Use the </a:t>
            </a:r>
            <a:r>
              <a:rPr lang="en-US" sz="4000" b="1" u="sng" dirty="0" smtClean="0"/>
              <a:t>critical attributes</a:t>
            </a:r>
            <a:r>
              <a:rPr lang="en-US" sz="4000" b="1" dirty="0" smtClean="0"/>
              <a:t> to create a definition for our concept. “This is a concept where…” or “This concept is…”</a:t>
            </a:r>
            <a:endParaRPr lang="en-US" sz="4000" b="1" dirty="0"/>
          </a:p>
          <a:p>
            <a:pPr marL="1211580" lvl="5" indent="-457200"/>
            <a:endParaRPr lang="en-US" sz="2600" b="1" dirty="0"/>
          </a:p>
          <a:p>
            <a:pPr marL="516636" lvl="2" indent="-457200"/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971800"/>
            <a:ext cx="9144000" cy="31700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4000" dirty="0"/>
              <a:t>This concept is a form of government where </a:t>
            </a:r>
            <a:r>
              <a:rPr lang="en-US" sz="4000" b="1" u="sng" dirty="0"/>
              <a:t>all political power</a:t>
            </a:r>
            <a:r>
              <a:rPr lang="en-US" sz="4000" dirty="0"/>
              <a:t> is located in a </a:t>
            </a:r>
            <a:r>
              <a:rPr lang="en-US" sz="4000" dirty="0" smtClean="0"/>
              <a:t>single monarch </a:t>
            </a:r>
            <a:r>
              <a:rPr lang="en-US" sz="4000" dirty="0"/>
              <a:t>who rules by </a:t>
            </a:r>
            <a:r>
              <a:rPr lang="en-US" sz="4000" b="1" u="sng" dirty="0"/>
              <a:t>divine right </a:t>
            </a:r>
            <a:r>
              <a:rPr lang="en-US" sz="4000" dirty="0"/>
              <a:t>without any </a:t>
            </a:r>
            <a:r>
              <a:rPr lang="en-US" sz="4000" b="1" u="sng" dirty="0"/>
              <a:t>checks or balances</a:t>
            </a:r>
            <a:r>
              <a:rPr lang="en-US" sz="4000" dirty="0"/>
              <a:t> on </a:t>
            </a:r>
            <a:r>
              <a:rPr lang="en-US" sz="4000" dirty="0" smtClean="0"/>
              <a:t>his or her </a:t>
            </a:r>
            <a:r>
              <a:rPr lang="en-US" sz="4000" dirty="0"/>
              <a:t>power.</a:t>
            </a:r>
          </a:p>
        </p:txBody>
      </p:sp>
    </p:spTree>
    <p:extLst>
      <p:ext uri="{BB962C8B-B14F-4D97-AF65-F5344CB8AC3E}">
        <p14:creationId xmlns:p14="http://schemas.microsoft.com/office/powerpoint/2010/main" val="16833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/>
              <a:t>OUR Definition</a:t>
            </a:r>
            <a:r>
              <a:rPr lang="en-US" sz="4000" b="1" dirty="0" smtClean="0"/>
              <a:t>	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7901"/>
            <a:ext cx="9144000" cy="1109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This concept is a form of </a:t>
            </a:r>
            <a:r>
              <a:rPr lang="en-US" sz="3600" dirty="0" smtClean="0">
                <a:solidFill>
                  <a:srgbClr val="FF0000"/>
                </a:solidFill>
              </a:rPr>
              <a:t>government</a:t>
            </a:r>
            <a:r>
              <a:rPr lang="en-US" sz="3600" dirty="0" smtClean="0"/>
              <a:t> where: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667000" y="5029200"/>
            <a:ext cx="62103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/>
              <a:t>(</a:t>
            </a:r>
            <a:r>
              <a:rPr lang="en-US" sz="3600" b="1" u="sng" dirty="0"/>
              <a:t>without any checks or balances</a:t>
            </a:r>
            <a:r>
              <a:rPr lang="en-US" sz="3600" b="1" dirty="0"/>
              <a:t>) on his </a:t>
            </a:r>
            <a:r>
              <a:rPr lang="en-US" sz="3600" b="1" dirty="0" smtClean="0"/>
              <a:t>or her power</a:t>
            </a:r>
            <a:r>
              <a:rPr lang="en-US" sz="360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360" y="2197073"/>
            <a:ext cx="870094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600" b="1" u="sng" dirty="0"/>
              <a:t>all political (sovereignty) power</a:t>
            </a:r>
            <a:r>
              <a:rPr lang="en-US" sz="3600" b="1" dirty="0"/>
              <a:t> is located in a </a:t>
            </a:r>
            <a:r>
              <a:rPr lang="en-US" sz="3600" b="1" dirty="0">
                <a:solidFill>
                  <a:srgbClr val="FF0000"/>
                </a:solidFill>
              </a:rPr>
              <a:t>monarch</a:t>
            </a:r>
            <a:r>
              <a:rPr lang="en-US" sz="3600" b="1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3857937"/>
            <a:ext cx="526400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/>
              <a:t>who rules by (</a:t>
            </a:r>
            <a:r>
              <a:rPr lang="en-US" sz="3600" b="1" u="sng" dirty="0"/>
              <a:t>divine right</a:t>
            </a:r>
            <a:r>
              <a:rPr lang="en-US" sz="36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939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632</Words>
  <Application>Microsoft Office PowerPoint</Application>
  <PresentationFormat>On-screen Show (4:3)</PresentationFormat>
  <Paragraphs>115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Tunga</vt:lpstr>
      <vt:lpstr>Wingdings</vt:lpstr>
      <vt:lpstr>Wingdings 2</vt:lpstr>
      <vt:lpstr>Office Theme</vt:lpstr>
      <vt:lpstr>10th WORLD Studies 10.22.18</vt:lpstr>
      <vt:lpstr>“Concept”—what is it?</vt:lpstr>
      <vt:lpstr>PowerPoint Presentation</vt:lpstr>
      <vt:lpstr>Do these examples qualify as “Pizza” according to our definition?</vt:lpstr>
      <vt:lpstr>STEP #1</vt:lpstr>
      <vt:lpstr>STEP #2</vt:lpstr>
      <vt:lpstr>Critical attributes of our concept </vt:lpstr>
      <vt:lpstr>STEP #4</vt:lpstr>
      <vt:lpstr>OUR Definition </vt:lpstr>
      <vt:lpstr>PowerPoint Presentation</vt:lpstr>
      <vt:lpstr>A power vacuum…Why?</vt:lpstr>
      <vt:lpstr>PowerPoint Presentation</vt:lpstr>
      <vt:lpstr>Age of Absolutism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10.08.14</dc:title>
  <dc:creator>Windows User</dc:creator>
  <cp:lastModifiedBy>Steen, Matthew    SHS - Staff</cp:lastModifiedBy>
  <cp:revision>53</cp:revision>
  <dcterms:created xsi:type="dcterms:W3CDTF">2014-10-08T20:51:17Z</dcterms:created>
  <dcterms:modified xsi:type="dcterms:W3CDTF">2018-10-22T22:02:03Z</dcterms:modified>
</cp:coreProperties>
</file>