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0" r:id="rId2"/>
    <p:sldId id="262" r:id="rId3"/>
    <p:sldId id="263" r:id="rId4"/>
    <p:sldId id="264" r:id="rId5"/>
    <p:sldId id="266" r:id="rId6"/>
    <p:sldId id="267" r:id="rId7"/>
    <p:sldId id="268" r:id="rId8"/>
    <p:sldId id="257" r:id="rId9"/>
    <p:sldId id="258" r:id="rId10"/>
    <p:sldId id="259" r:id="rId11"/>
    <p:sldId id="261" r:id="rId12"/>
    <p:sldId id="290"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3" r:id="rId35"/>
    <p:sldId id="292"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087091-EACC-428D-8D3E-42DC8DA23A0C}" type="datetimeFigureOut">
              <a:rPr lang="en-US" smtClean="0"/>
              <a:pPr/>
              <a:t>10/23/2014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593AE0-BEF5-4A95-A10F-16488B2FE4CB}" type="slidenum">
              <a:rPr lang="en-US" smtClean="0"/>
              <a:pPr/>
              <a:t>‹#›</a:t>
            </a:fld>
            <a:endParaRPr lang="en-US"/>
          </a:p>
        </p:txBody>
      </p:sp>
    </p:spTree>
    <p:extLst>
      <p:ext uri="{BB962C8B-B14F-4D97-AF65-F5344CB8AC3E}">
        <p14:creationId xmlns="" xmlns:p14="http://schemas.microsoft.com/office/powerpoint/2010/main" val="1894173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B013E0D-5489-4758-983C-BC84EA606740}" type="slidenum">
              <a:rPr lang="en-US" altLang="en-US" smtClean="0"/>
              <a:pPr/>
              <a:t>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Louis XIV’s elaborate rules of etiquette included the following:</a:t>
            </a:r>
          </a:p>
          <a:p>
            <a:r>
              <a:rPr lang="en-US" dirty="0" smtClean="0"/>
              <a:t>People who wanted to speak to the king could not knock on his door. Instead, using the left pinkie finger, they had to gently scratch on the door, until they were granted permission to enter. As a result, many courtiers grew that fingernail longer than the others;</a:t>
            </a:r>
          </a:p>
          <a:p>
            <a:r>
              <a:rPr lang="en-US" dirty="0" smtClean="0"/>
              <a:t>A lady never held hands or linked arms with a gentleman. Besides being in bad taste, this practice would have been impossible because a woman’s hooped skirts were so wide. Instead, she was to place her hand on top of the gentleman’s bent arm as they strolled through the gardens and chambers of Versailles;</a:t>
            </a:r>
          </a:p>
          <a:p>
            <a:r>
              <a:rPr lang="en-US" dirty="0" smtClean="0"/>
              <a:t>When a gentleman sat down, he slid his left foot in front of the other, placed his hands on the sides of the chair and gently lowered himself into the chair. There was a very practical reason for this procedure. If a gentleman sat too fast, his tight pants might split;</a:t>
            </a:r>
          </a:p>
          <a:p>
            <a:r>
              <a:rPr lang="en-US" dirty="0" smtClean="0"/>
              <a:t>Women and men were not allowed to cross their legs in public;</a:t>
            </a:r>
          </a:p>
          <a:p>
            <a:r>
              <a:rPr lang="en-US" dirty="0" smtClean="0"/>
              <a:t>When a gentleman passed an acquaintance on the street, he was to raise his hat high off his head until the other person passed;</a:t>
            </a:r>
          </a:p>
          <a:p>
            <a:r>
              <a:rPr lang="en-US" dirty="0" smtClean="0"/>
              <a:t>A gentleman was to do no work except writing letters, giving speeches, practicing fencing, or dancing. For pleasure he engaged in hawking, archery, indoor tennis, or hunting. A gentleman would also take part in battle and would sometimes serve as a public officer, paying the soldiers;</a:t>
            </a:r>
          </a:p>
          <a:p>
            <a:r>
              <a:rPr lang="en-US" dirty="0" smtClean="0"/>
              <a:t>Ladies’ clothing did not allow them to do much besides sit and walk. However, they passed the time sewing, knitting, writing letters, painting, making their own lace, and creating their own cosmetics and perfumes.</a:t>
            </a:r>
          </a:p>
          <a:p>
            <a:endParaRPr lang="en-US" dirty="0" smtClean="0"/>
          </a:p>
          <a:p>
            <a:r>
              <a:rPr lang="en-US" dirty="0" smtClean="0"/>
              <a:t>~2.75</a:t>
            </a:r>
            <a:r>
              <a:rPr lang="en-US" baseline="0" dirty="0" smtClean="0"/>
              <a:t> square miles</a:t>
            </a:r>
            <a:endParaRPr lang="en-US" dirty="0"/>
          </a:p>
        </p:txBody>
      </p:sp>
      <p:sp>
        <p:nvSpPr>
          <p:cNvPr id="4" name="Slide Number Placeholder 3"/>
          <p:cNvSpPr>
            <a:spLocks noGrp="1"/>
          </p:cNvSpPr>
          <p:nvPr>
            <p:ph type="sldNum" sz="quarter" idx="10"/>
          </p:nvPr>
        </p:nvSpPr>
        <p:spPr/>
        <p:txBody>
          <a:bodyPr/>
          <a:lstStyle/>
          <a:p>
            <a:fld id="{0AEEE758-07EE-3248-973D-782BE7BBAF8E}" type="slidenum">
              <a:rPr lang="en-US" smtClean="0"/>
              <a:pPr/>
              <a:t>21</a:t>
            </a:fld>
            <a:endParaRPr lang="en-US"/>
          </a:p>
        </p:txBody>
      </p:sp>
    </p:spTree>
    <p:extLst>
      <p:ext uri="{BB962C8B-B14F-4D97-AF65-F5344CB8AC3E}">
        <p14:creationId xmlns="" xmlns:p14="http://schemas.microsoft.com/office/powerpoint/2010/main" val="3537547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B013E0D-5489-4758-983C-BC84EA606740}" type="slidenum">
              <a:rPr lang="en-US" altLang="en-US" smtClean="0"/>
              <a:pPr/>
              <a:t>34</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A020F3-C7B9-4C61-A006-3E2CC9B545FB}"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4594F-DAD2-4652-8B26-15D07451FB7E}" type="slidenum">
              <a:rPr lang="en-US" smtClean="0"/>
              <a:pPr/>
              <a:t>‹#›</a:t>
            </a:fld>
            <a:endParaRPr lang="en-US"/>
          </a:p>
        </p:txBody>
      </p:sp>
    </p:spTree>
    <p:extLst>
      <p:ext uri="{BB962C8B-B14F-4D97-AF65-F5344CB8AC3E}">
        <p14:creationId xmlns="" xmlns:p14="http://schemas.microsoft.com/office/powerpoint/2010/main" val="2381819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A020F3-C7B9-4C61-A006-3E2CC9B545FB}"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4594F-DAD2-4652-8B26-15D07451FB7E}" type="slidenum">
              <a:rPr lang="en-US" smtClean="0"/>
              <a:pPr/>
              <a:t>‹#›</a:t>
            </a:fld>
            <a:endParaRPr lang="en-US"/>
          </a:p>
        </p:txBody>
      </p:sp>
    </p:spTree>
    <p:extLst>
      <p:ext uri="{BB962C8B-B14F-4D97-AF65-F5344CB8AC3E}">
        <p14:creationId xmlns="" xmlns:p14="http://schemas.microsoft.com/office/powerpoint/2010/main" val="3670123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A020F3-C7B9-4C61-A006-3E2CC9B545FB}"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4594F-DAD2-4652-8B26-15D07451FB7E}" type="slidenum">
              <a:rPr lang="en-US" smtClean="0"/>
              <a:pPr/>
              <a:t>‹#›</a:t>
            </a:fld>
            <a:endParaRPr lang="en-US"/>
          </a:p>
        </p:txBody>
      </p:sp>
    </p:spTree>
    <p:extLst>
      <p:ext uri="{BB962C8B-B14F-4D97-AF65-F5344CB8AC3E}">
        <p14:creationId xmlns="" xmlns:p14="http://schemas.microsoft.com/office/powerpoint/2010/main" val="935518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A020F3-C7B9-4C61-A006-3E2CC9B545FB}"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4594F-DAD2-4652-8B26-15D07451FB7E}" type="slidenum">
              <a:rPr lang="en-US" smtClean="0"/>
              <a:pPr/>
              <a:t>‹#›</a:t>
            </a:fld>
            <a:endParaRPr lang="en-US"/>
          </a:p>
        </p:txBody>
      </p:sp>
    </p:spTree>
    <p:extLst>
      <p:ext uri="{BB962C8B-B14F-4D97-AF65-F5344CB8AC3E}">
        <p14:creationId xmlns="" xmlns:p14="http://schemas.microsoft.com/office/powerpoint/2010/main" val="14658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A020F3-C7B9-4C61-A006-3E2CC9B545FB}" type="datetimeFigureOut">
              <a:rPr lang="en-US" smtClean="0"/>
              <a:pPr/>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A4594F-DAD2-4652-8B26-15D07451FB7E}" type="slidenum">
              <a:rPr lang="en-US" smtClean="0"/>
              <a:pPr/>
              <a:t>‹#›</a:t>
            </a:fld>
            <a:endParaRPr lang="en-US"/>
          </a:p>
        </p:txBody>
      </p:sp>
    </p:spTree>
    <p:extLst>
      <p:ext uri="{BB962C8B-B14F-4D97-AF65-F5344CB8AC3E}">
        <p14:creationId xmlns="" xmlns:p14="http://schemas.microsoft.com/office/powerpoint/2010/main" val="199278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A020F3-C7B9-4C61-A006-3E2CC9B545FB}" type="datetimeFigureOut">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4594F-DAD2-4652-8B26-15D07451FB7E}" type="slidenum">
              <a:rPr lang="en-US" smtClean="0"/>
              <a:pPr/>
              <a:t>‹#›</a:t>
            </a:fld>
            <a:endParaRPr lang="en-US"/>
          </a:p>
        </p:txBody>
      </p:sp>
    </p:spTree>
    <p:extLst>
      <p:ext uri="{BB962C8B-B14F-4D97-AF65-F5344CB8AC3E}">
        <p14:creationId xmlns="" xmlns:p14="http://schemas.microsoft.com/office/powerpoint/2010/main" val="334656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A020F3-C7B9-4C61-A006-3E2CC9B545FB}" type="datetimeFigureOut">
              <a:rPr lang="en-US" smtClean="0"/>
              <a:pPr/>
              <a:t>10/23/2014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A4594F-DAD2-4652-8B26-15D07451FB7E}" type="slidenum">
              <a:rPr lang="en-US" smtClean="0"/>
              <a:pPr/>
              <a:t>‹#›</a:t>
            </a:fld>
            <a:endParaRPr lang="en-US"/>
          </a:p>
        </p:txBody>
      </p:sp>
    </p:spTree>
    <p:extLst>
      <p:ext uri="{BB962C8B-B14F-4D97-AF65-F5344CB8AC3E}">
        <p14:creationId xmlns="" xmlns:p14="http://schemas.microsoft.com/office/powerpoint/2010/main" val="3240128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A020F3-C7B9-4C61-A006-3E2CC9B545FB}" type="datetimeFigureOut">
              <a:rPr lang="en-US" smtClean="0"/>
              <a:pPr/>
              <a:t>10/23/2014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A4594F-DAD2-4652-8B26-15D07451FB7E}" type="slidenum">
              <a:rPr lang="en-US" smtClean="0"/>
              <a:pPr/>
              <a:t>‹#›</a:t>
            </a:fld>
            <a:endParaRPr lang="en-US"/>
          </a:p>
        </p:txBody>
      </p:sp>
    </p:spTree>
    <p:extLst>
      <p:ext uri="{BB962C8B-B14F-4D97-AF65-F5344CB8AC3E}">
        <p14:creationId xmlns="" xmlns:p14="http://schemas.microsoft.com/office/powerpoint/2010/main" val="2656246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A020F3-C7B9-4C61-A006-3E2CC9B545FB}" type="datetimeFigureOut">
              <a:rPr lang="en-US" smtClean="0"/>
              <a:pPr/>
              <a:t>10/23/2014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A4594F-DAD2-4652-8B26-15D07451FB7E}" type="slidenum">
              <a:rPr lang="en-US" smtClean="0"/>
              <a:pPr/>
              <a:t>‹#›</a:t>
            </a:fld>
            <a:endParaRPr lang="en-US"/>
          </a:p>
        </p:txBody>
      </p:sp>
    </p:spTree>
    <p:extLst>
      <p:ext uri="{BB962C8B-B14F-4D97-AF65-F5344CB8AC3E}">
        <p14:creationId xmlns="" xmlns:p14="http://schemas.microsoft.com/office/powerpoint/2010/main" val="4147142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A020F3-C7B9-4C61-A006-3E2CC9B545FB}" type="datetimeFigureOut">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4594F-DAD2-4652-8B26-15D07451FB7E}" type="slidenum">
              <a:rPr lang="en-US" smtClean="0"/>
              <a:pPr/>
              <a:t>‹#›</a:t>
            </a:fld>
            <a:endParaRPr lang="en-US"/>
          </a:p>
        </p:txBody>
      </p:sp>
    </p:spTree>
    <p:extLst>
      <p:ext uri="{BB962C8B-B14F-4D97-AF65-F5344CB8AC3E}">
        <p14:creationId xmlns="" xmlns:p14="http://schemas.microsoft.com/office/powerpoint/2010/main" val="4038515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A020F3-C7B9-4C61-A006-3E2CC9B545FB}" type="datetimeFigureOut">
              <a:rPr lang="en-US" smtClean="0"/>
              <a:pPr/>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A4594F-DAD2-4652-8B26-15D07451FB7E}" type="slidenum">
              <a:rPr lang="en-US" smtClean="0"/>
              <a:pPr/>
              <a:t>‹#›</a:t>
            </a:fld>
            <a:endParaRPr lang="en-US"/>
          </a:p>
        </p:txBody>
      </p:sp>
    </p:spTree>
    <p:extLst>
      <p:ext uri="{BB962C8B-B14F-4D97-AF65-F5344CB8AC3E}">
        <p14:creationId xmlns="" xmlns:p14="http://schemas.microsoft.com/office/powerpoint/2010/main" val="53319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020F3-C7B9-4C61-A006-3E2CC9B545FB}" type="datetimeFigureOut">
              <a:rPr lang="en-US" smtClean="0"/>
              <a:pPr/>
              <a:t>10/23/2014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4594F-DAD2-4652-8B26-15D07451FB7E}" type="slidenum">
              <a:rPr lang="en-US" smtClean="0"/>
              <a:pPr/>
              <a:t>‹#›</a:t>
            </a:fld>
            <a:endParaRPr lang="en-US"/>
          </a:p>
        </p:txBody>
      </p:sp>
    </p:spTree>
    <p:extLst>
      <p:ext uri="{BB962C8B-B14F-4D97-AF65-F5344CB8AC3E}">
        <p14:creationId xmlns="" xmlns:p14="http://schemas.microsoft.com/office/powerpoint/2010/main" val="188290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www.youtube.com/watch?v=OaiSHcHM0P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algn="ctr" eaLnBrk="1" fontAlgn="auto" hangingPunct="1">
              <a:spcAft>
                <a:spcPts val="0"/>
              </a:spcAft>
              <a:defRPr/>
            </a:pPr>
            <a:r>
              <a:rPr lang="en-US" sz="3600" dirty="0" smtClean="0">
                <a:solidFill>
                  <a:schemeClr val="accent1">
                    <a:tint val="83000"/>
                    <a:satMod val="150000"/>
                  </a:schemeClr>
                </a:solidFill>
                <a:cs typeface="Tunga" pitchFamily="34" charset="0"/>
              </a:rPr>
              <a:t>10</a:t>
            </a:r>
            <a:r>
              <a:rPr lang="en-US" sz="3600" baseline="30000" dirty="0" smtClean="0">
                <a:solidFill>
                  <a:schemeClr val="accent1">
                    <a:tint val="83000"/>
                    <a:satMod val="150000"/>
                  </a:schemeClr>
                </a:solidFill>
                <a:cs typeface="Tunga" pitchFamily="34" charset="0"/>
              </a:rPr>
              <a:t>th</a:t>
            </a:r>
            <a:r>
              <a:rPr lang="en-US" sz="3600" dirty="0" smtClean="0">
                <a:solidFill>
                  <a:schemeClr val="accent1">
                    <a:tint val="83000"/>
                    <a:satMod val="150000"/>
                  </a:schemeClr>
                </a:solidFill>
                <a:cs typeface="Tunga" pitchFamily="34" charset="0"/>
              </a:rPr>
              <a:t> Euro </a:t>
            </a:r>
            <a:r>
              <a:rPr lang="en-US" sz="3600" smtClean="0">
                <a:solidFill>
                  <a:schemeClr val="accent1">
                    <a:tint val="83000"/>
                    <a:satMod val="150000"/>
                  </a:schemeClr>
                </a:solidFill>
                <a:cs typeface="Tunga" pitchFamily="34" charset="0"/>
              </a:rPr>
              <a:t>Studies </a:t>
            </a:r>
            <a:r>
              <a:rPr lang="en-US" sz="3600" smtClean="0">
                <a:solidFill>
                  <a:srgbClr val="FF0000"/>
                </a:solidFill>
                <a:cs typeface="Tunga" pitchFamily="34" charset="0"/>
              </a:rPr>
              <a:t>10.23.14</a:t>
            </a:r>
            <a:endParaRPr lang="en-US" sz="3600" dirty="0" smtClean="0">
              <a:solidFill>
                <a:srgbClr val="FF0000"/>
              </a:solidFill>
              <a:cs typeface="Tunga" pitchFamily="34" charset="0"/>
            </a:endParaRPr>
          </a:p>
        </p:txBody>
      </p:sp>
      <p:sp>
        <p:nvSpPr>
          <p:cNvPr id="9" name="Content Placeholder 8"/>
          <p:cNvSpPr>
            <a:spLocks noGrp="1"/>
          </p:cNvSpPr>
          <p:nvPr>
            <p:ph sz="quarter" idx="4294967295"/>
          </p:nvPr>
        </p:nvSpPr>
        <p:spPr>
          <a:xfrm>
            <a:off x="0" y="1143000"/>
            <a:ext cx="4343400" cy="5486400"/>
          </a:xfrm>
        </p:spPr>
        <p:txBody>
          <a:bodyPr>
            <a:normAutofit/>
          </a:bodyPr>
          <a:lstStyle/>
          <a:p>
            <a:pPr marL="273050" indent="-273050" eaLnBrk="1" fontAlgn="auto" hangingPunct="1">
              <a:lnSpc>
                <a:spcPct val="90000"/>
              </a:lnSpc>
              <a:spcAft>
                <a:spcPts val="0"/>
              </a:spcAft>
              <a:buFont typeface="Wingdings" pitchFamily="2" charset="2"/>
              <a:buChar char="Ø"/>
              <a:defRPr/>
            </a:pPr>
            <a:r>
              <a:rPr lang="en-US" sz="3600" b="1" u="sng" dirty="0" smtClean="0"/>
              <a:t>Turn in:</a:t>
            </a:r>
            <a:endParaRPr lang="en-US" sz="3600" b="1" dirty="0"/>
          </a:p>
          <a:p>
            <a:pPr marL="457200" lvl="1" indent="0">
              <a:buFont typeface="Wingdings" pitchFamily="2" charset="2"/>
              <a:buChar char="Ø"/>
              <a:defRPr/>
            </a:pPr>
            <a:r>
              <a:rPr lang="en-US" sz="2000" b="1" dirty="0" smtClean="0"/>
              <a:t>Nothing…</a:t>
            </a:r>
            <a:endParaRPr lang="en-US" sz="1600" b="1" dirty="0"/>
          </a:p>
          <a:p>
            <a:pPr marL="673100" lvl="1" indent="-273050">
              <a:lnSpc>
                <a:spcPct val="90000"/>
              </a:lnSpc>
              <a:buFont typeface="Wingdings" pitchFamily="2" charset="2"/>
              <a:buChar char="Ø"/>
              <a:defRPr/>
            </a:pPr>
            <a:endParaRPr lang="en-US" b="1" dirty="0" smtClean="0"/>
          </a:p>
          <a:p>
            <a:pPr marL="273050" indent="-273050" eaLnBrk="1" fontAlgn="auto" hangingPunct="1">
              <a:lnSpc>
                <a:spcPct val="90000"/>
              </a:lnSpc>
              <a:spcAft>
                <a:spcPts val="0"/>
              </a:spcAft>
              <a:buFont typeface="Wingdings" pitchFamily="2" charset="2"/>
              <a:buChar char="Ø"/>
              <a:defRPr/>
            </a:pPr>
            <a:r>
              <a:rPr lang="en-US" sz="3600" b="1" u="sng" dirty="0" smtClean="0"/>
              <a:t>Take out:</a:t>
            </a:r>
            <a:r>
              <a:rPr lang="en-US" sz="3600" b="1" dirty="0" smtClean="0"/>
              <a:t> </a:t>
            </a:r>
          </a:p>
          <a:p>
            <a:pPr marL="673100" lvl="1" indent="-273050">
              <a:lnSpc>
                <a:spcPct val="90000"/>
              </a:lnSpc>
              <a:buFont typeface="Wingdings" pitchFamily="2" charset="2"/>
              <a:buChar char="Ø"/>
              <a:defRPr/>
            </a:pPr>
            <a:r>
              <a:rPr lang="en-US" sz="2000" b="1" dirty="0" smtClean="0"/>
              <a:t>Planner, Pen/pencil, Monarch Chart, Map of Europe</a:t>
            </a:r>
          </a:p>
          <a:p>
            <a:pPr marL="673100" lvl="1" indent="-273050">
              <a:lnSpc>
                <a:spcPct val="90000"/>
              </a:lnSpc>
              <a:buFont typeface="Wingdings" pitchFamily="2" charset="2"/>
              <a:buChar char="Ø"/>
              <a:defRPr/>
            </a:pPr>
            <a:endParaRPr lang="en-US" b="1" dirty="0" smtClean="0"/>
          </a:p>
          <a:p>
            <a:pPr marL="273050" indent="-273050">
              <a:lnSpc>
                <a:spcPct val="90000"/>
              </a:lnSpc>
              <a:buFont typeface="Wingdings" pitchFamily="2" charset="2"/>
              <a:buChar char="Ø"/>
              <a:defRPr/>
            </a:pPr>
            <a:r>
              <a:rPr lang="en-US" b="1" u="sng" dirty="0" smtClean="0"/>
              <a:t>Today’s objective:</a:t>
            </a:r>
          </a:p>
          <a:p>
            <a:pPr marL="673100" lvl="1" indent="-273050">
              <a:lnSpc>
                <a:spcPct val="90000"/>
              </a:lnSpc>
              <a:buFont typeface="Wingdings" pitchFamily="2" charset="2"/>
              <a:buChar char="Ø"/>
              <a:defRPr/>
            </a:pPr>
            <a:r>
              <a:rPr lang="en-US" sz="2000" b="1" dirty="0" smtClean="0"/>
              <a:t>I can describe how </a:t>
            </a:r>
            <a:r>
              <a:rPr lang="en-US" sz="2000" b="1" dirty="0" smtClean="0"/>
              <a:t>France’s </a:t>
            </a:r>
            <a:r>
              <a:rPr lang="en-US" sz="2000" b="1" dirty="0" smtClean="0"/>
              <a:t>history of monarchs differs from other European nations during Absolutism.</a:t>
            </a:r>
          </a:p>
          <a:p>
            <a:pPr marL="273050" indent="-273050" eaLnBrk="1" fontAlgn="auto" hangingPunct="1">
              <a:lnSpc>
                <a:spcPct val="90000"/>
              </a:lnSpc>
              <a:spcAft>
                <a:spcPts val="0"/>
              </a:spcAft>
              <a:buFont typeface="Arial" pitchFamily="34" charset="0"/>
              <a:buNone/>
              <a:defRPr/>
            </a:pPr>
            <a:endParaRPr lang="en-US" sz="3600" b="1" dirty="0" smtClean="0"/>
          </a:p>
          <a:p>
            <a:pPr marL="273050" indent="-273050" eaLnBrk="1" fontAlgn="auto" hangingPunct="1">
              <a:lnSpc>
                <a:spcPct val="90000"/>
              </a:lnSpc>
              <a:spcAft>
                <a:spcPts val="0"/>
              </a:spcAft>
              <a:buFont typeface="Arial" pitchFamily="34" charset="0"/>
              <a:buNone/>
              <a:defRPr/>
            </a:pPr>
            <a:endParaRPr lang="en-US" sz="3600" b="1" u="sng" dirty="0" smtClean="0"/>
          </a:p>
          <a:p>
            <a:pPr marL="273050" indent="-273050" eaLnBrk="1" fontAlgn="auto" hangingPunct="1">
              <a:lnSpc>
                <a:spcPct val="90000"/>
              </a:lnSpc>
              <a:spcAft>
                <a:spcPts val="0"/>
              </a:spcAft>
              <a:buFont typeface="Wingdings 2"/>
              <a:buChar char=""/>
              <a:defRPr/>
            </a:pPr>
            <a:endParaRPr lang="en-US" dirty="0" smtClean="0"/>
          </a:p>
        </p:txBody>
      </p:sp>
      <p:sp>
        <p:nvSpPr>
          <p:cNvPr id="27652" name="Content Placeholder 9"/>
          <p:cNvSpPr>
            <a:spLocks noGrp="1"/>
          </p:cNvSpPr>
          <p:nvPr>
            <p:ph sz="quarter" idx="4294967295"/>
          </p:nvPr>
        </p:nvSpPr>
        <p:spPr>
          <a:xfrm>
            <a:off x="4419600" y="1143000"/>
            <a:ext cx="4724400" cy="5257800"/>
          </a:xfrm>
        </p:spPr>
        <p:txBody>
          <a:bodyPr>
            <a:normAutofit/>
          </a:bodyPr>
          <a:lstStyle/>
          <a:p>
            <a:pPr marL="57150" indent="0" eaLnBrk="1" hangingPunct="1">
              <a:buFont typeface="Wingdings" pitchFamily="2" charset="2"/>
              <a:buNone/>
              <a:defRPr/>
            </a:pPr>
            <a:r>
              <a:rPr lang="en-US" sz="2800" b="1" u="sng" dirty="0" smtClean="0"/>
              <a:t>Today’s Agenda:</a:t>
            </a:r>
          </a:p>
          <a:p>
            <a:pPr indent="-285750">
              <a:buFont typeface="Wingdings" pitchFamily="2" charset="2"/>
              <a:buChar char="Ø"/>
              <a:defRPr/>
            </a:pPr>
            <a:r>
              <a:rPr lang="en-US" sz="2800" b="1" i="1" dirty="0" smtClean="0"/>
              <a:t>France &amp; the Bourbon Family</a:t>
            </a:r>
            <a:endParaRPr lang="en-US" sz="1400" b="1" i="1" dirty="0" smtClean="0"/>
          </a:p>
          <a:p>
            <a:pPr marL="57150" indent="0">
              <a:buFont typeface="Wingdings" pitchFamily="2" charset="2"/>
              <a:buNone/>
              <a:defRPr/>
            </a:pPr>
            <a:endParaRPr lang="en-US" sz="2800" b="1" i="1" dirty="0" smtClean="0"/>
          </a:p>
          <a:p>
            <a:pPr marL="57150" indent="0" eaLnBrk="1" hangingPunct="1">
              <a:buFont typeface="Wingdings" pitchFamily="2" charset="2"/>
              <a:buNone/>
              <a:defRPr/>
            </a:pPr>
            <a:endParaRPr lang="en-US" sz="2800" dirty="0" smtClean="0"/>
          </a:p>
          <a:p>
            <a:pPr marL="57150" indent="0" eaLnBrk="1" hangingPunct="1">
              <a:buFont typeface="Wingdings" pitchFamily="2" charset="2"/>
              <a:buNone/>
              <a:defRPr/>
            </a:pPr>
            <a:r>
              <a:rPr lang="en-US" sz="2800" b="1" u="sng" dirty="0" smtClean="0"/>
              <a:t>HW:</a:t>
            </a:r>
          </a:p>
          <a:p>
            <a:pPr marL="514350" indent="-457200" eaLnBrk="1" hangingPunct="1">
              <a:buFont typeface="Wingdings" pitchFamily="2" charset="2"/>
              <a:buChar char="Ø"/>
              <a:defRPr/>
            </a:pPr>
            <a:r>
              <a:rPr lang="en-US" sz="2800" b="1" dirty="0" smtClean="0"/>
              <a:t>16.2 Guided Notes</a:t>
            </a:r>
          </a:p>
          <a:p>
            <a:pPr marL="514350" indent="-457200" eaLnBrk="1" hangingPunct="1">
              <a:buFont typeface="Wingdings" pitchFamily="2" charset="2"/>
              <a:buChar char="Ø"/>
              <a:defRPr/>
            </a:pPr>
            <a:r>
              <a:rPr lang="en-US" sz="2800" b="1" dirty="0" smtClean="0"/>
              <a:t>Baseball Card Project</a:t>
            </a:r>
          </a:p>
          <a:p>
            <a:pPr marL="457200" lvl="1" indent="0">
              <a:defRPr/>
            </a:pPr>
            <a:endParaRPr lang="en-US" sz="2000" b="1" dirty="0" smtClean="0"/>
          </a:p>
          <a:p>
            <a:pPr marL="57150" indent="0">
              <a:defRPr/>
            </a:pPr>
            <a:endParaRPr lang="en-US" sz="2800" b="1" u="sng" dirty="0" smtClean="0"/>
          </a:p>
          <a:p>
            <a:pPr marL="1771650" lvl="3" indent="-457200">
              <a:defRPr/>
            </a:pPr>
            <a:endParaRPr lang="en-US" sz="1600" dirty="0" smtClean="0"/>
          </a:p>
          <a:p>
            <a:pPr marL="514350" indent="-457200">
              <a:defRPr/>
            </a:pPr>
            <a:endParaRPr lang="en-US" sz="2800" dirty="0"/>
          </a:p>
        </p:txBody>
      </p:sp>
    </p:spTree>
    <p:extLst>
      <p:ext uri="{BB962C8B-B14F-4D97-AF65-F5344CB8AC3E}">
        <p14:creationId xmlns="" xmlns:p14="http://schemas.microsoft.com/office/powerpoint/2010/main" val="1898977260"/>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9"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5438775" cy="5486400"/>
          </a:xfrm>
          <a:prstGeom prst="rect">
            <a:avLst/>
          </a:prstGeom>
          <a:noFill/>
          <a:extLst>
            <a:ext uri="{909E8E84-426E-40DD-AFC4-6F175D3DCCD1}">
              <a14:hiddenFill xmlns="" xmlns:a14="http://schemas.microsoft.com/office/drawing/2010/main">
                <a:solidFill>
                  <a:srgbClr val="FFFFFF"/>
                </a:solidFill>
              </a14:hiddenFill>
            </a:ext>
          </a:extLst>
        </p:spPr>
      </p:pic>
      <p:pic>
        <p:nvPicPr>
          <p:cNvPr id="93191"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19600" y="0"/>
            <a:ext cx="4724400" cy="5486400"/>
          </a:xfrm>
          <a:prstGeom prst="rect">
            <a:avLst/>
          </a:prstGeom>
          <a:noFill/>
          <a:extLst>
            <a:ext uri="{909E8E84-426E-40DD-AFC4-6F175D3DCCD1}">
              <a14:hiddenFill xmlns="" xmlns:a14="http://schemas.microsoft.com/office/drawing/2010/main">
                <a:solidFill>
                  <a:srgbClr val="FFFFFF"/>
                </a:solidFill>
              </a14:hiddenFill>
            </a:ext>
          </a:extLst>
        </p:spPr>
      </p:pic>
      <p:sp>
        <p:nvSpPr>
          <p:cNvPr id="93192" name="Text Box 8"/>
          <p:cNvSpPr txBox="1">
            <a:spLocks noChangeArrowheads="1"/>
          </p:cNvSpPr>
          <p:nvPr/>
        </p:nvSpPr>
        <p:spPr bwMode="auto">
          <a:xfrm>
            <a:off x="0" y="5899150"/>
            <a:ext cx="91440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600"/>
              <a:t>Louis XIII and Cardinal Richelieu</a:t>
            </a:r>
          </a:p>
        </p:txBody>
      </p:sp>
    </p:spTree>
    <p:extLst>
      <p:ext uri="{BB962C8B-B14F-4D97-AF65-F5344CB8AC3E}">
        <p14:creationId xmlns="" xmlns:p14="http://schemas.microsoft.com/office/powerpoint/2010/main" val="1174681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en-US"/>
              <a:t>Louis XIV Comes to Power</a:t>
            </a:r>
          </a:p>
        </p:txBody>
      </p:sp>
      <p:sp>
        <p:nvSpPr>
          <p:cNvPr id="74755" name="Rectangle 3"/>
          <p:cNvSpPr>
            <a:spLocks noGrp="1" noChangeArrowheads="1"/>
          </p:cNvSpPr>
          <p:nvPr>
            <p:ph type="body" idx="1"/>
          </p:nvPr>
        </p:nvSpPr>
        <p:spPr>
          <a:xfrm>
            <a:off x="457200" y="1295400"/>
            <a:ext cx="8229600" cy="5105400"/>
          </a:xfrm>
        </p:spPr>
        <p:txBody>
          <a:bodyPr/>
          <a:lstStyle/>
          <a:p>
            <a:r>
              <a:rPr lang="en-US" altLang="en-US" dirty="0"/>
              <a:t>Louis XIV, the Boy King (1643)</a:t>
            </a:r>
          </a:p>
          <a:p>
            <a:pPr lvl="1"/>
            <a:r>
              <a:rPr lang="en-US" altLang="en-US" dirty="0"/>
              <a:t>Was not the true leader until 1661</a:t>
            </a:r>
          </a:p>
          <a:p>
            <a:pPr lvl="1"/>
            <a:r>
              <a:rPr lang="en-US" altLang="en-US" dirty="0"/>
              <a:t>Cardinal </a:t>
            </a:r>
            <a:r>
              <a:rPr lang="en-US" altLang="en-US" dirty="0" err="1"/>
              <a:t>Marazin</a:t>
            </a:r>
            <a:r>
              <a:rPr lang="en-US" altLang="en-US" dirty="0"/>
              <a:t> ran the country</a:t>
            </a:r>
          </a:p>
          <a:p>
            <a:r>
              <a:rPr lang="en-US" altLang="en-US" dirty="0"/>
              <a:t>Louis Weakens the Noble’s Authority</a:t>
            </a:r>
          </a:p>
          <a:p>
            <a:pPr lvl="1"/>
            <a:r>
              <a:rPr lang="en-US" altLang="en-US" dirty="0"/>
              <a:t>Excluded the Nobles from his council</a:t>
            </a:r>
          </a:p>
          <a:p>
            <a:r>
              <a:rPr lang="en-US" altLang="en-US" dirty="0"/>
              <a:t>Economic Growth</a:t>
            </a:r>
          </a:p>
          <a:p>
            <a:pPr lvl="1"/>
            <a:r>
              <a:rPr lang="en-US" altLang="en-US" dirty="0"/>
              <a:t>Minister of Finance-Jean Baptiste Colbert</a:t>
            </a:r>
          </a:p>
          <a:p>
            <a:pPr lvl="2"/>
            <a:r>
              <a:rPr lang="en-US" altLang="en-US" dirty="0"/>
              <a:t>Gave tax benefits to companies</a:t>
            </a:r>
          </a:p>
          <a:p>
            <a:endParaRPr lang="en-US" altLang="en-US" dirty="0"/>
          </a:p>
        </p:txBody>
      </p:sp>
    </p:spTree>
    <p:extLst>
      <p:ext uri="{BB962C8B-B14F-4D97-AF65-F5344CB8AC3E}">
        <p14:creationId xmlns="" xmlns:p14="http://schemas.microsoft.com/office/powerpoint/2010/main" val="2934781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Show me the money!</a:t>
            </a:r>
            <a:br>
              <a:rPr lang="en-US" dirty="0" smtClean="0"/>
            </a:br>
            <a:r>
              <a:rPr lang="en-US" dirty="0" smtClean="0"/>
              <a:t>Jean-Baptiste Colbert</a:t>
            </a:r>
            <a:endParaRPr lang="en-US" dirty="0"/>
          </a:p>
        </p:txBody>
      </p:sp>
      <p:sp>
        <p:nvSpPr>
          <p:cNvPr id="3" name="Content Placeholder 2"/>
          <p:cNvSpPr>
            <a:spLocks noGrp="1"/>
          </p:cNvSpPr>
          <p:nvPr>
            <p:ph idx="1"/>
          </p:nvPr>
        </p:nvSpPr>
        <p:spPr>
          <a:xfrm>
            <a:off x="0" y="1600200"/>
            <a:ext cx="8229600" cy="4525963"/>
          </a:xfrm>
        </p:spPr>
        <p:txBody>
          <a:bodyPr>
            <a:normAutofit lnSpcReduction="10000"/>
          </a:bodyPr>
          <a:lstStyle/>
          <a:p>
            <a:pPr marL="137160" indent="0">
              <a:buNone/>
            </a:pPr>
            <a:r>
              <a:rPr lang="en-US" dirty="0" smtClean="0"/>
              <a:t>Mercantilism--economic </a:t>
            </a:r>
          </a:p>
          <a:p>
            <a:pPr marL="137160" indent="0">
              <a:buNone/>
            </a:pPr>
            <a:r>
              <a:rPr lang="en-US" dirty="0" smtClean="0"/>
              <a:t>nationalism </a:t>
            </a:r>
            <a:r>
              <a:rPr lang="en-US" dirty="0"/>
              <a:t>for the </a:t>
            </a:r>
            <a:r>
              <a:rPr lang="en-US" dirty="0" smtClean="0"/>
              <a:t>purpose </a:t>
            </a:r>
          </a:p>
          <a:p>
            <a:pPr marL="137160" indent="0">
              <a:buNone/>
            </a:pPr>
            <a:r>
              <a:rPr lang="en-US" dirty="0" smtClean="0"/>
              <a:t>of </a:t>
            </a:r>
            <a:r>
              <a:rPr lang="en-US" dirty="0"/>
              <a:t>building a wealthy </a:t>
            </a:r>
            <a:endParaRPr lang="en-US" dirty="0" smtClean="0"/>
          </a:p>
          <a:p>
            <a:pPr marL="137160" indent="0">
              <a:buNone/>
            </a:pPr>
            <a:r>
              <a:rPr lang="en-US" dirty="0" smtClean="0"/>
              <a:t>and </a:t>
            </a:r>
            <a:r>
              <a:rPr lang="en-US" dirty="0"/>
              <a:t>powerful state</a:t>
            </a:r>
            <a:r>
              <a:rPr lang="en-US" dirty="0" smtClean="0"/>
              <a:t>.</a:t>
            </a:r>
          </a:p>
          <a:p>
            <a:pPr marL="137160" indent="0">
              <a:buNone/>
            </a:pPr>
            <a:endParaRPr lang="en-US" dirty="0"/>
          </a:p>
          <a:p>
            <a:pPr marL="137160" indent="0">
              <a:buNone/>
            </a:pPr>
            <a:r>
              <a:rPr lang="en-US" dirty="0" smtClean="0"/>
              <a:t>Encouraged policies for the </a:t>
            </a:r>
          </a:p>
          <a:p>
            <a:pPr marL="137160" indent="0">
              <a:buNone/>
            </a:pPr>
            <a:r>
              <a:rPr lang="en-US" dirty="0"/>
              <a:t>p</a:t>
            </a:r>
            <a:r>
              <a:rPr lang="en-US" dirty="0" smtClean="0"/>
              <a:t>urpose of the betterment </a:t>
            </a:r>
          </a:p>
          <a:p>
            <a:pPr marL="137160" indent="0">
              <a:buNone/>
            </a:pPr>
            <a:r>
              <a:rPr lang="en-US" dirty="0" smtClean="0"/>
              <a:t>of France.</a:t>
            </a:r>
            <a:endParaRPr lang="en-US" dirty="0"/>
          </a:p>
        </p:txBody>
      </p:sp>
      <p:pic>
        <p:nvPicPr>
          <p:cNvPr id="1026" name="Picture 2" descr="C:\Users\steenm\Documents\9th World History\Jean Baptiste Colber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05400" y="1676400"/>
            <a:ext cx="3657600" cy="421672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02054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t>
            </a:r>
            <a:r>
              <a:rPr lang="en-US" smtClean="0"/>
              <a:t>Set I</a:t>
            </a:r>
            <a:endParaRPr lang="en-US" dirty="0"/>
          </a:p>
        </p:txBody>
      </p:sp>
      <p:pic>
        <p:nvPicPr>
          <p:cNvPr id="2050" name="Picture 2"/>
          <p:cNvPicPr>
            <a:picLocks noGrp="1" noChangeAspect="1" noChangeArrowheads="1"/>
          </p:cNvPicPr>
          <p:nvPr>
            <p:ph sz="half" idx="1"/>
          </p:nvPr>
        </p:nvPicPr>
        <p:blipFill>
          <a:blip r:embed="rId2" cstate="print"/>
          <a:stretch>
            <a:fillRect/>
          </a:stretch>
        </p:blipFill>
        <p:spPr bwMode="auto">
          <a:xfrm>
            <a:off x="304800" y="1145781"/>
            <a:ext cx="3984171" cy="5679562"/>
          </a:xfrm>
          <a:prstGeom prst="rect">
            <a:avLst/>
          </a:prstGeom>
          <a:noFill/>
          <a:ln w="9525">
            <a:noFill/>
            <a:miter lim="800000"/>
            <a:headEnd/>
            <a:tailEnd/>
          </a:ln>
          <a:effectLst/>
        </p:spPr>
      </p:pic>
      <p:sp>
        <p:nvSpPr>
          <p:cNvPr id="5" name="Content Placeholder 4"/>
          <p:cNvSpPr>
            <a:spLocks noGrp="1"/>
          </p:cNvSpPr>
          <p:nvPr>
            <p:ph sz="half" idx="2"/>
          </p:nvPr>
        </p:nvSpPr>
        <p:spPr/>
        <p:txBody>
          <a:bodyPr>
            <a:normAutofit fontScale="92500" lnSpcReduction="20000"/>
          </a:bodyPr>
          <a:lstStyle/>
          <a:p>
            <a:r>
              <a:rPr lang="en-US" dirty="0" smtClean="0"/>
              <a:t>When viewing the paintings of Louis XIV, pay close attention to the King’s clothing and posture. </a:t>
            </a:r>
          </a:p>
          <a:p>
            <a:r>
              <a:rPr lang="en-US" dirty="0" smtClean="0"/>
              <a:t>Keep in mind that the majority of the population of France would never actually see the king in person. </a:t>
            </a:r>
          </a:p>
          <a:p>
            <a:r>
              <a:rPr lang="en-US" dirty="0" smtClean="0"/>
              <a:t>Instead, they would see statues and paintings of the king, much like these.</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Data Set II</a:t>
            </a:r>
            <a:endParaRPr lang="en-US" dirty="0"/>
          </a:p>
        </p:txBody>
      </p:sp>
      <p:pic>
        <p:nvPicPr>
          <p:cNvPr id="1026" name="Picture 2"/>
          <p:cNvPicPr>
            <a:picLocks noGrp="1" noChangeAspect="1" noChangeArrowheads="1"/>
          </p:cNvPicPr>
          <p:nvPr>
            <p:ph idx="1"/>
          </p:nvPr>
        </p:nvPicPr>
        <p:blipFill>
          <a:blip r:embed="rId2" cstate="print"/>
          <a:stretch>
            <a:fillRect/>
          </a:stretch>
        </p:blipFill>
        <p:spPr bwMode="auto">
          <a:xfrm>
            <a:off x="2514600" y="914400"/>
            <a:ext cx="4191000" cy="56857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 III</a:t>
            </a:r>
            <a:endParaRPr lang="en-US" dirty="0"/>
          </a:p>
        </p:txBody>
      </p:sp>
      <p:sp>
        <p:nvSpPr>
          <p:cNvPr id="5" name="Text Placeholder 4"/>
          <p:cNvSpPr>
            <a:spLocks noGrp="1"/>
          </p:cNvSpPr>
          <p:nvPr>
            <p:ph type="body" idx="1"/>
          </p:nvPr>
        </p:nvSpPr>
        <p:spPr/>
        <p:txBody>
          <a:bodyPr>
            <a:normAutofit fontScale="55000" lnSpcReduction="20000"/>
          </a:bodyPr>
          <a:lstStyle/>
          <a:p>
            <a:r>
              <a:rPr lang="en-US" sz="3600" dirty="0" smtClean="0"/>
              <a:t>Louis took the nickname “Sun King”</a:t>
            </a:r>
          </a:p>
          <a:p>
            <a:endParaRPr lang="en-US" dirty="0"/>
          </a:p>
        </p:txBody>
      </p:sp>
      <p:pic>
        <p:nvPicPr>
          <p:cNvPr id="3075" name="Picture 3"/>
          <p:cNvPicPr>
            <a:picLocks noGrp="1" noChangeAspect="1" noChangeArrowheads="1"/>
          </p:cNvPicPr>
          <p:nvPr>
            <p:ph sz="quarter" idx="2"/>
          </p:nvPr>
        </p:nvPicPr>
        <p:blipFill>
          <a:blip r:embed="rId2" cstate="print"/>
          <a:stretch>
            <a:fillRect/>
          </a:stretch>
        </p:blipFill>
        <p:spPr bwMode="auto">
          <a:xfrm>
            <a:off x="740866" y="2590800"/>
            <a:ext cx="3450134" cy="3285128"/>
          </a:xfrm>
          <a:prstGeom prst="rect">
            <a:avLst/>
          </a:prstGeom>
          <a:noFill/>
          <a:ln w="9525">
            <a:noFill/>
            <a:miter lim="800000"/>
            <a:headEnd/>
            <a:tailEnd/>
          </a:ln>
          <a:effectLst/>
        </p:spPr>
      </p:pic>
      <p:pic>
        <p:nvPicPr>
          <p:cNvPr id="9" name="Picture 4" descr="Sun_King_Symbol"/>
          <p:cNvPicPr>
            <a:picLocks noChangeAspect="1" noChangeArrowheads="1"/>
          </p:cNvPicPr>
          <p:nvPr/>
        </p:nvPicPr>
        <p:blipFill>
          <a:blip r:embed="rId3" cstate="print">
            <a:extLst>
              <a:ext uri="{28A0092B-C50C-407E-A947-70E740481C1C}">
                <a14:useLocalDpi xmlns="" xmlns:a14="http://schemas.microsoft.com/office/drawing/2010/main" val="0"/>
              </a:ext>
            </a:extLst>
          </a:blip>
          <a:srcRect r="1759"/>
          <a:stretch>
            <a:fillRect/>
          </a:stretch>
        </p:blipFill>
        <p:spPr bwMode="auto">
          <a:xfrm>
            <a:off x="4419600" y="1600200"/>
            <a:ext cx="4621212" cy="5105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renaissanceastrology.com/images/sunkin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37" y="-27432"/>
            <a:ext cx="5562600" cy="6897624"/>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http://i37.tinypic.com/347a92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86064" y="2895600"/>
            <a:ext cx="4472235" cy="3962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20983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 IV</a:t>
            </a:r>
            <a:endParaRPr lang="en-US" dirty="0"/>
          </a:p>
        </p:txBody>
      </p:sp>
      <p:sp>
        <p:nvSpPr>
          <p:cNvPr id="5" name="Content Placeholder 4"/>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r>
              <a:rPr lang="en-US" dirty="0" smtClean="0"/>
              <a:t>Louis XIV was 5’ 3” and enacted laws that no one could have heels higher than the king, and that only nobility could wear red high heels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1143000"/>
            <a:ext cx="5069757" cy="57150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9282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Data Set </a:t>
            </a:r>
            <a:r>
              <a:rPr lang="en-US" dirty="0"/>
              <a:t>V</a:t>
            </a:r>
          </a:p>
        </p:txBody>
      </p:sp>
      <p:pic>
        <p:nvPicPr>
          <p:cNvPr id="4098" name="Picture 2"/>
          <p:cNvPicPr>
            <a:picLocks noGrp="1" noChangeAspect="1" noChangeArrowheads="1"/>
          </p:cNvPicPr>
          <p:nvPr>
            <p:ph idx="1"/>
          </p:nvPr>
        </p:nvPicPr>
        <p:blipFill>
          <a:blip r:embed="rId2" cstate="print"/>
          <a:srcRect/>
          <a:stretch>
            <a:fillRect/>
          </a:stretch>
        </p:blipFill>
        <p:spPr bwMode="auto">
          <a:xfrm>
            <a:off x="2895600" y="1447800"/>
            <a:ext cx="3962400" cy="5181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 VI</a:t>
            </a:r>
            <a:endParaRPr lang="en-US" dirty="0"/>
          </a:p>
        </p:txBody>
      </p:sp>
      <p:sp>
        <p:nvSpPr>
          <p:cNvPr id="3" name="Content Placeholder 2"/>
          <p:cNvSpPr>
            <a:spLocks noGrp="1"/>
          </p:cNvSpPr>
          <p:nvPr>
            <p:ph idx="1"/>
          </p:nvPr>
        </p:nvSpPr>
        <p:spPr/>
        <p:txBody>
          <a:bodyPr>
            <a:normAutofit fontScale="92500"/>
          </a:bodyPr>
          <a:lstStyle/>
          <a:p>
            <a:r>
              <a:rPr lang="en-US" dirty="0" smtClean="0"/>
              <a:t>King Louis XIV created a whole new bureaucracy, known as </a:t>
            </a:r>
            <a:r>
              <a:rPr lang="en-US" b="1" u="sng" dirty="0" err="1" smtClean="0"/>
              <a:t>intendants</a:t>
            </a:r>
            <a:r>
              <a:rPr lang="en-US" b="1" u="sng" dirty="0" smtClean="0"/>
              <a:t>.</a:t>
            </a:r>
            <a:r>
              <a:rPr lang="en-US" b="1" dirty="0" smtClean="0"/>
              <a:t> </a:t>
            </a:r>
            <a:r>
              <a:rPr lang="en-US" dirty="0" smtClean="0"/>
              <a:t>This bureaucracy was composed of people who </a:t>
            </a:r>
            <a:r>
              <a:rPr lang="en-US" i="1" dirty="0" smtClean="0"/>
              <a:t>were not</a:t>
            </a:r>
            <a:r>
              <a:rPr lang="en-US" dirty="0" smtClean="0"/>
              <a:t> from the hereditary, upper class aristocracy. </a:t>
            </a:r>
          </a:p>
          <a:p>
            <a:pPr marL="137160" indent="0">
              <a:buNone/>
            </a:pPr>
            <a:r>
              <a:rPr lang="en-US" dirty="0" smtClean="0"/>
              <a:t> </a:t>
            </a:r>
          </a:p>
          <a:p>
            <a:r>
              <a:rPr lang="en-US" dirty="0" smtClean="0"/>
              <a:t>Many of the </a:t>
            </a:r>
            <a:r>
              <a:rPr lang="en-US" b="1" u="sng" dirty="0" err="1" smtClean="0"/>
              <a:t>intendants</a:t>
            </a:r>
            <a:r>
              <a:rPr lang="en-US" b="1" u="sng" dirty="0" smtClean="0"/>
              <a:t> </a:t>
            </a:r>
            <a:r>
              <a:rPr lang="en-US" dirty="0" smtClean="0"/>
              <a:t>were tax collectors in France during the reign of Louis XIV. They were given these high ranking positions based on merit and hard work instead of on heredity.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4"/>
          <p:cNvSpPr txBox="1">
            <a:spLocks noChangeArrowheads="1"/>
          </p:cNvSpPr>
          <p:nvPr/>
        </p:nvSpPr>
        <p:spPr bwMode="auto">
          <a:xfrm>
            <a:off x="1143000" y="1066800"/>
            <a:ext cx="6934200" cy="4765675"/>
          </a:xfrm>
          <a:prstGeom prst="rect">
            <a:avLst/>
          </a:prstGeom>
          <a:noFill/>
          <a:ln w="9525">
            <a:solidFill>
              <a:srgbClr val="33CCFF"/>
            </a:solidFill>
            <a:miter lim="800000"/>
            <a:headEnd/>
            <a:tailEnd/>
          </a:ln>
          <a:effectLst>
            <a:prstShdw prst="shdw17" dist="17961" dir="2700000">
              <a:srgbClr val="33CCFF">
                <a:gamma/>
                <a:shade val="60000"/>
                <a:invGamma/>
              </a:srgbClr>
            </a:prstShdw>
          </a:effectLst>
          <a:extLst>
            <a:ext uri="{909E8E84-426E-40DD-AFC4-6F175D3DCCD1}">
              <a14:hiddenFill xmlns="" xmlns:a14="http://schemas.microsoft.com/office/drawing/2010/main">
                <a:solidFill>
                  <a:schemeClr val="accent1"/>
                </a:solidFill>
              </a14:hiddenFill>
            </a:ext>
          </a:extLst>
        </p:spPr>
        <p:txBody>
          <a:bodyPr lIns="274320" tIns="320040" rIns="274320" bIns="320040">
            <a:spAutoFit/>
          </a:bodyPr>
          <a:lstStyle/>
          <a:p>
            <a:pPr algn="ctr">
              <a:spcBef>
                <a:spcPct val="50000"/>
              </a:spcBef>
            </a:pPr>
            <a:r>
              <a:rPr lang="en-US" altLang="en-US" sz="7200" b="1" dirty="0">
                <a:latin typeface="Cleopatra" pitchFamily="2" charset="0"/>
              </a:rPr>
              <a:t>Civil War</a:t>
            </a:r>
          </a:p>
          <a:p>
            <a:pPr algn="ctr">
              <a:spcBef>
                <a:spcPct val="50000"/>
              </a:spcBef>
            </a:pPr>
            <a:r>
              <a:rPr lang="en-US" altLang="en-US" sz="7200" b="1" dirty="0">
                <a:latin typeface="Cleopatra" pitchFamily="2" charset="0"/>
              </a:rPr>
              <a:t>In France</a:t>
            </a:r>
          </a:p>
          <a:p>
            <a:pPr algn="ctr">
              <a:spcBef>
                <a:spcPct val="50000"/>
              </a:spcBef>
            </a:pPr>
            <a:r>
              <a:rPr lang="en-US" altLang="en-US" sz="6000" b="1" dirty="0">
                <a:latin typeface="Cleopatra" pitchFamily="2" charset="0"/>
              </a:rPr>
              <a:t>(1562-1598)</a:t>
            </a:r>
          </a:p>
        </p:txBody>
      </p:sp>
    </p:spTree>
    <p:extLst>
      <p:ext uri="{BB962C8B-B14F-4D97-AF65-F5344CB8AC3E}">
        <p14:creationId xmlns="" xmlns:p14="http://schemas.microsoft.com/office/powerpoint/2010/main" val="3133702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 VII</a:t>
            </a:r>
            <a:endParaRPr lang="en-US" dirty="0"/>
          </a:p>
        </p:txBody>
      </p:sp>
      <p:sp>
        <p:nvSpPr>
          <p:cNvPr id="3" name="Content Placeholder 2"/>
          <p:cNvSpPr>
            <a:spLocks noGrp="1"/>
          </p:cNvSpPr>
          <p:nvPr>
            <p:ph idx="1"/>
          </p:nvPr>
        </p:nvSpPr>
        <p:spPr/>
        <p:txBody>
          <a:bodyPr/>
          <a:lstStyle/>
          <a:p>
            <a:r>
              <a:rPr lang="en-US" dirty="0" smtClean="0"/>
              <a:t>Louis XIV limited the </a:t>
            </a:r>
            <a:r>
              <a:rPr lang="en-US" dirty="0" err="1" smtClean="0"/>
              <a:t>intendants</a:t>
            </a:r>
            <a:r>
              <a:rPr lang="en-US" dirty="0" smtClean="0"/>
              <a:t>’ terms to 2 years. </a:t>
            </a:r>
            <a:r>
              <a:rPr lang="en-US" dirty="0" err="1" smtClean="0"/>
              <a:t>Intendants</a:t>
            </a:r>
            <a:r>
              <a:rPr lang="en-US" dirty="0" smtClean="0"/>
              <a:t> who remained loyal to the king were allowed to remain in office. </a:t>
            </a:r>
          </a:p>
          <a:p>
            <a:pPr marL="137160" indent="0">
              <a:buNone/>
            </a:pPr>
            <a:r>
              <a:rPr lang="en-US" dirty="0" smtClean="0"/>
              <a:t> </a:t>
            </a:r>
          </a:p>
          <a:p>
            <a:r>
              <a:rPr lang="en-US" dirty="0" smtClean="0"/>
              <a:t>The continuation of their high status in society depended on the stability of the government. The </a:t>
            </a:r>
            <a:r>
              <a:rPr lang="en-US" dirty="0" err="1" smtClean="0"/>
              <a:t>intendants</a:t>
            </a:r>
            <a:r>
              <a:rPr lang="en-US" dirty="0" smtClean="0"/>
              <a:t> were not appointed to oversee their own communities.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Set VIII</a:t>
            </a:r>
            <a:endParaRPr lang="en-US" dirty="0"/>
          </a:p>
        </p:txBody>
      </p:sp>
      <p:sp>
        <p:nvSpPr>
          <p:cNvPr id="6" name="Content Placeholder 5"/>
          <p:cNvSpPr>
            <a:spLocks noGrp="1"/>
          </p:cNvSpPr>
          <p:nvPr>
            <p:ph sz="half" idx="2"/>
          </p:nvPr>
        </p:nvSpPr>
        <p:spPr/>
        <p:txBody>
          <a:bodyPr>
            <a:normAutofit fontScale="92500" lnSpcReduction="10000"/>
          </a:bodyPr>
          <a:lstStyle/>
          <a:p>
            <a:r>
              <a:rPr lang="en-US" dirty="0" smtClean="0"/>
              <a:t>Here, the entire French nobility was expected to take residence and to participate in elaborate ceremonies, festivals and dinners. The elaborate ceremonies there impressed the king’s subjects and aroused the admiration and envy of all other European monarchs.</a:t>
            </a:r>
          </a:p>
          <a:p>
            <a:endParaRPr lang="en-US" dirty="0"/>
          </a:p>
        </p:txBody>
      </p:sp>
      <p:pic>
        <p:nvPicPr>
          <p:cNvPr id="5122" name="Picture 2"/>
          <p:cNvPicPr>
            <a:picLocks noGrp="1" noChangeAspect="1" noChangeArrowheads="1"/>
          </p:cNvPicPr>
          <p:nvPr>
            <p:ph sz="half" idx="1"/>
          </p:nvPr>
        </p:nvPicPr>
        <p:blipFill>
          <a:blip r:embed="rId3" cstate="print"/>
          <a:srcRect/>
          <a:stretch>
            <a:fillRect/>
          </a:stretch>
        </p:blipFill>
        <p:spPr bwMode="auto">
          <a:xfrm>
            <a:off x="609600" y="4114800"/>
            <a:ext cx="3794980" cy="2378567"/>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cstate="print"/>
          <a:srcRect/>
          <a:stretch>
            <a:fillRect/>
          </a:stretch>
        </p:blipFill>
        <p:spPr bwMode="auto">
          <a:xfrm>
            <a:off x="762000" y="1600199"/>
            <a:ext cx="3810000" cy="23446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dreamstime.com/golden-gate-and-palace-facade-in-versailles-thumb1530871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6135"/>
            <a:ext cx="8991600" cy="685609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16065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images.cdn.fotopedia.com/bibiweb-br9IfxP9GLg-hd/World_Heritage_Sites/Europe/Western_Europe/France/Palace_and_Park_of_Versailles/Detail_of_Palace_of_Versailles_Gat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77" y="457200"/>
            <a:ext cx="9029698" cy="6019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01309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britishtours.com/file/palace-of-versailles_4d645f77e50d9-600x40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304800"/>
            <a:ext cx="9144000" cy="6096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71107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3.hubimg.com/u/6019886_f102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566" y="443370"/>
            <a:ext cx="9122434" cy="607568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18287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wingsunfurled-web.com/france/ile-de-france/environs_paris/versailles/images/versailles-0008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442" y="35943"/>
            <a:ext cx="9119558" cy="68261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93769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arm3.staticflickr.com/2068/2199027425_0199b985bf_z.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140" y="381000"/>
            <a:ext cx="9162140" cy="6096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469615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u5YSyrGuUhA/Tnbsf85Ck2I/AAAAAAAABjI/82dYRq93w24/s1600/versailles_garde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381000"/>
            <a:ext cx="9129566" cy="607741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467429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leonardfrank.com/worldheritage/Versailles0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8754" y="0"/>
            <a:ext cx="8046493" cy="68797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26213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p:cNvSpPr txBox="1">
            <a:spLocks noChangeArrowheads="1"/>
          </p:cNvSpPr>
          <p:nvPr/>
        </p:nvSpPr>
        <p:spPr bwMode="auto">
          <a:xfrm>
            <a:off x="228600" y="152400"/>
            <a:ext cx="8763000" cy="1311275"/>
          </a:xfrm>
          <a:prstGeom prst="rect">
            <a:avLst/>
          </a:prstGeom>
          <a:noFill/>
          <a:ln>
            <a:noFill/>
          </a:ln>
          <a:effectLst>
            <a:outerShdw dist="35921" dir="2700000" algn="ctr" rotWithShape="0">
              <a:schemeClr val="tx1"/>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4000" b="1" dirty="0">
                <a:latin typeface="Cleopatra" pitchFamily="2" charset="0"/>
              </a:rPr>
              <a:t>The Valois Family:</a:t>
            </a:r>
            <a:br>
              <a:rPr lang="en-US" altLang="en-US" sz="4000" b="1" dirty="0">
                <a:latin typeface="Cleopatra" pitchFamily="2" charset="0"/>
              </a:rPr>
            </a:br>
            <a:r>
              <a:rPr lang="en-US" altLang="en-US" sz="4000" b="1" dirty="0">
                <a:latin typeface="Cleopatra" pitchFamily="2" charset="0"/>
              </a:rPr>
              <a:t>The Beginning of the End</a:t>
            </a:r>
          </a:p>
        </p:txBody>
      </p:sp>
      <p:sp>
        <p:nvSpPr>
          <p:cNvPr id="35844" name="Text Box 4"/>
          <p:cNvSpPr txBox="1">
            <a:spLocks noChangeArrowheads="1"/>
          </p:cNvSpPr>
          <p:nvPr/>
        </p:nvSpPr>
        <p:spPr bwMode="auto">
          <a:xfrm>
            <a:off x="685800" y="1793875"/>
            <a:ext cx="7924800" cy="4759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512763" indent="-512763">
              <a:defRPr sz="2400">
                <a:solidFill>
                  <a:schemeClr val="tx1"/>
                </a:solidFill>
                <a:latin typeface="Arial" charset="0"/>
              </a:defRPr>
            </a:lvl1pPr>
            <a:lvl2pPr marL="1149350" indent="-401638">
              <a:defRPr sz="2400">
                <a:solidFill>
                  <a:schemeClr val="tx1"/>
                </a:solidFill>
                <a:latin typeface="Arial" charset="0"/>
              </a:defRPr>
            </a:lvl2pPr>
            <a:lvl3pPr marL="1263650">
              <a:defRPr sz="2400">
                <a:solidFill>
                  <a:schemeClr val="tx1"/>
                </a:solidFill>
                <a:latin typeface="Arial" charset="0"/>
              </a:defRPr>
            </a:lvl3pPr>
            <a:lvl4pPr marL="1377950">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a:buClr>
                <a:srgbClr val="CC99FF"/>
              </a:buClr>
              <a:buFont typeface="Wingdings" pitchFamily="2" charset="2"/>
              <a:buChar char="v"/>
            </a:pPr>
            <a:r>
              <a:rPr lang="en-US" altLang="en-US" sz="3000" dirty="0">
                <a:latin typeface="Times New Roman" panose="02020603050405020304" pitchFamily="18" charset="0"/>
                <a:cs typeface="Times New Roman" panose="02020603050405020304" pitchFamily="18" charset="0"/>
              </a:rPr>
              <a:t>Henri II was the last powerful Valois</a:t>
            </a:r>
            <a:br>
              <a:rPr lang="en-US" altLang="en-US" sz="3000" dirty="0">
                <a:latin typeface="Times New Roman" panose="02020603050405020304" pitchFamily="18" charset="0"/>
                <a:cs typeface="Times New Roman" panose="02020603050405020304" pitchFamily="18" charset="0"/>
              </a:rPr>
            </a:br>
            <a:endParaRPr lang="en-US" altLang="en-US" sz="3000" dirty="0">
              <a:latin typeface="Times New Roman" panose="02020603050405020304" pitchFamily="18" charset="0"/>
              <a:cs typeface="Times New Roman" panose="02020603050405020304" pitchFamily="18" charset="0"/>
            </a:endParaRPr>
          </a:p>
          <a:p>
            <a:pPr>
              <a:buClr>
                <a:srgbClr val="CC99FF"/>
              </a:buClr>
              <a:buFont typeface="Wingdings" pitchFamily="2" charset="2"/>
              <a:buChar char="v"/>
            </a:pPr>
            <a:r>
              <a:rPr lang="en-US" altLang="en-US" sz="3000" dirty="0">
                <a:latin typeface="Times New Roman" panose="02020603050405020304" pitchFamily="18" charset="0"/>
                <a:cs typeface="Times New Roman" panose="02020603050405020304" pitchFamily="18" charset="0"/>
              </a:rPr>
              <a:t>Three weak sons followed:</a:t>
            </a:r>
          </a:p>
          <a:p>
            <a:pPr lvl="1">
              <a:buClr>
                <a:srgbClr val="33CCFF"/>
              </a:buClr>
              <a:buSzPct val="80000"/>
              <a:buFont typeface="Wingdings" pitchFamily="2" charset="2"/>
              <a:buChar char="§"/>
            </a:pPr>
            <a:r>
              <a:rPr lang="en-US" altLang="en-US" sz="2600" dirty="0">
                <a:latin typeface="Times New Roman" panose="02020603050405020304" pitchFamily="18" charset="0"/>
                <a:cs typeface="Times New Roman" panose="02020603050405020304" pitchFamily="18" charset="0"/>
              </a:rPr>
              <a:t>Francis II</a:t>
            </a:r>
          </a:p>
          <a:p>
            <a:pPr lvl="1">
              <a:buClr>
                <a:srgbClr val="33CCFF"/>
              </a:buClr>
              <a:buSzPct val="80000"/>
              <a:buFont typeface="Wingdings" pitchFamily="2" charset="2"/>
              <a:buChar char="§"/>
            </a:pPr>
            <a:r>
              <a:rPr lang="en-US" altLang="en-US" sz="2600" dirty="0">
                <a:latin typeface="Times New Roman" panose="02020603050405020304" pitchFamily="18" charset="0"/>
                <a:cs typeface="Times New Roman" panose="02020603050405020304" pitchFamily="18" charset="0"/>
              </a:rPr>
              <a:t>Charles IX</a:t>
            </a:r>
          </a:p>
          <a:p>
            <a:pPr lvl="1">
              <a:buClr>
                <a:srgbClr val="33CCFF"/>
              </a:buClr>
              <a:buSzPct val="80000"/>
              <a:buFont typeface="Wingdings" pitchFamily="2" charset="2"/>
              <a:buChar char="§"/>
            </a:pPr>
            <a:r>
              <a:rPr lang="en-US" altLang="en-US" sz="2600" dirty="0">
                <a:latin typeface="Times New Roman" panose="02020603050405020304" pitchFamily="18" charset="0"/>
                <a:cs typeface="Times New Roman" panose="02020603050405020304" pitchFamily="18" charset="0"/>
              </a:rPr>
              <a:t>Henri III</a:t>
            </a:r>
            <a:r>
              <a:rPr lang="en-US" altLang="en-US" sz="3000" dirty="0">
                <a:latin typeface="Times New Roman" panose="02020603050405020304" pitchFamily="18" charset="0"/>
                <a:cs typeface="Times New Roman" panose="02020603050405020304" pitchFamily="18" charset="0"/>
              </a:rPr>
              <a:t/>
            </a:r>
            <a:br>
              <a:rPr lang="en-US" altLang="en-US" sz="3000" dirty="0">
                <a:latin typeface="Times New Roman" panose="02020603050405020304" pitchFamily="18" charset="0"/>
                <a:cs typeface="Times New Roman" panose="02020603050405020304" pitchFamily="18" charset="0"/>
              </a:rPr>
            </a:br>
            <a:endParaRPr lang="en-US" altLang="en-US" sz="3000" dirty="0">
              <a:latin typeface="Times New Roman" panose="02020603050405020304" pitchFamily="18" charset="0"/>
              <a:cs typeface="Times New Roman" panose="02020603050405020304" pitchFamily="18" charset="0"/>
            </a:endParaRPr>
          </a:p>
          <a:p>
            <a:pPr>
              <a:buClr>
                <a:srgbClr val="CC99FF"/>
              </a:buClr>
              <a:buFont typeface="Wingdings" pitchFamily="2" charset="2"/>
              <a:buChar char="v"/>
            </a:pPr>
            <a:r>
              <a:rPr lang="en-US" altLang="en-US" sz="3000" dirty="0">
                <a:latin typeface="Times New Roman" panose="02020603050405020304" pitchFamily="18" charset="0"/>
                <a:cs typeface="Times New Roman" panose="02020603050405020304" pitchFamily="18" charset="0"/>
              </a:rPr>
              <a:t>Catherine de Medici controlled the sons:</a:t>
            </a:r>
          </a:p>
          <a:p>
            <a:pPr lvl="1">
              <a:buClr>
                <a:srgbClr val="33CCFF"/>
              </a:buClr>
              <a:buSzPct val="80000"/>
              <a:buFont typeface="Wingdings" pitchFamily="2" charset="2"/>
              <a:buChar char="§"/>
            </a:pPr>
            <a:r>
              <a:rPr lang="en-US" altLang="en-US" sz="2600" dirty="0">
                <a:latin typeface="Times New Roman" panose="02020603050405020304" pitchFamily="18" charset="0"/>
                <a:cs typeface="Times New Roman" panose="02020603050405020304" pitchFamily="18" charset="0"/>
              </a:rPr>
              <a:t>Was mother to the boys</a:t>
            </a:r>
          </a:p>
          <a:p>
            <a:pPr lvl="1">
              <a:buClr>
                <a:srgbClr val="33CCFF"/>
              </a:buClr>
              <a:buSzPct val="80000"/>
              <a:buFont typeface="Wingdings" pitchFamily="2" charset="2"/>
              <a:buChar char="§"/>
            </a:pPr>
            <a:r>
              <a:rPr lang="en-US" altLang="en-US" sz="2600" dirty="0">
                <a:latin typeface="Times New Roman" panose="02020603050405020304" pitchFamily="18" charset="0"/>
                <a:cs typeface="Times New Roman" panose="02020603050405020304" pitchFamily="18" charset="0"/>
              </a:rPr>
              <a:t>Played both sides in the civil war</a:t>
            </a:r>
          </a:p>
          <a:p>
            <a:pPr lvl="1">
              <a:buClr>
                <a:srgbClr val="33CCFF"/>
              </a:buClr>
              <a:buSzPct val="80000"/>
              <a:buFont typeface="Wingdings" pitchFamily="2" charset="2"/>
              <a:buChar char="§"/>
            </a:pPr>
            <a:r>
              <a:rPr lang="en-US" altLang="en-US" sz="2600" dirty="0">
                <a:latin typeface="Times New Roman" panose="02020603050405020304" pitchFamily="18" charset="0"/>
                <a:cs typeface="Times New Roman" panose="02020603050405020304" pitchFamily="18" charset="0"/>
              </a:rPr>
              <a:t>Developed a reputation for cruelty</a:t>
            </a:r>
          </a:p>
        </p:txBody>
      </p:sp>
    </p:spTree>
    <p:extLst>
      <p:ext uri="{BB962C8B-B14F-4D97-AF65-F5344CB8AC3E}">
        <p14:creationId xmlns="" xmlns:p14="http://schemas.microsoft.com/office/powerpoint/2010/main" val="4224460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4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584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584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5844">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5844">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584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isawallerrogers.files.wordpress.com/2010/01/versailles-hall-of-mirror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58953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media-2.web.britannica.com/eb-media/68/20368-004-02FE0F5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7700" y="25554"/>
            <a:ext cx="7848600" cy="683244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11993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 IX</a:t>
            </a:r>
            <a:endParaRPr lang="en-US" dirty="0"/>
          </a:p>
        </p:txBody>
      </p:sp>
      <p:sp>
        <p:nvSpPr>
          <p:cNvPr id="4" name="Content Placeholder 3"/>
          <p:cNvSpPr>
            <a:spLocks noGrp="1"/>
          </p:cNvSpPr>
          <p:nvPr>
            <p:ph sz="half" idx="2"/>
          </p:nvPr>
        </p:nvSpPr>
        <p:spPr>
          <a:xfrm>
            <a:off x="6238504" y="1662018"/>
            <a:ext cx="2676895" cy="4525963"/>
          </a:xfrm>
        </p:spPr>
        <p:txBody>
          <a:bodyPr/>
          <a:lstStyle/>
          <a:p>
            <a:r>
              <a:rPr lang="en-US" dirty="0" smtClean="0"/>
              <a:t>Louis XIV </a:t>
            </a:r>
            <a:r>
              <a:rPr lang="en-US" i="1" dirty="0" smtClean="0"/>
              <a:t>never</a:t>
            </a:r>
            <a:r>
              <a:rPr lang="en-US" dirty="0" smtClean="0"/>
              <a:t> calls a meeting of the </a:t>
            </a:r>
            <a:r>
              <a:rPr lang="en-US" u="sng" dirty="0" smtClean="0"/>
              <a:t>Estates General</a:t>
            </a:r>
            <a:endParaRPr lang="en-US" dirty="0"/>
          </a:p>
        </p:txBody>
      </p:sp>
      <p:pic>
        <p:nvPicPr>
          <p:cNvPr id="5122" name="Picture 2" descr="http://cdn.dipity.com/uploads/events/2a352083de962b84dfd367772309fae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4630" y="1371600"/>
            <a:ext cx="6328397" cy="4495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843939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Set X</a:t>
            </a:r>
            <a:endParaRPr lang="en-US" dirty="0"/>
          </a:p>
        </p:txBody>
      </p:sp>
      <p:sp>
        <p:nvSpPr>
          <p:cNvPr id="4" name="Content Placeholder 3"/>
          <p:cNvSpPr>
            <a:spLocks noGrp="1"/>
          </p:cNvSpPr>
          <p:nvPr>
            <p:ph sz="half" idx="2"/>
          </p:nvPr>
        </p:nvSpPr>
        <p:spPr/>
        <p:txBody>
          <a:bodyPr>
            <a:normAutofit/>
          </a:bodyPr>
          <a:lstStyle/>
          <a:p>
            <a:r>
              <a:rPr lang="en-US" dirty="0" smtClean="0"/>
              <a:t>Under Louis XIV, France was the most powerful country in Europe. The French army, numbering 100,000 in peacetime and 400,000 in wartime, was far ahead of other states’ armies in size, training, and weaponry. </a:t>
            </a:r>
          </a:p>
          <a:p>
            <a:endParaRPr lang="en-US"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73790" y="1676400"/>
            <a:ext cx="4501255"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p:spPr>
        <p:txBody>
          <a:bodyPr/>
          <a:lstStyle/>
          <a:p>
            <a:pPr marL="484632" algn="ctr" eaLnBrk="1" fontAlgn="auto" hangingPunct="1">
              <a:spcAft>
                <a:spcPts val="0"/>
              </a:spcAft>
              <a:defRPr/>
            </a:pPr>
            <a:r>
              <a:rPr lang="en-US" sz="3600" dirty="0" smtClean="0">
                <a:solidFill>
                  <a:schemeClr val="accent1">
                    <a:tint val="83000"/>
                    <a:satMod val="150000"/>
                  </a:schemeClr>
                </a:solidFill>
                <a:cs typeface="Tunga" pitchFamily="34" charset="0"/>
              </a:rPr>
              <a:t>10</a:t>
            </a:r>
            <a:r>
              <a:rPr lang="en-US" sz="3600" baseline="30000" dirty="0" smtClean="0">
                <a:solidFill>
                  <a:schemeClr val="accent1">
                    <a:tint val="83000"/>
                    <a:satMod val="150000"/>
                  </a:schemeClr>
                </a:solidFill>
                <a:cs typeface="Tunga" pitchFamily="34" charset="0"/>
              </a:rPr>
              <a:t>th</a:t>
            </a:r>
            <a:r>
              <a:rPr lang="en-US" sz="3600" dirty="0" smtClean="0">
                <a:solidFill>
                  <a:schemeClr val="accent1">
                    <a:tint val="83000"/>
                    <a:satMod val="150000"/>
                  </a:schemeClr>
                </a:solidFill>
                <a:cs typeface="Tunga" pitchFamily="34" charset="0"/>
              </a:rPr>
              <a:t> Euro </a:t>
            </a:r>
            <a:r>
              <a:rPr lang="en-US" sz="3600" smtClean="0">
                <a:solidFill>
                  <a:schemeClr val="accent1">
                    <a:tint val="83000"/>
                    <a:satMod val="150000"/>
                  </a:schemeClr>
                </a:solidFill>
                <a:cs typeface="Tunga" pitchFamily="34" charset="0"/>
              </a:rPr>
              <a:t>Studies </a:t>
            </a:r>
            <a:r>
              <a:rPr lang="en-US" sz="3600" smtClean="0">
                <a:solidFill>
                  <a:srgbClr val="FF0000"/>
                </a:solidFill>
                <a:cs typeface="Tunga" pitchFamily="34" charset="0"/>
              </a:rPr>
              <a:t>10.23.14</a:t>
            </a:r>
            <a:endParaRPr lang="en-US" sz="3600" dirty="0" smtClean="0">
              <a:solidFill>
                <a:srgbClr val="FF0000"/>
              </a:solidFill>
              <a:cs typeface="Tunga" pitchFamily="34" charset="0"/>
            </a:endParaRPr>
          </a:p>
        </p:txBody>
      </p:sp>
      <p:sp>
        <p:nvSpPr>
          <p:cNvPr id="9" name="Content Placeholder 8"/>
          <p:cNvSpPr>
            <a:spLocks noGrp="1"/>
          </p:cNvSpPr>
          <p:nvPr>
            <p:ph sz="quarter" idx="4294967295"/>
          </p:nvPr>
        </p:nvSpPr>
        <p:spPr>
          <a:xfrm>
            <a:off x="0" y="1143000"/>
            <a:ext cx="4343400" cy="5486400"/>
          </a:xfrm>
        </p:spPr>
        <p:txBody>
          <a:bodyPr>
            <a:normAutofit/>
          </a:bodyPr>
          <a:lstStyle/>
          <a:p>
            <a:pPr marL="273050" indent="-273050" eaLnBrk="1" fontAlgn="auto" hangingPunct="1">
              <a:lnSpc>
                <a:spcPct val="90000"/>
              </a:lnSpc>
              <a:spcAft>
                <a:spcPts val="0"/>
              </a:spcAft>
              <a:buFont typeface="Wingdings" pitchFamily="2" charset="2"/>
              <a:buChar char="Ø"/>
              <a:defRPr/>
            </a:pPr>
            <a:r>
              <a:rPr lang="en-US" sz="3600" b="1" u="sng" dirty="0" smtClean="0"/>
              <a:t>Turn in:</a:t>
            </a:r>
            <a:endParaRPr lang="en-US" sz="3600" b="1" dirty="0"/>
          </a:p>
          <a:p>
            <a:pPr marL="457200" lvl="1" indent="0">
              <a:buFont typeface="Wingdings" pitchFamily="2" charset="2"/>
              <a:buChar char="Ø"/>
              <a:defRPr/>
            </a:pPr>
            <a:r>
              <a:rPr lang="en-US" sz="2000" b="1" dirty="0" smtClean="0"/>
              <a:t>Nothing…</a:t>
            </a:r>
            <a:endParaRPr lang="en-US" sz="1600" b="1" dirty="0"/>
          </a:p>
          <a:p>
            <a:pPr marL="673100" lvl="1" indent="-273050">
              <a:lnSpc>
                <a:spcPct val="90000"/>
              </a:lnSpc>
              <a:buFont typeface="Wingdings" pitchFamily="2" charset="2"/>
              <a:buChar char="Ø"/>
              <a:defRPr/>
            </a:pPr>
            <a:endParaRPr lang="en-US" b="1" dirty="0" smtClean="0"/>
          </a:p>
          <a:p>
            <a:pPr marL="273050" indent="-273050" eaLnBrk="1" fontAlgn="auto" hangingPunct="1">
              <a:lnSpc>
                <a:spcPct val="90000"/>
              </a:lnSpc>
              <a:spcAft>
                <a:spcPts val="0"/>
              </a:spcAft>
              <a:buFont typeface="Wingdings" pitchFamily="2" charset="2"/>
              <a:buChar char="Ø"/>
              <a:defRPr/>
            </a:pPr>
            <a:r>
              <a:rPr lang="en-US" sz="3600" b="1" u="sng" dirty="0" smtClean="0"/>
              <a:t>Take out:</a:t>
            </a:r>
            <a:r>
              <a:rPr lang="en-US" sz="3600" b="1" dirty="0" smtClean="0"/>
              <a:t> </a:t>
            </a:r>
          </a:p>
          <a:p>
            <a:pPr marL="673100" lvl="1" indent="-273050">
              <a:lnSpc>
                <a:spcPct val="90000"/>
              </a:lnSpc>
              <a:buFont typeface="Wingdings" pitchFamily="2" charset="2"/>
              <a:buChar char="Ø"/>
              <a:defRPr/>
            </a:pPr>
            <a:r>
              <a:rPr lang="en-US" sz="2000" b="1" dirty="0" smtClean="0"/>
              <a:t>Planner, Pen/pencil, Monarch Chart, Map of Europe</a:t>
            </a:r>
          </a:p>
          <a:p>
            <a:pPr marL="673100" lvl="1" indent="-273050">
              <a:lnSpc>
                <a:spcPct val="90000"/>
              </a:lnSpc>
              <a:buFont typeface="Wingdings" pitchFamily="2" charset="2"/>
              <a:buChar char="Ø"/>
              <a:defRPr/>
            </a:pPr>
            <a:endParaRPr lang="en-US" b="1" dirty="0" smtClean="0"/>
          </a:p>
          <a:p>
            <a:pPr marL="273050" indent="-273050">
              <a:lnSpc>
                <a:spcPct val="90000"/>
              </a:lnSpc>
              <a:buFont typeface="Wingdings" pitchFamily="2" charset="2"/>
              <a:buChar char="Ø"/>
              <a:defRPr/>
            </a:pPr>
            <a:r>
              <a:rPr lang="en-US" b="1" u="sng" dirty="0" smtClean="0"/>
              <a:t>Today’s objective:</a:t>
            </a:r>
          </a:p>
          <a:p>
            <a:pPr marL="673100" lvl="1" indent="-273050">
              <a:lnSpc>
                <a:spcPct val="90000"/>
              </a:lnSpc>
              <a:buFont typeface="Wingdings" pitchFamily="2" charset="2"/>
              <a:buChar char="Ø"/>
              <a:defRPr/>
            </a:pPr>
            <a:r>
              <a:rPr lang="en-US" sz="2000" b="1" dirty="0" smtClean="0"/>
              <a:t>I can describe how </a:t>
            </a:r>
            <a:r>
              <a:rPr lang="en-US" sz="2000" b="1" dirty="0" smtClean="0"/>
              <a:t>France’s </a:t>
            </a:r>
            <a:r>
              <a:rPr lang="en-US" sz="2000" b="1" dirty="0" smtClean="0"/>
              <a:t>history of monarchs differs from other European nations during Absolutism.</a:t>
            </a:r>
          </a:p>
          <a:p>
            <a:pPr marL="273050" indent="-273050" eaLnBrk="1" fontAlgn="auto" hangingPunct="1">
              <a:lnSpc>
                <a:spcPct val="90000"/>
              </a:lnSpc>
              <a:spcAft>
                <a:spcPts val="0"/>
              </a:spcAft>
              <a:buFont typeface="Arial" pitchFamily="34" charset="0"/>
              <a:buNone/>
              <a:defRPr/>
            </a:pPr>
            <a:endParaRPr lang="en-US" sz="3600" b="1" dirty="0" smtClean="0"/>
          </a:p>
          <a:p>
            <a:pPr marL="273050" indent="-273050" eaLnBrk="1" fontAlgn="auto" hangingPunct="1">
              <a:lnSpc>
                <a:spcPct val="90000"/>
              </a:lnSpc>
              <a:spcAft>
                <a:spcPts val="0"/>
              </a:spcAft>
              <a:buFont typeface="Arial" pitchFamily="34" charset="0"/>
              <a:buNone/>
              <a:defRPr/>
            </a:pPr>
            <a:endParaRPr lang="en-US" sz="3600" b="1" u="sng" dirty="0" smtClean="0"/>
          </a:p>
          <a:p>
            <a:pPr marL="273050" indent="-273050" eaLnBrk="1" fontAlgn="auto" hangingPunct="1">
              <a:lnSpc>
                <a:spcPct val="90000"/>
              </a:lnSpc>
              <a:spcAft>
                <a:spcPts val="0"/>
              </a:spcAft>
              <a:buFont typeface="Wingdings 2"/>
              <a:buChar char=""/>
              <a:defRPr/>
            </a:pPr>
            <a:endParaRPr lang="en-US" dirty="0" smtClean="0"/>
          </a:p>
        </p:txBody>
      </p:sp>
      <p:sp>
        <p:nvSpPr>
          <p:cNvPr id="27652" name="Content Placeholder 9"/>
          <p:cNvSpPr>
            <a:spLocks noGrp="1"/>
          </p:cNvSpPr>
          <p:nvPr>
            <p:ph sz="quarter" idx="4294967295"/>
          </p:nvPr>
        </p:nvSpPr>
        <p:spPr>
          <a:xfrm>
            <a:off x="4419600" y="1143000"/>
            <a:ext cx="4724400" cy="5257800"/>
          </a:xfrm>
        </p:spPr>
        <p:txBody>
          <a:bodyPr>
            <a:normAutofit/>
          </a:bodyPr>
          <a:lstStyle/>
          <a:p>
            <a:pPr marL="57150" indent="0" eaLnBrk="1" hangingPunct="1">
              <a:buFont typeface="Wingdings" pitchFamily="2" charset="2"/>
              <a:buNone/>
              <a:defRPr/>
            </a:pPr>
            <a:r>
              <a:rPr lang="en-US" sz="2800" b="1" u="sng" dirty="0" smtClean="0"/>
              <a:t>Today’s Agenda:</a:t>
            </a:r>
          </a:p>
          <a:p>
            <a:pPr indent="-285750">
              <a:buFont typeface="Wingdings" pitchFamily="2" charset="2"/>
              <a:buChar char="Ø"/>
              <a:defRPr/>
            </a:pPr>
            <a:r>
              <a:rPr lang="en-US" sz="2800" b="1" i="1" dirty="0" smtClean="0"/>
              <a:t>France &amp; the Bourbon Family</a:t>
            </a:r>
            <a:endParaRPr lang="en-US" sz="1400" b="1" i="1" dirty="0" smtClean="0"/>
          </a:p>
          <a:p>
            <a:pPr marL="57150" indent="0">
              <a:buFont typeface="Wingdings" pitchFamily="2" charset="2"/>
              <a:buNone/>
              <a:defRPr/>
            </a:pPr>
            <a:endParaRPr lang="en-US" sz="2800" b="1" i="1" dirty="0" smtClean="0"/>
          </a:p>
          <a:p>
            <a:pPr marL="57150" indent="0" eaLnBrk="1" hangingPunct="1">
              <a:buFont typeface="Wingdings" pitchFamily="2" charset="2"/>
              <a:buNone/>
              <a:defRPr/>
            </a:pPr>
            <a:endParaRPr lang="en-US" sz="2800" dirty="0" smtClean="0"/>
          </a:p>
          <a:p>
            <a:pPr marL="57150" indent="0" eaLnBrk="1" hangingPunct="1">
              <a:buFont typeface="Wingdings" pitchFamily="2" charset="2"/>
              <a:buNone/>
              <a:defRPr/>
            </a:pPr>
            <a:r>
              <a:rPr lang="en-US" sz="2800" b="1" u="sng" dirty="0" smtClean="0"/>
              <a:t>HW:</a:t>
            </a:r>
          </a:p>
          <a:p>
            <a:pPr marL="514350" indent="-457200" eaLnBrk="1" hangingPunct="1">
              <a:buFont typeface="Wingdings" pitchFamily="2" charset="2"/>
              <a:buChar char="Ø"/>
              <a:defRPr/>
            </a:pPr>
            <a:r>
              <a:rPr lang="en-US" sz="2800" b="1" dirty="0" smtClean="0"/>
              <a:t>16.2 Guided Notes</a:t>
            </a:r>
          </a:p>
          <a:p>
            <a:pPr marL="514350" indent="-457200" eaLnBrk="1" hangingPunct="1">
              <a:buFont typeface="Wingdings" pitchFamily="2" charset="2"/>
              <a:buChar char="Ø"/>
              <a:defRPr/>
            </a:pPr>
            <a:r>
              <a:rPr lang="en-US" sz="2800" b="1" dirty="0" smtClean="0"/>
              <a:t>Baseball Card Project</a:t>
            </a:r>
          </a:p>
          <a:p>
            <a:pPr marL="457200" lvl="1" indent="0">
              <a:defRPr/>
            </a:pPr>
            <a:endParaRPr lang="en-US" sz="2000" b="1" dirty="0" smtClean="0"/>
          </a:p>
          <a:p>
            <a:pPr marL="57150" indent="0">
              <a:defRPr/>
            </a:pPr>
            <a:endParaRPr lang="en-US" sz="2800" b="1" u="sng" dirty="0" smtClean="0"/>
          </a:p>
          <a:p>
            <a:pPr marL="1771650" lvl="3" indent="-457200">
              <a:defRPr/>
            </a:pPr>
            <a:endParaRPr lang="en-US" sz="1600" dirty="0" smtClean="0"/>
          </a:p>
          <a:p>
            <a:pPr marL="514350" indent="-457200">
              <a:defRPr/>
            </a:pPr>
            <a:endParaRPr lang="en-US" sz="2800" dirty="0"/>
          </a:p>
        </p:txBody>
      </p:sp>
    </p:spTree>
    <p:extLst>
      <p:ext uri="{BB962C8B-B14F-4D97-AF65-F5344CB8AC3E}">
        <p14:creationId xmlns="" xmlns:p14="http://schemas.microsoft.com/office/powerpoint/2010/main" val="1898977260"/>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229600" cy="1143000"/>
          </a:xfrm>
        </p:spPr>
        <p:txBody>
          <a:bodyPr>
            <a:normAutofit fontScale="90000"/>
          </a:bodyPr>
          <a:lstStyle/>
          <a:p>
            <a:r>
              <a:rPr lang="en-US" dirty="0" smtClean="0"/>
              <a:t>Show me the money!</a:t>
            </a:r>
            <a:br>
              <a:rPr lang="en-US" dirty="0" smtClean="0"/>
            </a:br>
            <a:r>
              <a:rPr lang="en-US" dirty="0">
                <a:hlinkClick r:id="rId2"/>
              </a:rPr>
              <a:t>http://www.youtube.com/watch?v=OaiSHcHM0PA</a:t>
            </a:r>
            <a:endParaRPr lang="en-US" dirty="0"/>
          </a:p>
        </p:txBody>
      </p:sp>
      <p:sp>
        <p:nvSpPr>
          <p:cNvPr id="3" name="Content Placeholder 2"/>
          <p:cNvSpPr>
            <a:spLocks noGrp="1"/>
          </p:cNvSpPr>
          <p:nvPr>
            <p:ph idx="1"/>
          </p:nvPr>
        </p:nvSpPr>
        <p:spPr/>
        <p:txBody>
          <a:bodyPr/>
          <a:lstStyle/>
          <a:p>
            <a:pPr marL="137160" indent="0">
              <a:buNone/>
            </a:pPr>
            <a:endParaRPr lang="en-US" dirty="0"/>
          </a:p>
        </p:txBody>
      </p:sp>
    </p:spTree>
    <p:extLst>
      <p:ext uri="{BB962C8B-B14F-4D97-AF65-F5344CB8AC3E}">
        <p14:creationId xmlns="" xmlns:p14="http://schemas.microsoft.com/office/powerpoint/2010/main" val="19644434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After looking at the data:</a:t>
            </a:r>
            <a:endParaRPr lang="en-US" dirty="0"/>
          </a:p>
        </p:txBody>
      </p:sp>
      <p:sp>
        <p:nvSpPr>
          <p:cNvPr id="3" name="Content Placeholder 2"/>
          <p:cNvSpPr>
            <a:spLocks noGrp="1"/>
          </p:cNvSpPr>
          <p:nvPr>
            <p:ph type="subTitle" idx="1"/>
          </p:nvPr>
        </p:nvSpPr>
        <p:spPr/>
        <p:txBody>
          <a:bodyPr/>
          <a:lstStyle/>
          <a:p>
            <a:r>
              <a:rPr lang="en-US" dirty="0"/>
              <a:t>How was King Louis able to maintain absolute power?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152400" y="196850"/>
            <a:ext cx="8915400" cy="762000"/>
          </a:xfrm>
          <a:prstGeom prst="rect">
            <a:avLst/>
          </a:prstGeom>
          <a:noFill/>
          <a:ln>
            <a:noFill/>
          </a:ln>
          <a:effectLst>
            <a:outerShdw dist="35921" dir="2700000" algn="ctr" rotWithShape="0">
              <a:schemeClr val="tx1"/>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4400" b="1" dirty="0">
                <a:latin typeface="+mj-lt"/>
              </a:rPr>
              <a:t>Catherine de Medici</a:t>
            </a:r>
          </a:p>
        </p:txBody>
      </p:sp>
      <p:pic>
        <p:nvPicPr>
          <p:cNvPr id="3789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62200" y="1066800"/>
            <a:ext cx="4433888" cy="5562600"/>
          </a:xfrm>
          <a:prstGeom prst="rect">
            <a:avLst/>
          </a:prstGeom>
          <a:noFill/>
          <a:ln w="19050">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25032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228600" y="228600"/>
            <a:ext cx="8763000" cy="762000"/>
          </a:xfrm>
          <a:prstGeom prst="rect">
            <a:avLst/>
          </a:prstGeom>
          <a:noFill/>
          <a:ln>
            <a:noFill/>
          </a:ln>
          <a:effectLst>
            <a:outerShdw dist="35921" dir="2700000" algn="ctr" rotWithShape="0">
              <a:schemeClr val="tx1"/>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4400" b="1" dirty="0">
                <a:latin typeface="Times New Roman" panose="02020603050405020304" pitchFamily="18" charset="0"/>
                <a:cs typeface="Times New Roman" panose="02020603050405020304" pitchFamily="18" charset="0"/>
              </a:rPr>
              <a:t>The French Civil War</a:t>
            </a:r>
          </a:p>
        </p:txBody>
      </p:sp>
      <p:sp>
        <p:nvSpPr>
          <p:cNvPr id="43011" name="Text Box 3"/>
          <p:cNvSpPr txBox="1">
            <a:spLocks noChangeArrowheads="1"/>
          </p:cNvSpPr>
          <p:nvPr/>
        </p:nvSpPr>
        <p:spPr bwMode="auto">
          <a:xfrm>
            <a:off x="609600" y="1295400"/>
            <a:ext cx="8153400" cy="5156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512763" indent="-512763">
              <a:defRPr sz="2400">
                <a:solidFill>
                  <a:schemeClr val="tx1"/>
                </a:solidFill>
                <a:latin typeface="Arial" charset="0"/>
              </a:defRPr>
            </a:lvl1pPr>
            <a:lvl2pPr marL="1149350" indent="-401638">
              <a:defRPr sz="2400">
                <a:solidFill>
                  <a:schemeClr val="tx1"/>
                </a:solidFill>
                <a:latin typeface="Arial" charset="0"/>
              </a:defRPr>
            </a:lvl2pPr>
            <a:lvl3pPr marL="1263650">
              <a:defRPr sz="2400">
                <a:solidFill>
                  <a:schemeClr val="tx1"/>
                </a:solidFill>
                <a:latin typeface="Arial" charset="0"/>
              </a:defRPr>
            </a:lvl3pPr>
            <a:lvl4pPr marL="1377950">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a:buClr>
                <a:srgbClr val="CC99FF"/>
              </a:buClr>
              <a:buFont typeface="Wingdings" pitchFamily="2" charset="2"/>
              <a:buChar char="v"/>
            </a:pPr>
            <a:r>
              <a:rPr lang="en-US" altLang="en-US" sz="3000" dirty="0">
                <a:latin typeface="Times New Roman" panose="02020603050405020304" pitchFamily="18" charset="0"/>
                <a:cs typeface="Times New Roman" panose="02020603050405020304" pitchFamily="18" charset="0"/>
              </a:rPr>
              <a:t>There were two sides:</a:t>
            </a:r>
          </a:p>
          <a:p>
            <a:pPr lvl="1">
              <a:buClr>
                <a:srgbClr val="33CCFF"/>
              </a:buClr>
              <a:buSzPct val="80000"/>
              <a:buFont typeface="Wingdings" pitchFamily="2" charset="2"/>
              <a:buChar char="§"/>
            </a:pPr>
            <a:r>
              <a:rPr lang="en-US" altLang="en-US" sz="2600" dirty="0">
                <a:latin typeface="Times New Roman" panose="02020603050405020304" pitchFamily="18" charset="0"/>
                <a:cs typeface="Times New Roman" panose="02020603050405020304" pitchFamily="18" charset="0"/>
              </a:rPr>
              <a:t>Guise family led Catholics in North</a:t>
            </a:r>
          </a:p>
          <a:p>
            <a:pPr lvl="1">
              <a:buClr>
                <a:srgbClr val="33CCFF"/>
              </a:buClr>
              <a:buSzPct val="80000"/>
              <a:buFont typeface="Wingdings" pitchFamily="2" charset="2"/>
              <a:buChar char="§"/>
            </a:pPr>
            <a:r>
              <a:rPr lang="en-US" altLang="en-US" sz="2600" dirty="0">
                <a:latin typeface="Times New Roman" panose="02020603050405020304" pitchFamily="18" charset="0"/>
                <a:cs typeface="Times New Roman" panose="02020603050405020304" pitchFamily="18" charset="0"/>
              </a:rPr>
              <a:t>Bourbon family led Huguenots in South</a:t>
            </a:r>
          </a:p>
          <a:p>
            <a:pPr lvl="1">
              <a:buClr>
                <a:srgbClr val="33CCFF"/>
              </a:buClr>
              <a:buSzPct val="80000"/>
              <a:buFont typeface="Wingdings" pitchFamily="2" charset="2"/>
              <a:buChar char="§"/>
            </a:pPr>
            <a:r>
              <a:rPr lang="en-US" altLang="en-US" sz="2600" dirty="0">
                <a:latin typeface="Times New Roman" panose="02020603050405020304" pitchFamily="18" charset="0"/>
                <a:cs typeface="Times New Roman" panose="02020603050405020304" pitchFamily="18" charset="0"/>
              </a:rPr>
              <a:t>Fighting for the royal inheritance</a:t>
            </a:r>
            <a:br>
              <a:rPr lang="en-US" altLang="en-US" sz="2600" dirty="0">
                <a:latin typeface="Times New Roman" panose="02020603050405020304" pitchFamily="18" charset="0"/>
                <a:cs typeface="Times New Roman" panose="02020603050405020304" pitchFamily="18" charset="0"/>
              </a:rPr>
            </a:br>
            <a:endParaRPr lang="en-US" altLang="en-US" sz="2600" dirty="0">
              <a:latin typeface="Times New Roman" panose="02020603050405020304" pitchFamily="18" charset="0"/>
              <a:cs typeface="Times New Roman" panose="02020603050405020304" pitchFamily="18" charset="0"/>
            </a:endParaRPr>
          </a:p>
          <a:p>
            <a:pPr>
              <a:buClr>
                <a:srgbClr val="CC99FF"/>
              </a:buClr>
              <a:buFont typeface="Wingdings" pitchFamily="2" charset="2"/>
              <a:buChar char="v"/>
            </a:pPr>
            <a:r>
              <a:rPr lang="en-US" altLang="en-US" sz="3000" dirty="0">
                <a:latin typeface="Times New Roman" panose="02020603050405020304" pitchFamily="18" charset="0"/>
                <a:cs typeface="Times New Roman" panose="02020603050405020304" pitchFamily="18" charset="0"/>
              </a:rPr>
              <a:t>Catherine supported the Guises in the first phase.</a:t>
            </a:r>
            <a:br>
              <a:rPr lang="en-US" altLang="en-US" sz="3000" dirty="0">
                <a:latin typeface="Times New Roman" panose="02020603050405020304" pitchFamily="18" charset="0"/>
                <a:cs typeface="Times New Roman" panose="02020603050405020304" pitchFamily="18" charset="0"/>
              </a:rPr>
            </a:br>
            <a:endParaRPr lang="en-US" altLang="en-US" sz="3000" dirty="0">
              <a:latin typeface="Times New Roman" panose="02020603050405020304" pitchFamily="18" charset="0"/>
              <a:cs typeface="Times New Roman" panose="02020603050405020304" pitchFamily="18" charset="0"/>
            </a:endParaRPr>
          </a:p>
          <a:p>
            <a:pPr>
              <a:buClr>
                <a:srgbClr val="CC99FF"/>
              </a:buClr>
              <a:buFont typeface="Wingdings" pitchFamily="2" charset="2"/>
              <a:buChar char="v"/>
            </a:pPr>
            <a:r>
              <a:rPr lang="en-US" altLang="en-US" sz="3000" dirty="0">
                <a:latin typeface="Times New Roman" panose="02020603050405020304" pitchFamily="18" charset="0"/>
                <a:cs typeface="Times New Roman" panose="02020603050405020304" pitchFamily="18" charset="0"/>
              </a:rPr>
              <a:t>St. Bartholomew’s Day Massacre</a:t>
            </a:r>
          </a:p>
          <a:p>
            <a:pPr lvl="1">
              <a:buClr>
                <a:srgbClr val="33CCFF"/>
              </a:buClr>
              <a:buSzPct val="80000"/>
              <a:buFont typeface="Wingdings" pitchFamily="2" charset="2"/>
              <a:buChar char="§"/>
            </a:pPr>
            <a:r>
              <a:rPr lang="en-US" altLang="en-US" sz="2600" dirty="0">
                <a:latin typeface="Times New Roman" panose="02020603050405020304" pitchFamily="18" charset="0"/>
                <a:cs typeface="Times New Roman" panose="02020603050405020304" pitchFamily="18" charset="0"/>
              </a:rPr>
              <a:t>August 24, 1572</a:t>
            </a:r>
          </a:p>
          <a:p>
            <a:pPr lvl="1">
              <a:buClr>
                <a:srgbClr val="33CCFF"/>
              </a:buClr>
              <a:buSzPct val="80000"/>
              <a:buFont typeface="Wingdings" pitchFamily="2" charset="2"/>
              <a:buChar char="§"/>
            </a:pPr>
            <a:r>
              <a:rPr lang="en-US" altLang="en-US" sz="2600" dirty="0">
                <a:latin typeface="Times New Roman" panose="02020603050405020304" pitchFamily="18" charset="0"/>
                <a:cs typeface="Times New Roman" panose="02020603050405020304" pitchFamily="18" charset="0"/>
              </a:rPr>
              <a:t>20,000 Huguenots were killed</a:t>
            </a:r>
          </a:p>
          <a:p>
            <a:pPr lvl="1">
              <a:buClr>
                <a:srgbClr val="33CCFF"/>
              </a:buClr>
              <a:buSzPct val="80000"/>
              <a:buFont typeface="Wingdings" pitchFamily="2" charset="2"/>
              <a:buChar char="§"/>
            </a:pPr>
            <a:r>
              <a:rPr lang="en-US" altLang="en-US" sz="2600" dirty="0">
                <a:latin typeface="Times New Roman" panose="02020603050405020304" pitchFamily="18" charset="0"/>
                <a:cs typeface="Times New Roman" panose="02020603050405020304" pitchFamily="18" charset="0"/>
              </a:rPr>
              <a:t>Henri of Navarre, a Bourbon, survived</a:t>
            </a:r>
          </a:p>
        </p:txBody>
      </p:sp>
    </p:spTree>
    <p:extLst>
      <p:ext uri="{BB962C8B-B14F-4D97-AF65-F5344CB8AC3E}">
        <p14:creationId xmlns="" xmlns:p14="http://schemas.microsoft.com/office/powerpoint/2010/main" val="1654800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301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301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30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52400" y="196850"/>
            <a:ext cx="8915400" cy="701675"/>
          </a:xfrm>
          <a:prstGeom prst="rect">
            <a:avLst/>
          </a:prstGeom>
          <a:noFill/>
          <a:ln>
            <a:noFill/>
          </a:ln>
          <a:effectLst>
            <a:outerShdw dist="35921" dir="2700000" algn="ctr" rotWithShape="0">
              <a:schemeClr val="tx1"/>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4000" b="1" dirty="0">
                <a:latin typeface="Cleopatra" pitchFamily="2" charset="0"/>
              </a:rPr>
              <a:t>St. Bartholomew’s Day Massacre</a:t>
            </a:r>
          </a:p>
        </p:txBody>
      </p:sp>
      <p:pic>
        <p:nvPicPr>
          <p:cNvPr id="4403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1143000"/>
            <a:ext cx="7848600" cy="5505450"/>
          </a:xfrm>
          <a:prstGeom prst="rect">
            <a:avLst/>
          </a:prstGeom>
          <a:noFill/>
          <a:ln w="19050">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94464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228600" y="76200"/>
            <a:ext cx="8763000" cy="762000"/>
          </a:xfrm>
          <a:prstGeom prst="rect">
            <a:avLst/>
          </a:prstGeom>
          <a:noFill/>
          <a:ln>
            <a:noFill/>
          </a:ln>
          <a:effectLst>
            <a:outerShdw dist="35921" dir="2700000" algn="ctr" rotWithShape="0">
              <a:schemeClr val="tx1"/>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4400" b="1" dirty="0">
                <a:latin typeface="Times New Roman" panose="02020603050405020304" pitchFamily="18" charset="0"/>
                <a:cs typeface="Times New Roman" panose="02020603050405020304" pitchFamily="18" charset="0"/>
              </a:rPr>
              <a:t>The French Civil War</a:t>
            </a:r>
          </a:p>
        </p:txBody>
      </p:sp>
      <p:sp>
        <p:nvSpPr>
          <p:cNvPr id="45059" name="Text Box 3"/>
          <p:cNvSpPr txBox="1">
            <a:spLocks noChangeArrowheads="1"/>
          </p:cNvSpPr>
          <p:nvPr/>
        </p:nvSpPr>
        <p:spPr bwMode="auto">
          <a:xfrm>
            <a:off x="609600" y="914400"/>
            <a:ext cx="8001000" cy="5335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512763" indent="-512763">
              <a:defRPr sz="2400">
                <a:solidFill>
                  <a:schemeClr val="tx1"/>
                </a:solidFill>
                <a:latin typeface="Arial" charset="0"/>
              </a:defRPr>
            </a:lvl1pPr>
            <a:lvl2pPr marL="1149350" indent="-401638">
              <a:defRPr sz="2400">
                <a:solidFill>
                  <a:schemeClr val="tx1"/>
                </a:solidFill>
                <a:latin typeface="Arial" charset="0"/>
              </a:defRPr>
            </a:lvl2pPr>
            <a:lvl3pPr marL="1263650">
              <a:defRPr sz="2400">
                <a:solidFill>
                  <a:schemeClr val="tx1"/>
                </a:solidFill>
                <a:latin typeface="Arial" charset="0"/>
              </a:defRPr>
            </a:lvl3pPr>
            <a:lvl4pPr marL="1377950">
              <a:defRPr sz="2400">
                <a:solidFill>
                  <a:schemeClr val="tx1"/>
                </a:solidFill>
                <a:latin typeface="Arial" charset="0"/>
              </a:defRPr>
            </a:lvl4pPr>
            <a:lvl5pPr>
              <a:defRPr sz="2400">
                <a:solidFill>
                  <a:schemeClr val="tx1"/>
                </a:solidFill>
                <a:latin typeface="Arial" charset="0"/>
              </a:defRPr>
            </a:lvl5pPr>
            <a:lvl6pPr fontAlgn="base">
              <a:spcBef>
                <a:spcPct val="0"/>
              </a:spcBef>
              <a:spcAft>
                <a:spcPct val="0"/>
              </a:spcAft>
              <a:defRPr sz="2400">
                <a:solidFill>
                  <a:schemeClr val="tx1"/>
                </a:solidFill>
                <a:latin typeface="Arial" charset="0"/>
              </a:defRPr>
            </a:lvl6pPr>
            <a:lvl7pPr fontAlgn="base">
              <a:spcBef>
                <a:spcPct val="0"/>
              </a:spcBef>
              <a:spcAft>
                <a:spcPct val="0"/>
              </a:spcAft>
              <a:defRPr sz="2400">
                <a:solidFill>
                  <a:schemeClr val="tx1"/>
                </a:solidFill>
                <a:latin typeface="Arial" charset="0"/>
              </a:defRPr>
            </a:lvl7pPr>
            <a:lvl8pPr fontAlgn="base">
              <a:spcBef>
                <a:spcPct val="0"/>
              </a:spcBef>
              <a:spcAft>
                <a:spcPct val="0"/>
              </a:spcAft>
              <a:defRPr sz="2400">
                <a:solidFill>
                  <a:schemeClr val="tx1"/>
                </a:solidFill>
                <a:latin typeface="Arial" charset="0"/>
              </a:defRPr>
            </a:lvl8pPr>
            <a:lvl9pPr fontAlgn="base">
              <a:spcBef>
                <a:spcPct val="0"/>
              </a:spcBef>
              <a:spcAft>
                <a:spcPct val="0"/>
              </a:spcAft>
              <a:defRPr sz="2400">
                <a:solidFill>
                  <a:schemeClr val="tx1"/>
                </a:solidFill>
                <a:latin typeface="Arial" charset="0"/>
              </a:defRPr>
            </a:lvl9pPr>
          </a:lstStyle>
          <a:p>
            <a:pPr>
              <a:buClr>
                <a:srgbClr val="CC99FF"/>
              </a:buClr>
              <a:buFont typeface="Wingdings" pitchFamily="2" charset="2"/>
              <a:buChar char="v"/>
            </a:pPr>
            <a:r>
              <a:rPr lang="en-US" altLang="en-US" sz="2500" dirty="0">
                <a:latin typeface="Times New Roman" panose="02020603050405020304" pitchFamily="18" charset="0"/>
                <a:cs typeface="Times New Roman" panose="02020603050405020304" pitchFamily="18" charset="0"/>
              </a:rPr>
              <a:t>Catherine started supporting the Bourbons.</a:t>
            </a:r>
            <a:br>
              <a:rPr lang="en-US" altLang="en-US" sz="2500" dirty="0">
                <a:latin typeface="Times New Roman" panose="02020603050405020304" pitchFamily="18" charset="0"/>
                <a:cs typeface="Times New Roman" panose="02020603050405020304" pitchFamily="18" charset="0"/>
              </a:rPr>
            </a:br>
            <a:endParaRPr lang="en-US" altLang="en-US" sz="2500" dirty="0">
              <a:latin typeface="Times New Roman" panose="02020603050405020304" pitchFamily="18" charset="0"/>
              <a:cs typeface="Times New Roman" panose="02020603050405020304" pitchFamily="18" charset="0"/>
            </a:endParaRPr>
          </a:p>
          <a:p>
            <a:pPr>
              <a:buClr>
                <a:srgbClr val="CC99FF"/>
              </a:buClr>
              <a:buFont typeface="Wingdings" pitchFamily="2" charset="2"/>
              <a:buNone/>
            </a:pPr>
            <a:r>
              <a:rPr lang="en-US" altLang="en-US" sz="2500" dirty="0">
                <a:latin typeface="Times New Roman" panose="02020603050405020304" pitchFamily="18" charset="0"/>
                <a:cs typeface="Times New Roman" panose="02020603050405020304" pitchFamily="18" charset="0"/>
              </a:rPr>
              <a:t/>
            </a:r>
            <a:br>
              <a:rPr lang="en-US" altLang="en-US" sz="2500" dirty="0">
                <a:latin typeface="Times New Roman" panose="02020603050405020304" pitchFamily="18" charset="0"/>
                <a:cs typeface="Times New Roman" panose="02020603050405020304" pitchFamily="18" charset="0"/>
              </a:rPr>
            </a:br>
            <a:r>
              <a:rPr lang="en-US" altLang="en-US" sz="2500" dirty="0">
                <a:latin typeface="Times New Roman" panose="02020603050405020304" pitchFamily="18" charset="0"/>
                <a:cs typeface="Times New Roman" panose="02020603050405020304" pitchFamily="18" charset="0"/>
              </a:rPr>
              <a:t/>
            </a:r>
            <a:br>
              <a:rPr lang="en-US" altLang="en-US" sz="2500" dirty="0">
                <a:latin typeface="Times New Roman" panose="02020603050405020304" pitchFamily="18" charset="0"/>
                <a:cs typeface="Times New Roman" panose="02020603050405020304" pitchFamily="18" charset="0"/>
              </a:rPr>
            </a:br>
            <a:r>
              <a:rPr lang="en-US" altLang="en-US" sz="2500" dirty="0">
                <a:latin typeface="Times New Roman" panose="02020603050405020304" pitchFamily="18" charset="0"/>
                <a:cs typeface="Times New Roman" panose="02020603050405020304" pitchFamily="18" charset="0"/>
              </a:rPr>
              <a:t/>
            </a:r>
            <a:br>
              <a:rPr lang="en-US" altLang="en-US" sz="2500" dirty="0">
                <a:latin typeface="Times New Roman" panose="02020603050405020304" pitchFamily="18" charset="0"/>
                <a:cs typeface="Times New Roman" panose="02020603050405020304" pitchFamily="18" charset="0"/>
              </a:rPr>
            </a:br>
            <a:r>
              <a:rPr lang="en-US" altLang="en-US" sz="2500" dirty="0">
                <a:latin typeface="Times New Roman" panose="02020603050405020304" pitchFamily="18" charset="0"/>
                <a:cs typeface="Times New Roman" panose="02020603050405020304" pitchFamily="18" charset="0"/>
              </a:rPr>
              <a:t/>
            </a:r>
            <a:br>
              <a:rPr lang="en-US" altLang="en-US" sz="2500" dirty="0">
                <a:latin typeface="Times New Roman" panose="02020603050405020304" pitchFamily="18" charset="0"/>
                <a:cs typeface="Times New Roman" panose="02020603050405020304" pitchFamily="18" charset="0"/>
              </a:rPr>
            </a:br>
            <a:endParaRPr lang="en-US" altLang="en-US" sz="2500" dirty="0">
              <a:latin typeface="Times New Roman" panose="02020603050405020304" pitchFamily="18" charset="0"/>
              <a:cs typeface="Times New Roman" panose="02020603050405020304" pitchFamily="18" charset="0"/>
            </a:endParaRPr>
          </a:p>
          <a:p>
            <a:pPr>
              <a:buClr>
                <a:srgbClr val="CC99FF"/>
              </a:buClr>
              <a:buFont typeface="Wingdings" pitchFamily="2" charset="2"/>
              <a:buChar char="v"/>
            </a:pPr>
            <a:r>
              <a:rPr lang="en-US" altLang="en-US" sz="2500" dirty="0">
                <a:latin typeface="Times New Roman" panose="02020603050405020304" pitchFamily="18" charset="0"/>
                <a:cs typeface="Times New Roman" panose="02020603050405020304" pitchFamily="18" charset="0"/>
              </a:rPr>
              <a:t>Henri of Navarre defeated Catholic League &amp; becomes Henry IV of France. </a:t>
            </a:r>
            <a:br>
              <a:rPr lang="en-US" altLang="en-US" sz="2500" dirty="0">
                <a:latin typeface="Times New Roman" panose="02020603050405020304" pitchFamily="18" charset="0"/>
                <a:cs typeface="Times New Roman" panose="02020603050405020304" pitchFamily="18" charset="0"/>
              </a:rPr>
            </a:br>
            <a:endParaRPr lang="en-US" altLang="en-US" sz="2500" dirty="0">
              <a:latin typeface="Times New Roman" panose="02020603050405020304" pitchFamily="18" charset="0"/>
              <a:cs typeface="Times New Roman" panose="02020603050405020304" pitchFamily="18" charset="0"/>
            </a:endParaRPr>
          </a:p>
          <a:p>
            <a:pPr>
              <a:buClr>
                <a:srgbClr val="CC99FF"/>
              </a:buClr>
              <a:buFont typeface="Wingdings" pitchFamily="2" charset="2"/>
              <a:buChar char="v"/>
            </a:pPr>
            <a:r>
              <a:rPr lang="en-US" altLang="en-US" sz="2500" dirty="0">
                <a:latin typeface="Times New Roman" panose="02020603050405020304" pitchFamily="18" charset="0"/>
                <a:cs typeface="Times New Roman" panose="02020603050405020304" pitchFamily="18" charset="0"/>
              </a:rPr>
              <a:t>Effects of Civil War:</a:t>
            </a:r>
          </a:p>
          <a:p>
            <a:pPr lvl="1">
              <a:buClr>
                <a:srgbClr val="33CCFF"/>
              </a:buClr>
              <a:buSzPct val="80000"/>
              <a:buFont typeface="Wingdings" pitchFamily="2" charset="2"/>
              <a:buChar char="§"/>
            </a:pPr>
            <a:r>
              <a:rPr lang="en-US" altLang="en-US" sz="2300" dirty="0">
                <a:latin typeface="Times New Roman" panose="02020603050405020304" pitchFamily="18" charset="0"/>
                <a:cs typeface="Times New Roman" panose="02020603050405020304" pitchFamily="18" charset="0"/>
              </a:rPr>
              <a:t>France was left divided by religion</a:t>
            </a:r>
          </a:p>
          <a:p>
            <a:pPr lvl="1">
              <a:buClr>
                <a:srgbClr val="33CCFF"/>
              </a:buClr>
              <a:buSzPct val="80000"/>
              <a:buFont typeface="Wingdings" pitchFamily="2" charset="2"/>
              <a:buChar char="§"/>
            </a:pPr>
            <a:r>
              <a:rPr lang="en-US" altLang="en-US" sz="2300" dirty="0">
                <a:latin typeface="Times New Roman" panose="02020603050405020304" pitchFamily="18" charset="0"/>
                <a:cs typeface="Times New Roman" panose="02020603050405020304" pitchFamily="18" charset="0"/>
              </a:rPr>
              <a:t>Royal power had weakened</a:t>
            </a:r>
          </a:p>
          <a:p>
            <a:pPr lvl="1">
              <a:buClr>
                <a:srgbClr val="33CCFF"/>
              </a:buClr>
              <a:buSzPct val="80000"/>
              <a:buFont typeface="Wingdings" pitchFamily="2" charset="2"/>
              <a:buChar char="§"/>
            </a:pPr>
            <a:r>
              <a:rPr lang="en-US" altLang="en-US" sz="2300" dirty="0">
                <a:latin typeface="Times New Roman" panose="02020603050405020304" pitchFamily="18" charset="0"/>
                <a:cs typeface="Times New Roman" panose="02020603050405020304" pitchFamily="18" charset="0"/>
              </a:rPr>
              <a:t>Valois family now replaced by Bourbons</a:t>
            </a:r>
          </a:p>
        </p:txBody>
      </p:sp>
      <p:sp>
        <p:nvSpPr>
          <p:cNvPr id="45060" name="Oval 4"/>
          <p:cNvSpPr>
            <a:spLocks noChangeArrowheads="1"/>
          </p:cNvSpPr>
          <p:nvPr/>
        </p:nvSpPr>
        <p:spPr bwMode="auto">
          <a:xfrm>
            <a:off x="990600" y="1752600"/>
            <a:ext cx="1752600" cy="1219200"/>
          </a:xfrm>
          <a:prstGeom prst="ellipse">
            <a:avLst/>
          </a:prstGeom>
          <a:solidFill>
            <a:srgbClr val="FFA3FF"/>
          </a:solidFill>
          <a:ln>
            <a:noFill/>
          </a:ln>
          <a:effectLst>
            <a:prstShdw prst="shdw17" dist="17961" dir="2700000">
              <a:schemeClr val="tx1"/>
            </a:prstShdw>
          </a:effectLst>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algn="ctr"/>
            <a:r>
              <a:rPr lang="en-US" altLang="en-US" sz="1800" b="1">
                <a:latin typeface="Comic Sans MS" pitchFamily="66" charset="0"/>
              </a:rPr>
              <a:t>Catholic</a:t>
            </a:r>
            <a:br>
              <a:rPr lang="en-US" altLang="en-US" sz="1800" b="1">
                <a:latin typeface="Comic Sans MS" pitchFamily="66" charset="0"/>
              </a:rPr>
            </a:br>
            <a:r>
              <a:rPr lang="en-US" altLang="en-US" sz="1800" b="1">
                <a:latin typeface="Comic Sans MS" pitchFamily="66" charset="0"/>
              </a:rPr>
              <a:t>League</a:t>
            </a:r>
          </a:p>
        </p:txBody>
      </p:sp>
      <p:sp>
        <p:nvSpPr>
          <p:cNvPr id="45061" name="Oval 5"/>
          <p:cNvSpPr>
            <a:spLocks noChangeArrowheads="1"/>
          </p:cNvSpPr>
          <p:nvPr/>
        </p:nvSpPr>
        <p:spPr bwMode="auto">
          <a:xfrm>
            <a:off x="6553200" y="1752600"/>
            <a:ext cx="1752600" cy="1219200"/>
          </a:xfrm>
          <a:prstGeom prst="ellipse">
            <a:avLst/>
          </a:prstGeom>
          <a:solidFill>
            <a:srgbClr val="FFA3FF"/>
          </a:solidFill>
          <a:ln>
            <a:noFill/>
          </a:ln>
          <a:effectLst>
            <a:prstShdw prst="shdw17" dist="17961" dir="2700000">
              <a:schemeClr val="tx1"/>
            </a:prstShdw>
          </a:effectLst>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algn="ctr"/>
            <a:r>
              <a:rPr lang="en-US" altLang="en-US" sz="1800" b="1">
                <a:latin typeface="Comic Sans MS" pitchFamily="66" charset="0"/>
              </a:rPr>
              <a:t>Protestant</a:t>
            </a:r>
            <a:br>
              <a:rPr lang="en-US" altLang="en-US" sz="1800" b="1">
                <a:latin typeface="Comic Sans MS" pitchFamily="66" charset="0"/>
              </a:rPr>
            </a:br>
            <a:r>
              <a:rPr lang="en-US" altLang="en-US" sz="1800" b="1">
                <a:latin typeface="Comic Sans MS" pitchFamily="66" charset="0"/>
              </a:rPr>
              <a:t>Union</a:t>
            </a:r>
          </a:p>
        </p:txBody>
      </p:sp>
      <p:sp>
        <p:nvSpPr>
          <p:cNvPr id="45062" name="Line 6"/>
          <p:cNvSpPr>
            <a:spLocks noChangeShapeType="1"/>
          </p:cNvSpPr>
          <p:nvPr/>
        </p:nvSpPr>
        <p:spPr bwMode="auto">
          <a:xfrm>
            <a:off x="2743200" y="2362200"/>
            <a:ext cx="990600" cy="0"/>
          </a:xfrm>
          <a:prstGeom prst="line">
            <a:avLst/>
          </a:prstGeom>
          <a:noFill/>
          <a:ln w="28575">
            <a:solidFill>
              <a:srgbClr val="FFA3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3" name="Line 7"/>
          <p:cNvSpPr>
            <a:spLocks noChangeShapeType="1"/>
          </p:cNvSpPr>
          <p:nvPr/>
        </p:nvSpPr>
        <p:spPr bwMode="auto">
          <a:xfrm flipH="1">
            <a:off x="5562600" y="2362200"/>
            <a:ext cx="990600" cy="0"/>
          </a:xfrm>
          <a:prstGeom prst="line">
            <a:avLst/>
          </a:prstGeom>
          <a:noFill/>
          <a:ln w="28575">
            <a:solidFill>
              <a:srgbClr val="FFA3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4" name="AutoShape 8"/>
          <p:cNvSpPr>
            <a:spLocks noChangeArrowheads="1"/>
          </p:cNvSpPr>
          <p:nvPr/>
        </p:nvSpPr>
        <p:spPr bwMode="auto">
          <a:xfrm>
            <a:off x="3962400" y="1752600"/>
            <a:ext cx="1600200" cy="1371600"/>
          </a:xfrm>
          <a:prstGeom prst="irregularSeal2">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tx1"/>
                  </a:outerShdw>
                </a:effectLst>
              </a14:hiddenEffects>
            </a:ext>
          </a:extLst>
        </p:spPr>
        <p:txBody>
          <a:bodyPr wrap="none" anchor="ctr"/>
          <a:lstStyle/>
          <a:p>
            <a:pPr algn="ctr"/>
            <a:r>
              <a:rPr lang="en-US" altLang="en-US" sz="1800" b="1"/>
              <a:t>CIVIL</a:t>
            </a:r>
            <a:br>
              <a:rPr lang="en-US" altLang="en-US" sz="1800" b="1"/>
            </a:br>
            <a:r>
              <a:rPr lang="en-US" altLang="en-US" sz="1800" b="1"/>
              <a:t>WAR</a:t>
            </a:r>
          </a:p>
        </p:txBody>
      </p:sp>
      <p:sp>
        <p:nvSpPr>
          <p:cNvPr id="45065" name="Line 9"/>
          <p:cNvSpPr>
            <a:spLocks noChangeShapeType="1"/>
          </p:cNvSpPr>
          <p:nvPr/>
        </p:nvSpPr>
        <p:spPr bwMode="auto">
          <a:xfrm>
            <a:off x="7239000" y="1295400"/>
            <a:ext cx="76200" cy="304800"/>
          </a:xfrm>
          <a:prstGeom prst="line">
            <a:avLst/>
          </a:prstGeom>
          <a:noFill/>
          <a:ln w="381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 xmlns:p14="http://schemas.microsoft.com/office/powerpoint/2010/main" val="3664444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5060"/>
                                        </p:tgtEl>
                                        <p:attrNameLst>
                                          <p:attrName>style.visibility</p:attrName>
                                        </p:attrNameLst>
                                      </p:cBhvr>
                                      <p:to>
                                        <p:strVal val="visible"/>
                                      </p:to>
                                    </p:set>
                                    <p:animEffect transition="in" filter="fade">
                                      <p:cBhvr>
                                        <p:cTn id="11" dur="1000"/>
                                        <p:tgtEl>
                                          <p:spTgt spid="4506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5061"/>
                                        </p:tgtEl>
                                        <p:attrNameLst>
                                          <p:attrName>style.visibility</p:attrName>
                                        </p:attrNameLst>
                                      </p:cBhvr>
                                      <p:to>
                                        <p:strVal val="visible"/>
                                      </p:to>
                                    </p:set>
                                    <p:animEffect transition="in" filter="fade">
                                      <p:cBhvr>
                                        <p:cTn id="14" dur="1000"/>
                                        <p:tgtEl>
                                          <p:spTgt spid="4506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5062"/>
                                        </p:tgtEl>
                                        <p:attrNameLst>
                                          <p:attrName>style.visibility</p:attrName>
                                        </p:attrNameLst>
                                      </p:cBhvr>
                                      <p:to>
                                        <p:strVal val="visible"/>
                                      </p:to>
                                    </p:set>
                                    <p:animEffect transition="in" filter="fade">
                                      <p:cBhvr>
                                        <p:cTn id="17" dur="1000"/>
                                        <p:tgtEl>
                                          <p:spTgt spid="4506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5063"/>
                                        </p:tgtEl>
                                        <p:attrNameLst>
                                          <p:attrName>style.visibility</p:attrName>
                                        </p:attrNameLst>
                                      </p:cBhvr>
                                      <p:to>
                                        <p:strVal val="visible"/>
                                      </p:to>
                                    </p:set>
                                    <p:animEffect transition="in" filter="fade">
                                      <p:cBhvr>
                                        <p:cTn id="20" dur="1000"/>
                                        <p:tgtEl>
                                          <p:spTgt spid="4506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5064"/>
                                        </p:tgtEl>
                                        <p:attrNameLst>
                                          <p:attrName>style.visibility</p:attrName>
                                        </p:attrNameLst>
                                      </p:cBhvr>
                                      <p:to>
                                        <p:strVal val="visible"/>
                                      </p:to>
                                    </p:set>
                                    <p:animEffect transition="in" filter="fade">
                                      <p:cBhvr>
                                        <p:cTn id="23" dur="1000"/>
                                        <p:tgtEl>
                                          <p:spTgt spid="4506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45065"/>
                                        </p:tgtEl>
                                        <p:attrNameLst>
                                          <p:attrName>style.visibility</p:attrName>
                                        </p:attrNameLst>
                                      </p:cBhvr>
                                      <p:to>
                                        <p:strVal val="visible"/>
                                      </p:to>
                                    </p:set>
                                    <p:animEffect transition="in" filter="wipe(up)">
                                      <p:cBhvr>
                                        <p:cTn id="26" dur="500"/>
                                        <p:tgtEl>
                                          <p:spTgt spid="4506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P spid="45061" grpId="0" animBg="1"/>
      <p:bldP spid="45062" grpId="0" animBg="1"/>
      <p:bldP spid="45063" grpId="0" animBg="1"/>
      <p:bldP spid="45064" grpId="0" animBg="1"/>
      <p:bldP spid="450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0"/>
            <a:ext cx="8229600" cy="914400"/>
          </a:xfrm>
        </p:spPr>
        <p:txBody>
          <a:bodyPr/>
          <a:lstStyle/>
          <a:p>
            <a:r>
              <a:rPr lang="en-US" altLang="en-US"/>
              <a:t>Absolute Monarchy in France</a:t>
            </a:r>
          </a:p>
        </p:txBody>
      </p:sp>
      <p:sp>
        <p:nvSpPr>
          <p:cNvPr id="72707" name="Rectangle 3"/>
          <p:cNvSpPr>
            <a:spLocks noGrp="1" noChangeArrowheads="1"/>
          </p:cNvSpPr>
          <p:nvPr>
            <p:ph type="body" idx="1"/>
          </p:nvPr>
        </p:nvSpPr>
        <p:spPr>
          <a:xfrm>
            <a:off x="0" y="1066800"/>
            <a:ext cx="8229600" cy="5105400"/>
          </a:xfrm>
        </p:spPr>
        <p:txBody>
          <a:bodyPr>
            <a:normAutofit lnSpcReduction="10000"/>
          </a:bodyPr>
          <a:lstStyle/>
          <a:p>
            <a:pPr>
              <a:lnSpc>
                <a:spcPct val="90000"/>
              </a:lnSpc>
            </a:pPr>
            <a:r>
              <a:rPr lang="en-US" altLang="en-US" dirty="0"/>
              <a:t>Religious Wars and Power Struggles</a:t>
            </a:r>
          </a:p>
          <a:p>
            <a:pPr lvl="1">
              <a:lnSpc>
                <a:spcPct val="90000"/>
              </a:lnSpc>
            </a:pPr>
            <a:r>
              <a:rPr lang="en-US" altLang="en-US" b="1" u="sng" dirty="0" smtClean="0"/>
              <a:t>Bourbon Family</a:t>
            </a:r>
          </a:p>
          <a:p>
            <a:pPr lvl="1">
              <a:lnSpc>
                <a:spcPct val="90000"/>
              </a:lnSpc>
            </a:pPr>
            <a:r>
              <a:rPr lang="en-US" altLang="en-US" dirty="0" smtClean="0"/>
              <a:t>Henry </a:t>
            </a:r>
            <a:r>
              <a:rPr lang="en-US" altLang="en-US" dirty="0"/>
              <a:t>of Navarre-converted to Catholicism</a:t>
            </a:r>
          </a:p>
          <a:p>
            <a:pPr lvl="2">
              <a:lnSpc>
                <a:spcPct val="90000"/>
              </a:lnSpc>
            </a:pPr>
            <a:r>
              <a:rPr lang="en-US" altLang="en-US" dirty="0"/>
              <a:t>Survived the 1572 St. Bartholomew’s Day Massacre (of Huguenots)</a:t>
            </a:r>
          </a:p>
          <a:p>
            <a:pPr lvl="1">
              <a:lnSpc>
                <a:spcPct val="90000"/>
              </a:lnSpc>
            </a:pPr>
            <a:r>
              <a:rPr lang="en-US" altLang="en-US" dirty="0"/>
              <a:t>Edict of Nantes (1598)</a:t>
            </a:r>
          </a:p>
          <a:p>
            <a:pPr lvl="2">
              <a:lnSpc>
                <a:spcPct val="90000"/>
              </a:lnSpc>
            </a:pPr>
            <a:r>
              <a:rPr lang="en-US" altLang="en-US" dirty="0"/>
              <a:t>Henry’s declaration of religious toleration</a:t>
            </a:r>
          </a:p>
          <a:p>
            <a:pPr lvl="2">
              <a:lnSpc>
                <a:spcPct val="90000"/>
              </a:lnSpc>
            </a:pPr>
            <a:r>
              <a:rPr lang="en-US" altLang="en-US" dirty="0"/>
              <a:t>Allowed Catholics and Huguenots to live in peace</a:t>
            </a:r>
          </a:p>
          <a:p>
            <a:pPr lvl="1">
              <a:lnSpc>
                <a:spcPct val="90000"/>
              </a:lnSpc>
            </a:pPr>
            <a:r>
              <a:rPr lang="en-US" altLang="en-US" dirty="0"/>
              <a:t>Louis XIII and Richelieu</a:t>
            </a:r>
          </a:p>
          <a:p>
            <a:pPr lvl="2">
              <a:lnSpc>
                <a:spcPct val="90000"/>
              </a:lnSpc>
            </a:pPr>
            <a:r>
              <a:rPr lang="en-US" altLang="en-US" dirty="0"/>
              <a:t>After Henry died, his son took over</a:t>
            </a:r>
          </a:p>
          <a:p>
            <a:pPr lvl="2">
              <a:lnSpc>
                <a:spcPct val="90000"/>
              </a:lnSpc>
            </a:pPr>
            <a:r>
              <a:rPr lang="en-US" altLang="en-US" dirty="0"/>
              <a:t>Louis XIII</a:t>
            </a:r>
          </a:p>
          <a:p>
            <a:pPr lvl="4">
              <a:lnSpc>
                <a:spcPct val="90000"/>
              </a:lnSpc>
              <a:buFont typeface="Wingdings" pitchFamily="2" charset="2"/>
              <a:buNone/>
            </a:pPr>
            <a:r>
              <a:rPr lang="en-US" altLang="en-US" dirty="0"/>
              <a:t>				</a:t>
            </a:r>
          </a:p>
          <a:p>
            <a:pPr lvl="4">
              <a:lnSpc>
                <a:spcPct val="90000"/>
              </a:lnSpc>
              <a:buFont typeface="Wingdings" pitchFamily="2" charset="2"/>
              <a:buNone/>
            </a:pPr>
            <a:r>
              <a:rPr lang="en-US" altLang="en-US" dirty="0"/>
              <a:t>				Henry of Navarre</a:t>
            </a:r>
          </a:p>
        </p:txBody>
      </p:sp>
      <p:pic>
        <p:nvPicPr>
          <p:cNvPr id="72709"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62788" y="4419600"/>
            <a:ext cx="2081212" cy="2438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34477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sz="4000"/>
              <a:t>Louis XIII and Cardinal Richelieu</a:t>
            </a:r>
          </a:p>
        </p:txBody>
      </p:sp>
      <p:sp>
        <p:nvSpPr>
          <p:cNvPr id="89091" name="Rectangle 3"/>
          <p:cNvSpPr>
            <a:spLocks noGrp="1" noChangeArrowheads="1"/>
          </p:cNvSpPr>
          <p:nvPr>
            <p:ph type="body" idx="1"/>
          </p:nvPr>
        </p:nvSpPr>
        <p:spPr/>
        <p:txBody>
          <a:bodyPr/>
          <a:lstStyle/>
          <a:p>
            <a:r>
              <a:rPr lang="en-US" altLang="en-US"/>
              <a:t>Louis XIII was a weak King</a:t>
            </a:r>
          </a:p>
          <a:p>
            <a:pPr lvl="1"/>
            <a:r>
              <a:rPr lang="en-US" altLang="en-US"/>
              <a:t>Had an extremely powerful minister for support-Cardinal Richelieu</a:t>
            </a:r>
          </a:p>
          <a:p>
            <a:r>
              <a:rPr lang="en-US" altLang="en-US"/>
              <a:t>Richelieu took two major steps towards power</a:t>
            </a:r>
          </a:p>
          <a:p>
            <a:pPr lvl="1"/>
            <a:r>
              <a:rPr lang="en-US" altLang="en-US"/>
              <a:t>Moved against the Huguenots and all Protestants</a:t>
            </a:r>
          </a:p>
          <a:p>
            <a:pPr lvl="1"/>
            <a:r>
              <a:rPr lang="en-US" altLang="en-US"/>
              <a:t>Weakened the Nobles power and relied on the middle class instead</a:t>
            </a:r>
          </a:p>
        </p:txBody>
      </p:sp>
    </p:spTree>
    <p:extLst>
      <p:ext uri="{BB962C8B-B14F-4D97-AF65-F5344CB8AC3E}">
        <p14:creationId xmlns="" xmlns:p14="http://schemas.microsoft.com/office/powerpoint/2010/main" val="2561342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870</Words>
  <Application>Microsoft Office PowerPoint</Application>
  <PresentationFormat>On-screen Show (4:3)</PresentationFormat>
  <Paragraphs>152</Paragraphs>
  <Slides>36</Slides>
  <Notes>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10th Euro Studies 10.23.14</vt:lpstr>
      <vt:lpstr>Slide 2</vt:lpstr>
      <vt:lpstr>Slide 3</vt:lpstr>
      <vt:lpstr>Slide 4</vt:lpstr>
      <vt:lpstr>Slide 5</vt:lpstr>
      <vt:lpstr>Slide 6</vt:lpstr>
      <vt:lpstr>Slide 7</vt:lpstr>
      <vt:lpstr>Absolute Monarchy in France</vt:lpstr>
      <vt:lpstr>Louis XIII and Cardinal Richelieu</vt:lpstr>
      <vt:lpstr>Slide 10</vt:lpstr>
      <vt:lpstr>Louis XIV Comes to Power</vt:lpstr>
      <vt:lpstr>Show me the money! Jean-Baptiste Colbert</vt:lpstr>
      <vt:lpstr>Data Set I</vt:lpstr>
      <vt:lpstr>Data Set II</vt:lpstr>
      <vt:lpstr>Data Set III</vt:lpstr>
      <vt:lpstr>Slide 16</vt:lpstr>
      <vt:lpstr>Data Set IV</vt:lpstr>
      <vt:lpstr>Data Set V</vt:lpstr>
      <vt:lpstr>Data Set VI</vt:lpstr>
      <vt:lpstr>Data Set VII</vt:lpstr>
      <vt:lpstr>Data Set VIII</vt:lpstr>
      <vt:lpstr>Slide 22</vt:lpstr>
      <vt:lpstr>Slide 23</vt:lpstr>
      <vt:lpstr>Slide 24</vt:lpstr>
      <vt:lpstr>Slide 25</vt:lpstr>
      <vt:lpstr>Slide 26</vt:lpstr>
      <vt:lpstr>Slide 27</vt:lpstr>
      <vt:lpstr>Slide 28</vt:lpstr>
      <vt:lpstr>Slide 29</vt:lpstr>
      <vt:lpstr>Slide 30</vt:lpstr>
      <vt:lpstr>Slide 31</vt:lpstr>
      <vt:lpstr>Data Set IX</vt:lpstr>
      <vt:lpstr>Data Set X</vt:lpstr>
      <vt:lpstr>10th Euro Studies 10.23.14</vt:lpstr>
      <vt:lpstr>Show me the money! http://www.youtube.com/watch?v=OaiSHcHM0PA</vt:lpstr>
      <vt:lpstr>After looking at the data:</vt:lpstr>
    </vt:vector>
  </TitlesOfParts>
  <Company>Issaquah School District 411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10th Euro Studies 10.22.14</dc:title>
  <dc:creator>Windows User</dc:creator>
  <cp:lastModifiedBy>Windows User</cp:lastModifiedBy>
  <cp:revision>12</cp:revision>
  <dcterms:created xsi:type="dcterms:W3CDTF">2014-10-23T13:37:30Z</dcterms:created>
  <dcterms:modified xsi:type="dcterms:W3CDTF">2014-10-23T21:17:35Z</dcterms:modified>
</cp:coreProperties>
</file>