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7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89E8-9410-4EDD-AC47-22F5151877CF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6841-339D-41D9-B7CD-2CB85258C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91E10-4FE1-4730-A1CE-54CC47B9C1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3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91E10-4FE1-4730-A1CE-54CC47B9C1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2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133C-E87A-4601-936B-769C23F2FE66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2241-5EDB-4302-8258-809827977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alibri  "/>
                <a:cs typeface="Tunga" pitchFamily="34" charset="0"/>
              </a:rPr>
              <a:t>10</a:t>
            </a:r>
            <a:r>
              <a:rPr lang="en-US" sz="3600" b="1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alibri  "/>
                <a:cs typeface="Tunga" pitchFamily="34" charset="0"/>
              </a:rPr>
              <a:t>th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alibri  "/>
                <a:cs typeface="Tunga" pitchFamily="34" charset="0"/>
              </a:rPr>
              <a:t> WORLD Studies </a:t>
            </a:r>
            <a:r>
              <a:rPr lang="en-US" sz="3600" b="1" dirty="0" smtClean="0">
                <a:solidFill>
                  <a:srgbClr val="FF0000"/>
                </a:solidFill>
                <a:latin typeface="Calibri  "/>
                <a:cs typeface="Tunga" pitchFamily="34" charset="0"/>
              </a:rPr>
              <a:t>10.24.18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defRPr/>
            </a:pPr>
            <a:r>
              <a:rPr lang="en-US" sz="2800" b="1" dirty="0" smtClean="0"/>
              <a:t>Non/Examples of Absolutism (stamp)</a:t>
            </a: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Planner,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Pen/Pencil,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/>
              <a:t>N</a:t>
            </a:r>
            <a:r>
              <a:rPr lang="en-US" sz="2000" b="1" dirty="0" smtClean="0"/>
              <a:t>otes</a:t>
            </a:r>
          </a:p>
          <a:p>
            <a:pPr marL="673100" lvl="1" indent="-273050">
              <a:lnSpc>
                <a:spcPct val="90000"/>
              </a:lnSpc>
              <a:buFont typeface="Arial" pitchFamily="34" charset="0"/>
              <a:buNone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I can begin to describe the political system as the Age of Absolutism begins to take shape in Europe.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114800" y="1143000"/>
            <a:ext cx="5029200" cy="4602163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30 Years’ War </a:t>
            </a:r>
          </a:p>
          <a:p>
            <a:pPr marL="0" indent="0">
              <a:buNone/>
              <a:defRPr/>
            </a:pPr>
            <a:r>
              <a:rPr lang="en-US" sz="2800" i="1" dirty="0" smtClean="0"/>
              <a:t>(Utter Confusion…)</a:t>
            </a:r>
          </a:p>
          <a:p>
            <a:pPr>
              <a:defRPr/>
            </a:pPr>
            <a:r>
              <a:rPr lang="en-US" sz="2800" i="1" dirty="0" smtClean="0"/>
              <a:t>Spain &amp; Philip II</a:t>
            </a:r>
            <a:endParaRPr lang="en-US" sz="2800" i="1" dirty="0"/>
          </a:p>
          <a:p>
            <a:pPr marL="57150" indent="0" eaLnBrk="1" hangingPunct="1">
              <a:defRPr/>
            </a:pPr>
            <a:endParaRPr lang="en-US" sz="2800" dirty="0" smtClean="0"/>
          </a:p>
          <a:p>
            <a:pPr marL="57150" indent="0" eaLnBrk="1" hangingPunct="1">
              <a:buFont typeface="Arial" pitchFamily="34" charset="0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>
              <a:defRPr/>
            </a:pPr>
            <a:r>
              <a:rPr lang="en-US" sz="2800" dirty="0" smtClean="0"/>
              <a:t>Reading on Spain (16.1)</a:t>
            </a:r>
          </a:p>
          <a:p>
            <a:pPr marL="514350" indent="-457200">
              <a:defRPr/>
            </a:pPr>
            <a:r>
              <a:rPr lang="en-US" sz="2800" dirty="0" smtClean="0"/>
              <a:t>Map and Chart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191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sz="4000" dirty="0">
                <a:solidFill>
                  <a:schemeClr val="tx1"/>
                </a:solidFill>
                <a:latin typeface="Calibri  "/>
              </a:rPr>
              <a:t>Immediate Results of the </a:t>
            </a:r>
            <a:br>
              <a:rPr lang="en-US" altLang="en-US" sz="4000" dirty="0">
                <a:solidFill>
                  <a:schemeClr val="tx1"/>
                </a:solidFill>
                <a:latin typeface="Calibri  "/>
              </a:rPr>
            </a:br>
            <a:r>
              <a:rPr lang="en-US" altLang="en-US" sz="4000" dirty="0">
                <a:solidFill>
                  <a:schemeClr val="tx1"/>
                </a:solidFill>
                <a:latin typeface="Calibri  "/>
              </a:rPr>
              <a:t>30 Years’ War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146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lease </a:t>
            </a:r>
            <a:r>
              <a:rPr lang="en-US" sz="2800" dirty="0"/>
              <a:t>remember these TWO </a:t>
            </a:r>
            <a:r>
              <a:rPr lang="en-US" sz="2800" dirty="0" smtClean="0"/>
              <a:t>Areas of Europe: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Sweden won cash and land in the </a:t>
            </a:r>
            <a:r>
              <a:rPr lang="en-US" sz="2800" b="1" i="1" u="sng" dirty="0"/>
              <a:t>Baltic region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France won the region of </a:t>
            </a:r>
            <a:r>
              <a:rPr lang="en-US" sz="2800" b="1" i="1" u="sng" dirty="0" smtClean="0"/>
              <a:t>Alsace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3697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4951"/>
            <a:ext cx="9144000" cy="3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sz="4000" dirty="0">
                <a:solidFill>
                  <a:schemeClr val="tx1"/>
                </a:solidFill>
              </a:rPr>
              <a:t>Political Fallout from the 30 Years’ War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200" b="1" dirty="0"/>
              <a:t>Because Spain lost territory and France gained territory, France stood alone as the most powerful nation on the continent</a:t>
            </a:r>
          </a:p>
          <a:p>
            <a:pPr marL="342900" lvl="1" indent="0">
              <a:lnSpc>
                <a:spcPct val="80000"/>
              </a:lnSpc>
              <a:buNone/>
            </a:pPr>
            <a:r>
              <a:rPr lang="en-US" altLang="en-US" sz="3200" dirty="0"/>
              <a:t>France also benefited from the fragmentation of the Holy Roman Empire and the </a:t>
            </a:r>
            <a:r>
              <a:rPr lang="en-US" altLang="en-US" sz="3200" i="1" u="sng" dirty="0"/>
              <a:t>weakening of the Habsburg family </a:t>
            </a:r>
            <a:r>
              <a:rPr lang="en-US" altLang="en-US" sz="3200" dirty="0" smtClean="0"/>
              <a:t>influence</a:t>
            </a:r>
            <a:endParaRPr lang="en-US" altLang="en-US" sz="32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200" b="1" dirty="0"/>
              <a:t>T</a:t>
            </a:r>
            <a:r>
              <a:rPr lang="en-US" altLang="en-US" sz="3200" b="1" dirty="0" smtClean="0"/>
              <a:t>he </a:t>
            </a:r>
            <a:r>
              <a:rPr lang="en-US" altLang="en-US" sz="3200" b="1" dirty="0"/>
              <a:t>political power of the Holy Roman Empire faded into oblivion; </a:t>
            </a:r>
          </a:p>
          <a:p>
            <a:pPr marL="342900" lvl="1" indent="0">
              <a:lnSpc>
                <a:spcPct val="80000"/>
              </a:lnSpc>
              <a:buNone/>
            </a:pPr>
            <a:r>
              <a:rPr lang="en-US" altLang="en-US" sz="3200" dirty="0"/>
              <a:t>T</a:t>
            </a:r>
            <a:r>
              <a:rPr lang="en-US" altLang="en-US" sz="3200" dirty="0" smtClean="0"/>
              <a:t>he </a:t>
            </a:r>
            <a:r>
              <a:rPr lang="en-US" altLang="en-US" sz="3200" dirty="0"/>
              <a:t>Habsburg family remained wealthy and strong, though, and would go on to rule the Austro-Hungarian Empire </a:t>
            </a:r>
            <a:r>
              <a:rPr lang="en-US" altLang="en-US" sz="3200" dirty="0" smtClean="0"/>
              <a:t>later (we’ll meet some of them later…)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438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  <p:bldP spid="368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  "/>
              </a:rPr>
              <a:t>The Aftermath in </a:t>
            </a: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Prussia (</a:t>
            </a:r>
            <a:r>
              <a:rPr lang="en-US" altLang="en-US" sz="2000" i="1" dirty="0" smtClean="0">
                <a:solidFill>
                  <a:schemeClr val="tx1"/>
                </a:solidFill>
                <a:latin typeface="Calibri  "/>
              </a:rPr>
              <a:t>Germany</a:t>
            </a: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) </a:t>
            </a:r>
            <a:br>
              <a:rPr lang="en-US" altLang="en-US" dirty="0" smtClean="0">
                <a:solidFill>
                  <a:schemeClr val="tx1"/>
                </a:solidFill>
                <a:latin typeface="Calibri  "/>
              </a:rPr>
            </a:b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(some recurring themes for the year…)</a:t>
            </a:r>
            <a:endParaRPr lang="en-US" altLang="en-US" dirty="0">
              <a:solidFill>
                <a:schemeClr val="tx1"/>
              </a:solidFill>
              <a:latin typeface="Calibri  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200" dirty="0"/>
              <a:t>Though Germans seemed to win politically and religiously, the Germans lost in other </a:t>
            </a:r>
            <a:r>
              <a:rPr lang="en-US" altLang="en-US" sz="3200" dirty="0" smtClean="0"/>
              <a:t>ways:</a:t>
            </a:r>
            <a:endParaRPr lang="en-US" altLang="en-US" sz="3200" dirty="0"/>
          </a:p>
          <a:p>
            <a:pPr lvl="1">
              <a:lnSpc>
                <a:spcPct val="80000"/>
              </a:lnSpc>
            </a:pPr>
            <a:r>
              <a:rPr lang="en-US" altLang="en-US" sz="3600" dirty="0"/>
              <a:t>German homes, businesses and farms were destroyed </a:t>
            </a:r>
            <a:r>
              <a:rPr lang="en-US" altLang="en-US" sz="3600" dirty="0" err="1"/>
              <a:t>en</a:t>
            </a:r>
            <a:r>
              <a:rPr lang="en-US" altLang="en-US" sz="3600" dirty="0"/>
              <a:t> masse during the </a:t>
            </a:r>
            <a:r>
              <a:rPr lang="en-US" altLang="en-US" sz="3600" dirty="0" smtClean="0"/>
              <a:t>war (</a:t>
            </a:r>
            <a:r>
              <a:rPr lang="en-US" altLang="en-US" sz="3600" u="sng" dirty="0" smtClean="0"/>
              <a:t>Thanks Wallenstein</a:t>
            </a:r>
            <a:r>
              <a:rPr lang="en-US" altLang="en-US" sz="3600" dirty="0" smtClean="0"/>
              <a:t>…)</a:t>
            </a:r>
            <a:endParaRPr lang="en-US" altLang="en-US" sz="3600" dirty="0"/>
          </a:p>
          <a:p>
            <a:pPr lvl="1">
              <a:lnSpc>
                <a:spcPct val="80000"/>
              </a:lnSpc>
            </a:pPr>
            <a:r>
              <a:rPr lang="en-US" altLang="en-US" sz="3600" dirty="0" smtClean="0"/>
              <a:t>The population </a:t>
            </a:r>
            <a:r>
              <a:rPr lang="en-US" altLang="en-US" sz="3600" dirty="0"/>
              <a:t>took a major hit </a:t>
            </a:r>
            <a:endParaRPr lang="en-US" altLang="en-US" sz="3600" dirty="0" smtClean="0"/>
          </a:p>
          <a:p>
            <a:pPr lvl="2">
              <a:lnSpc>
                <a:spcPct val="80000"/>
              </a:lnSpc>
            </a:pPr>
            <a:r>
              <a:rPr lang="en-US" altLang="en-US" sz="3200" dirty="0" smtClean="0"/>
              <a:t>millions </a:t>
            </a:r>
            <a:r>
              <a:rPr lang="en-US" altLang="en-US" sz="3200" dirty="0"/>
              <a:t>dead from </a:t>
            </a:r>
            <a:r>
              <a:rPr lang="en-US" altLang="en-US" sz="3200" u="sng" dirty="0"/>
              <a:t>battle</a:t>
            </a:r>
            <a:r>
              <a:rPr lang="en-US" altLang="en-US" sz="3200" dirty="0"/>
              <a:t>, </a:t>
            </a:r>
            <a:r>
              <a:rPr lang="en-US" altLang="en-US" sz="3200" u="sng" dirty="0"/>
              <a:t>disease</a:t>
            </a:r>
            <a:r>
              <a:rPr lang="en-US" altLang="en-US" sz="3200" dirty="0"/>
              <a:t> and </a:t>
            </a:r>
            <a:r>
              <a:rPr lang="en-US" altLang="en-US" sz="3200" u="sng" dirty="0"/>
              <a:t>starvation</a:t>
            </a:r>
            <a:r>
              <a:rPr lang="en-US" altLang="en-US" sz="3200" dirty="0"/>
              <a:t> over the course of the war and the years immediately </a:t>
            </a:r>
            <a:r>
              <a:rPr lang="en-US" altLang="en-US" sz="3200" dirty="0" smtClean="0"/>
              <a:t>following </a:t>
            </a:r>
          </a:p>
          <a:p>
            <a:pPr lvl="2">
              <a:lnSpc>
                <a:spcPct val="80000"/>
              </a:lnSpc>
            </a:pPr>
            <a:r>
              <a:rPr lang="en-US" altLang="en-US" sz="3200" dirty="0" smtClean="0"/>
              <a:t>the population </a:t>
            </a:r>
            <a:r>
              <a:rPr lang="en-US" altLang="en-US" sz="3200" dirty="0"/>
              <a:t>decreased by as much as 20% according to some </a:t>
            </a:r>
            <a:r>
              <a:rPr lang="en-US" altLang="en-US" sz="3200" dirty="0" smtClean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6457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 autoUpdateAnimBg="0"/>
      <p:bldP spid="378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4" y="914400"/>
            <a:ext cx="9115425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600" b="1" dirty="0"/>
              <a:t>Food shortages plagued Germany and worsened the suffering of </a:t>
            </a:r>
            <a:r>
              <a:rPr lang="en-US" altLang="en-US" sz="3600" b="1" dirty="0" smtClean="0"/>
              <a:t>those </a:t>
            </a:r>
            <a:r>
              <a:rPr lang="en-US" altLang="en-US" sz="3600" b="1" dirty="0"/>
              <a:t>who </a:t>
            </a:r>
            <a:r>
              <a:rPr lang="en-US" altLang="en-US" sz="3600" b="1" dirty="0" smtClean="0"/>
              <a:t>survived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600" b="1" dirty="0"/>
          </a:p>
          <a:p>
            <a:pPr marL="342900" lvl="1" indent="0">
              <a:lnSpc>
                <a:spcPct val="80000"/>
              </a:lnSpc>
              <a:buNone/>
            </a:pPr>
            <a:r>
              <a:rPr lang="en-US" altLang="en-US" sz="3300" dirty="0"/>
              <a:t>Inflation crushed the German economy; food shortages and rising prices coincided with the massive influx of gold and silver into </a:t>
            </a:r>
            <a:r>
              <a:rPr lang="en-US" altLang="en-US" sz="3300" dirty="0" smtClean="0"/>
              <a:t>Spain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6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b="1" dirty="0"/>
              <a:t>Trade routes in and around </a:t>
            </a:r>
            <a:r>
              <a:rPr lang="en-US" altLang="en-US" sz="3600" b="1" dirty="0" smtClean="0"/>
              <a:t>German territories </a:t>
            </a:r>
            <a:r>
              <a:rPr lang="en-US" altLang="en-US" sz="3600" b="1" dirty="0"/>
              <a:t>virtually </a:t>
            </a:r>
            <a:r>
              <a:rPr lang="en-US" altLang="en-US" sz="3600" b="1" dirty="0" smtClean="0"/>
              <a:t>disappeared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6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dirty="0"/>
              <a:t>Ironically, a very few towns grew as refugees moved in for safety</a:t>
            </a:r>
          </a:p>
          <a:p>
            <a:endParaRPr lang="en-US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  "/>
              </a:rPr>
              <a:t>The Aftermath in </a:t>
            </a: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Prussia (</a:t>
            </a:r>
            <a:r>
              <a:rPr lang="en-US" altLang="en-US" sz="2000" i="1" dirty="0" smtClean="0">
                <a:solidFill>
                  <a:schemeClr val="tx1"/>
                </a:solidFill>
                <a:latin typeface="Calibri  "/>
              </a:rPr>
              <a:t>Germany</a:t>
            </a: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) </a:t>
            </a:r>
            <a:br>
              <a:rPr lang="en-US" altLang="en-US" dirty="0" smtClean="0">
                <a:solidFill>
                  <a:schemeClr val="tx1"/>
                </a:solidFill>
                <a:latin typeface="Calibri  "/>
              </a:rPr>
            </a:b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(some recurring themes for the year…)</a:t>
            </a:r>
            <a:endParaRPr lang="en-US" altLang="en-US" dirty="0">
              <a:solidFill>
                <a:schemeClr val="tx1"/>
              </a:solidFill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9430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  <p:bldP spid="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58"/>
            <a:ext cx="9144000" cy="112964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  "/>
              </a:rPr>
              <a:t>Things You </a:t>
            </a:r>
            <a:r>
              <a:rPr lang="en-US" altLang="en-US" b="1" i="1" u="sng" dirty="0">
                <a:solidFill>
                  <a:schemeClr val="tx1"/>
                </a:solidFill>
                <a:latin typeface="Calibri  "/>
              </a:rPr>
              <a:t>Must</a:t>
            </a:r>
            <a:r>
              <a:rPr lang="en-US" altLang="en-US" dirty="0">
                <a:solidFill>
                  <a:schemeClr val="tx1"/>
                </a:solidFill>
                <a:latin typeface="Calibri  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Remember about the 30 Years War:</a:t>
            </a:r>
            <a:endParaRPr lang="en-US" altLang="en-US" dirty="0">
              <a:solidFill>
                <a:schemeClr val="tx1"/>
              </a:solidFill>
              <a:latin typeface="Calibri  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600" dirty="0" smtClean="0"/>
              <a:t>Started as a </a:t>
            </a:r>
            <a:r>
              <a:rPr lang="en-US" altLang="en-US" sz="3600" u="sng" dirty="0" smtClean="0"/>
              <a:t>religious</a:t>
            </a:r>
            <a:r>
              <a:rPr lang="en-US" altLang="en-US" sz="3600" dirty="0" smtClean="0"/>
              <a:t> war (Defenestration of Prague)</a:t>
            </a:r>
          </a:p>
          <a:p>
            <a:pPr>
              <a:lnSpc>
                <a:spcPct val="80000"/>
              </a:lnSpc>
            </a:pPr>
            <a:endParaRPr lang="en-US" altLang="en-US" sz="3600" dirty="0" smtClean="0"/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Turned into a </a:t>
            </a:r>
            <a:r>
              <a:rPr lang="en-US" altLang="en-US" sz="3600" u="sng" dirty="0" smtClean="0"/>
              <a:t>political</a:t>
            </a:r>
            <a:r>
              <a:rPr lang="en-US" altLang="en-US" sz="3600" dirty="0" smtClean="0"/>
              <a:t> war (all those other nations joining in…)</a:t>
            </a:r>
          </a:p>
          <a:p>
            <a:pPr>
              <a:lnSpc>
                <a:spcPct val="80000"/>
              </a:lnSpc>
            </a:pPr>
            <a:endParaRPr lang="en-US" altLang="en-US" sz="3600" i="1" dirty="0" smtClean="0"/>
          </a:p>
          <a:p>
            <a:pPr>
              <a:lnSpc>
                <a:spcPct val="80000"/>
              </a:lnSpc>
            </a:pPr>
            <a:r>
              <a:rPr lang="en-US" altLang="en-US" sz="3600" u="sng" dirty="0" smtClean="0"/>
              <a:t>No religious solution</a:t>
            </a:r>
            <a:r>
              <a:rPr lang="en-US" altLang="en-US" sz="3600" dirty="0" smtClean="0"/>
              <a:t> (this won’t be the end…)</a:t>
            </a:r>
          </a:p>
          <a:p>
            <a:pPr>
              <a:lnSpc>
                <a:spcPct val="80000"/>
              </a:lnSpc>
            </a:pPr>
            <a:endParaRPr lang="en-US" altLang="en-US" sz="3600" i="1" dirty="0" smtClean="0"/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France replaces Spain as the powerful nation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600" i="1" dirty="0" smtClean="0"/>
          </a:p>
          <a:p>
            <a:pPr>
              <a:lnSpc>
                <a:spcPct val="80000"/>
              </a:lnSpc>
            </a:pPr>
            <a:r>
              <a:rPr lang="en-US" altLang="en-US" sz="3600" dirty="0" smtClean="0"/>
              <a:t>No single nation has an army strong enough to knock out the other major nations (balance of power…)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600" i="1" u="sng" dirty="0"/>
          </a:p>
        </p:txBody>
      </p:sp>
    </p:spTree>
    <p:extLst>
      <p:ext uri="{BB962C8B-B14F-4D97-AF65-F5344CB8AC3E}">
        <p14:creationId xmlns:p14="http://schemas.microsoft.com/office/powerpoint/2010/main" val="3011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216"/>
            <a:ext cx="9144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</a:t>
            </a:r>
            <a:r>
              <a:rPr lang="en-US" altLang="en-US" sz="2800" b="1" u="sng" dirty="0"/>
              <a:t>Alsace region</a:t>
            </a:r>
            <a:r>
              <a:rPr lang="en-US" altLang="en-US" sz="2800" dirty="0"/>
              <a:t> would be hotly contested </a:t>
            </a:r>
            <a:r>
              <a:rPr lang="en-US" altLang="en-US" sz="2800" dirty="0" smtClean="0"/>
              <a:t>(again…you need to </a:t>
            </a:r>
            <a:r>
              <a:rPr lang="en-US" altLang="en-US" sz="2800" b="1" i="1" u="sng" dirty="0" smtClean="0"/>
              <a:t>remember</a:t>
            </a:r>
            <a:r>
              <a:rPr lang="en-US" altLang="en-US" sz="2800" dirty="0" smtClean="0"/>
              <a:t> this!!!)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sovereignty of the German princes essentially meant the end of the Holy Roman Empire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Because the vast majority of the fighting took place in Germany, the German states suffered more than any other </a:t>
            </a:r>
            <a:r>
              <a:rPr lang="en-US" altLang="en-US" sz="2800" dirty="0" smtClean="0"/>
              <a:t>participants (</a:t>
            </a:r>
            <a:r>
              <a:rPr lang="en-US" altLang="en-US" sz="2800" i="1" u="sng" dirty="0" smtClean="0"/>
              <a:t>a theme, perhaps?!?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endParaRPr lang="en-US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58"/>
            <a:ext cx="9144000" cy="112964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  "/>
              </a:rPr>
              <a:t>Things You </a:t>
            </a:r>
            <a:r>
              <a:rPr lang="en-US" altLang="en-US" b="1" i="1" u="sng" dirty="0">
                <a:solidFill>
                  <a:schemeClr val="tx1"/>
                </a:solidFill>
                <a:latin typeface="Calibri  "/>
              </a:rPr>
              <a:t>Must</a:t>
            </a:r>
            <a:r>
              <a:rPr lang="en-US" altLang="en-US" dirty="0">
                <a:solidFill>
                  <a:schemeClr val="tx1"/>
                </a:solidFill>
                <a:latin typeface="Calibri  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  "/>
              </a:rPr>
              <a:t>Remember about the 30 Years War:</a:t>
            </a:r>
            <a:endParaRPr lang="en-US" altLang="en-US" dirty="0">
              <a:solidFill>
                <a:schemeClr val="tx1"/>
              </a:solidFill>
              <a:latin typeface="Calibri 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962400"/>
            <a:ext cx="5257800" cy="27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066800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Rest of Our Time </a:t>
            </a:r>
            <a:r>
              <a:rPr lang="en-US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together…or HW</a:t>
            </a:r>
            <a:endParaRPr lang="en-US" sz="4400" b="1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7620" y="1219200"/>
            <a:ext cx="9136380" cy="5638800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3200" b="1" u="sng" dirty="0" smtClean="0"/>
              <a:t>1. CRA 16.1  This is an individual activity…</a:t>
            </a:r>
          </a:p>
          <a:p>
            <a:pPr marL="914400" lvl="1" indent="-457200">
              <a:defRPr/>
            </a:pPr>
            <a:r>
              <a:rPr lang="en-US" sz="2800" b="1" dirty="0" smtClean="0"/>
              <a:t>Include the Maps, Infographic, and captions…there’s important context here!</a:t>
            </a:r>
          </a:p>
          <a:p>
            <a:pPr marL="914400" lvl="1" indent="-457200">
              <a:defRPr/>
            </a:pPr>
            <a:r>
              <a:rPr lang="en-US" sz="2800" b="1" dirty="0" smtClean="0"/>
              <a:t>Take notes, ask questions, make connections to Lit!</a:t>
            </a:r>
            <a:endParaRPr lang="en-US" sz="2800" b="1" dirty="0"/>
          </a:p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3200" b="1" u="sng" dirty="0" smtClean="0"/>
              <a:t>2. Monarch Chart &amp; Map:</a:t>
            </a:r>
            <a:r>
              <a:rPr lang="en-US" sz="3200" b="1" dirty="0" smtClean="0"/>
              <a:t>  Focus on:</a:t>
            </a:r>
          </a:p>
          <a:p>
            <a:pPr marL="800100" lvl="1" indent="-342900">
              <a:defRPr/>
            </a:pPr>
            <a:r>
              <a:rPr lang="en-US" sz="2800" b="1" dirty="0" smtClean="0"/>
              <a:t>Philip II—Spain</a:t>
            </a:r>
          </a:p>
          <a:p>
            <a:pPr marL="57150" indent="0">
              <a:buNone/>
              <a:defRPr/>
            </a:pPr>
            <a:endParaRPr lang="en-US" sz="2400" b="1" dirty="0" smtClean="0"/>
          </a:p>
          <a:p>
            <a:pPr marL="57150" indent="0">
              <a:buNone/>
              <a:defRPr/>
            </a:pPr>
            <a:r>
              <a:rPr lang="en-US" sz="3200" b="1" dirty="0" smtClean="0"/>
              <a:t>But why?!?  Visuals/Pictures help us remember topics in different ways—</a:t>
            </a:r>
            <a:r>
              <a:rPr lang="en-US" sz="3200" b="1" u="sng" dirty="0" smtClean="0"/>
              <a:t>chart</a:t>
            </a:r>
            <a:r>
              <a:rPr lang="en-US" sz="3200" b="1" dirty="0" smtClean="0"/>
              <a:t>…plus, we just don’t use maps enough!</a:t>
            </a:r>
          </a:p>
          <a:p>
            <a:pPr marL="514350" indent="-457200" eaLnBrk="1" hangingPunct="1">
              <a:buFont typeface="Wingdings" pitchFamily="2" charset="2"/>
              <a:buAutoNum type="arabicPeriod"/>
              <a:defRPr/>
            </a:pPr>
            <a:endParaRPr lang="en-US" sz="2800" b="1" dirty="0"/>
          </a:p>
          <a:p>
            <a:pPr marL="57150" indent="0" eaLnBrk="1" hangingPunct="1">
              <a:buNone/>
              <a:defRPr/>
            </a:pPr>
            <a:endParaRPr lang="en-US" sz="2800" b="1" dirty="0" smtClean="0"/>
          </a:p>
          <a:p>
            <a:pPr marL="57150" indent="0" eaLnBrk="1" hangingPunct="1">
              <a:buNone/>
              <a:defRPr/>
            </a:pPr>
            <a:endParaRPr lang="en-US" sz="2800" b="1" dirty="0"/>
          </a:p>
          <a:p>
            <a:pPr marL="57150" indent="0" eaLnBrk="1" hangingPunct="1">
              <a:buNone/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1086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19050"/>
            <a:ext cx="2343150" cy="1788605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8851"/>
            <a:ext cx="91440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/>
              <a:t>As the fighting went on, mercenaries joined the </a:t>
            </a:r>
            <a:r>
              <a:rPr lang="en-US" altLang="en-US" sz="2400" b="1" dirty="0" smtClean="0"/>
              <a:t>fight </a:t>
            </a:r>
            <a:r>
              <a:rPr lang="en-US" altLang="en-US" sz="2400" b="1" dirty="0"/>
              <a:t>looking to make some money in the war</a:t>
            </a:r>
          </a:p>
          <a:p>
            <a:pPr marL="342900" lvl="1" indent="0">
              <a:buNone/>
            </a:pPr>
            <a:r>
              <a:rPr lang="en-US" altLang="en-US" sz="2100" dirty="0"/>
              <a:t>Albrecht von </a:t>
            </a:r>
            <a:r>
              <a:rPr lang="en-US" altLang="en-US" sz="2100" b="1" i="1" u="sng" dirty="0"/>
              <a:t>Wallenstein</a:t>
            </a:r>
            <a:r>
              <a:rPr lang="en-US" altLang="en-US" sz="2100" dirty="0"/>
              <a:t>, born a Czech </a:t>
            </a:r>
            <a:r>
              <a:rPr lang="en-US" altLang="en-US" sz="2100" u="sng" dirty="0"/>
              <a:t>Protestant</a:t>
            </a:r>
            <a:r>
              <a:rPr lang="en-US" altLang="en-US" sz="2100" dirty="0"/>
              <a:t>, offered his services to the </a:t>
            </a:r>
            <a:r>
              <a:rPr lang="en-US" altLang="en-US" sz="2100" dirty="0" smtClean="0"/>
              <a:t>Emperor—</a:t>
            </a:r>
            <a:r>
              <a:rPr lang="en-US" altLang="en-US" sz="2100" b="1" u="sng" dirty="0" smtClean="0"/>
              <a:t>Catholic Ferdinand II</a:t>
            </a:r>
            <a:endParaRPr lang="en-US" altLang="en-US" sz="2100" b="1" u="sng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/>
              <a:t>Reluctantly the Emperor commissioned Wallenstein and his 125,000 soldiers</a:t>
            </a:r>
          </a:p>
          <a:p>
            <a:pPr marL="342900" lvl="1" indent="0">
              <a:buNone/>
            </a:pPr>
            <a:r>
              <a:rPr lang="en-US" altLang="en-US" sz="2100" b="1" i="1" u="sng" dirty="0"/>
              <a:t>Wallenstein</a:t>
            </a:r>
            <a:r>
              <a:rPr lang="en-US" altLang="en-US" sz="2100" dirty="0"/>
              <a:t> and his men unleashed </a:t>
            </a:r>
            <a:r>
              <a:rPr lang="en-US" altLang="en-US" sz="2100" u="sng" dirty="0"/>
              <a:t>destruction</a:t>
            </a:r>
            <a:r>
              <a:rPr lang="en-US" altLang="en-US" sz="2100" dirty="0"/>
              <a:t> on </a:t>
            </a:r>
            <a:r>
              <a:rPr lang="en-US" altLang="en-US" sz="2100" dirty="0" smtClean="0"/>
              <a:t>Germany</a:t>
            </a: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/>
              <a:t>The Emperor had no control over </a:t>
            </a:r>
            <a:r>
              <a:rPr lang="en-US" altLang="en-US" sz="2400" b="1" i="1" u="sng" dirty="0"/>
              <a:t>Wallenstein</a:t>
            </a:r>
            <a:r>
              <a:rPr lang="en-US" altLang="en-US" sz="2400" b="1" dirty="0"/>
              <a:t> or his men, though</a:t>
            </a:r>
          </a:p>
          <a:p>
            <a:pPr marL="342900" lvl="1" indent="0">
              <a:buNone/>
            </a:pPr>
            <a:r>
              <a:rPr lang="en-US" altLang="en-US" sz="2100" dirty="0"/>
              <a:t>During the fighting in Bohemia, the Spanish attacked the holdings of Frederick along the Rhine </a:t>
            </a:r>
            <a:r>
              <a:rPr lang="en-US" altLang="en-US" sz="2100" dirty="0" smtClean="0"/>
              <a:t>River</a:t>
            </a: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 smtClean="0"/>
              <a:t>Frederick V </a:t>
            </a:r>
            <a:r>
              <a:rPr lang="en-US" altLang="en-US" sz="2400" b="1" dirty="0"/>
              <a:t>and the Protestants had their hands full already and could not win back the </a:t>
            </a:r>
            <a:r>
              <a:rPr lang="en-US" altLang="en-US" sz="2400" b="1" dirty="0" smtClean="0"/>
              <a:t>lands lost to the Catholics and Spain</a:t>
            </a:r>
            <a:endParaRPr lang="en-US" altLang="en-US" sz="24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8686800" cy="1143000"/>
          </a:xfrm>
        </p:spPr>
        <p:txBody>
          <a:bodyPr/>
          <a:lstStyle/>
          <a:p>
            <a:r>
              <a:rPr lang="en-US" altLang="en-US" sz="4000" b="1" i="1" u="sng" dirty="0">
                <a:solidFill>
                  <a:schemeClr val="tx1"/>
                </a:solidFill>
              </a:rPr>
              <a:t>The Bohemian Phase (1618-1625)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257800"/>
            <a:ext cx="89916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For those of you trying to keep score…</a:t>
            </a:r>
          </a:p>
          <a:p>
            <a:pPr algn="ctr"/>
            <a:r>
              <a:rPr lang="en-US" sz="4400" dirty="0" smtClean="0"/>
              <a:t>Catholics: 1  Protestants: 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78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b="1" i="1" u="sng" dirty="0">
                <a:solidFill>
                  <a:schemeClr val="tx1"/>
                </a:solidFill>
                <a:latin typeface="Calibri  "/>
              </a:rPr>
              <a:t>The Danish Phase (1625-1630)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28" y="843700"/>
            <a:ext cx="9144000" cy="6014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b="1" dirty="0"/>
              <a:t>Habsburg enemies all over Europe were horrified at Wallenstein’s antics</a:t>
            </a:r>
          </a:p>
          <a:p>
            <a:pPr marL="342900" lvl="1" indent="0">
              <a:buNone/>
            </a:pPr>
            <a:r>
              <a:rPr lang="en-US" altLang="en-US" sz="2500" dirty="0"/>
              <a:t>King Christian IV of Denmark decided to enter the war to </a:t>
            </a:r>
            <a:r>
              <a:rPr lang="en-US" altLang="en-US" sz="2500" b="1" u="sng" dirty="0"/>
              <a:t>help the Protestants </a:t>
            </a:r>
            <a:r>
              <a:rPr lang="en-US" altLang="en-US" sz="2500" dirty="0"/>
              <a:t>turn the tide in Germany</a:t>
            </a:r>
          </a:p>
          <a:p>
            <a:pPr marL="0" indent="0">
              <a:buNone/>
            </a:pPr>
            <a:r>
              <a:rPr lang="en-US" altLang="en-US" sz="2800" b="1" dirty="0"/>
              <a:t>Wallenstein proved to be too much for </a:t>
            </a:r>
            <a:r>
              <a:rPr lang="en-US" altLang="en-US" sz="2800" b="1" dirty="0" smtClean="0"/>
              <a:t>King Christian</a:t>
            </a:r>
            <a:endParaRPr lang="en-US" altLang="en-US" sz="2800" b="1" dirty="0"/>
          </a:p>
          <a:p>
            <a:pPr marL="342900" lvl="1" indent="0">
              <a:buNone/>
            </a:pPr>
            <a:r>
              <a:rPr lang="en-US" altLang="en-US" sz="2500" dirty="0"/>
              <a:t>Feeling confident after Wallenstein’s successes, the Emperor issued the </a:t>
            </a:r>
            <a:r>
              <a:rPr lang="en-US" altLang="en-US" sz="2500" b="1" i="1" u="sng" dirty="0"/>
              <a:t>Edict of Restitution</a:t>
            </a:r>
            <a:r>
              <a:rPr lang="en-US" altLang="en-US" sz="2500" dirty="0"/>
              <a:t> in 1629</a:t>
            </a:r>
          </a:p>
          <a:p>
            <a:pPr marL="0" indent="0">
              <a:buNone/>
            </a:pPr>
            <a:r>
              <a:rPr lang="en-US" altLang="en-US" sz="2800" b="1" dirty="0"/>
              <a:t>The Edict outlawed all sects of Christianity other than Catholicism and Lutheranism</a:t>
            </a:r>
          </a:p>
          <a:p>
            <a:pPr marL="342900" lvl="1" indent="0">
              <a:buNone/>
            </a:pPr>
            <a:r>
              <a:rPr lang="en-US" altLang="en-US" sz="2500" dirty="0"/>
              <a:t>Lutheranism took a hit, though, because the Edict restored Protestant-held once-Catholic </a:t>
            </a:r>
            <a:r>
              <a:rPr lang="en-US" altLang="en-US" sz="2500" b="1" u="sng" dirty="0"/>
              <a:t>lands</a:t>
            </a:r>
            <a:r>
              <a:rPr lang="en-US" altLang="en-US" sz="2500" dirty="0"/>
              <a:t> to the Church, effectively undoing the Peace of </a:t>
            </a:r>
            <a:r>
              <a:rPr lang="en-US" altLang="en-US" sz="2500" dirty="0" smtClean="0"/>
              <a:t>Augsburg—princes were able to determine </a:t>
            </a:r>
            <a:r>
              <a:rPr lang="en-US" altLang="en-US" sz="2500" b="1" i="1" u="sng" dirty="0" smtClean="0"/>
              <a:t>C or L </a:t>
            </a:r>
            <a:r>
              <a:rPr lang="en-US" altLang="en-US" sz="2500" dirty="0" smtClean="0"/>
              <a:t>following in their respective lands (1555)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9416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667000"/>
            <a:ext cx="4648200" cy="2428088"/>
          </a:xfrm>
          <a:prstGeom prst="rect">
            <a:avLst/>
          </a:prstGeom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6482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b="1" dirty="0"/>
              <a:t>The Habsburgs reached the pinnacle of their power by 1630</a:t>
            </a:r>
          </a:p>
          <a:p>
            <a:pPr marL="342900" lvl="1" indent="0">
              <a:buNone/>
            </a:pPr>
            <a:r>
              <a:rPr lang="en-US" altLang="en-US" sz="2900" dirty="0"/>
              <a:t>Also by 1630, the Emperor </a:t>
            </a:r>
            <a:r>
              <a:rPr lang="en-US" altLang="en-US" sz="2900" dirty="0" smtClean="0"/>
              <a:t>(Ferdinand II) felt </a:t>
            </a:r>
            <a:r>
              <a:rPr lang="en-US" altLang="en-US" sz="2900" dirty="0"/>
              <a:t>pressure from across Europe to control Wallenstein because he had become too powerful and unpredictable</a:t>
            </a:r>
          </a:p>
          <a:p>
            <a:pPr marL="0" indent="0">
              <a:buNone/>
            </a:pPr>
            <a:r>
              <a:rPr lang="en-US" altLang="en-US" sz="3200" b="1" dirty="0"/>
              <a:t>The Emperor made Wallenstein back off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b="1" i="1" u="sng" dirty="0">
                <a:solidFill>
                  <a:schemeClr val="tx1"/>
                </a:solidFill>
                <a:latin typeface="Calibri  "/>
              </a:rPr>
              <a:t>The Danish Phase (1625-1630)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95800" y="838201"/>
            <a:ext cx="4648200" cy="197727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 b="1" dirty="0" smtClean="0"/>
              <a:t>But, you don’t get a board game unless you’re a big deal…so we’re not done with him just yet!</a:t>
            </a:r>
            <a:endParaRPr lang="en-US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4880150"/>
            <a:ext cx="4648199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For those of you trying to keep score…</a:t>
            </a:r>
          </a:p>
          <a:p>
            <a:pPr algn="ctr"/>
            <a:r>
              <a:rPr lang="en-US" sz="3200" dirty="0" smtClean="0"/>
              <a:t>Catholics: 2  Protestants: 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9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5474"/>
            <a:ext cx="9144000" cy="623252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/>
              <a:t>Protestantism on the continent seemed to be in trouble so King </a:t>
            </a:r>
            <a:r>
              <a:rPr lang="en-US" altLang="en-US" sz="3200" b="1" dirty="0" err="1"/>
              <a:t>Gustavus</a:t>
            </a:r>
            <a:r>
              <a:rPr lang="en-US" altLang="en-US" sz="3200" b="1" dirty="0"/>
              <a:t> Adolphus of Sweden entered his 100,000-man army in the contest</a:t>
            </a:r>
          </a:p>
          <a:p>
            <a:pPr marL="342900" lvl="1" indent="0">
              <a:buNone/>
            </a:pPr>
            <a:r>
              <a:rPr lang="en-US" altLang="en-US" sz="2400" dirty="0" err="1"/>
              <a:t>Gustavus</a:t>
            </a:r>
            <a:r>
              <a:rPr lang="en-US" altLang="en-US" sz="2400" dirty="0"/>
              <a:t> Adolphus hoped to help the </a:t>
            </a:r>
            <a:r>
              <a:rPr lang="en-US" altLang="en-US" sz="2400" b="1" u="sng" dirty="0"/>
              <a:t>Protestants</a:t>
            </a:r>
            <a:r>
              <a:rPr lang="en-US" altLang="en-US" sz="2400" dirty="0"/>
              <a:t> in Germany but he also hoped to exert his influence in the region</a:t>
            </a:r>
          </a:p>
          <a:p>
            <a:pPr marL="0" indent="0">
              <a:buNone/>
            </a:pPr>
            <a:r>
              <a:rPr lang="en-US" altLang="en-US" sz="3200" b="1" dirty="0"/>
              <a:t>The </a:t>
            </a:r>
            <a:r>
              <a:rPr lang="en-US" altLang="en-US" sz="3200" b="1" i="1" u="sng" dirty="0">
                <a:solidFill>
                  <a:srgbClr val="0070C0"/>
                </a:solidFill>
              </a:rPr>
              <a:t>French</a:t>
            </a:r>
            <a:r>
              <a:rPr lang="en-US" altLang="en-US" sz="3200" b="1" dirty="0"/>
              <a:t>, at the urging of </a:t>
            </a:r>
            <a:r>
              <a:rPr lang="en-US" altLang="en-US" sz="3200" b="1" dirty="0" smtClean="0"/>
              <a:t>Cardinal (implies???) Richelieu (we’ll meet him in greater detail later…), </a:t>
            </a:r>
            <a:r>
              <a:rPr lang="en-US" altLang="en-US" sz="3200" b="1" dirty="0"/>
              <a:t>subsidized the Swedish </a:t>
            </a:r>
            <a:r>
              <a:rPr lang="en-US" altLang="en-US" sz="3200" b="1" dirty="0" smtClean="0"/>
              <a:t>forces…(Steen, I’m lost…)</a:t>
            </a:r>
            <a:endParaRPr lang="en-US" altLang="en-US" sz="3200" b="1" dirty="0"/>
          </a:p>
          <a:p>
            <a:pPr marL="342900" lvl="1" indent="0">
              <a:buNone/>
            </a:pPr>
            <a:r>
              <a:rPr lang="en-US" altLang="en-US" sz="2400" b="1" i="1" u="sng" dirty="0">
                <a:solidFill>
                  <a:srgbClr val="0070C0"/>
                </a:solidFill>
              </a:rPr>
              <a:t>France</a:t>
            </a:r>
            <a:r>
              <a:rPr lang="en-US" altLang="en-US" sz="2400" dirty="0"/>
              <a:t> hoped to undermine the Habsburgs by aiding the Habsburg enemies</a:t>
            </a:r>
          </a:p>
          <a:p>
            <a:pPr marL="0" indent="0">
              <a:buNone/>
            </a:pPr>
            <a:r>
              <a:rPr lang="en-US" altLang="en-US" sz="3200" b="1" dirty="0" err="1"/>
              <a:t>Gustavus</a:t>
            </a:r>
            <a:r>
              <a:rPr lang="en-US" altLang="en-US" sz="3200" b="1" dirty="0"/>
              <a:t> Adolphus experienced success in the North so the </a:t>
            </a:r>
            <a:r>
              <a:rPr lang="en-US" altLang="en-US" sz="3200" b="1" dirty="0" smtClean="0"/>
              <a:t>Emperor (Catholics) </a:t>
            </a:r>
            <a:r>
              <a:rPr lang="en-US" altLang="en-US" sz="3200" b="1" dirty="0"/>
              <a:t>reluctantly requested the services of </a:t>
            </a:r>
            <a:r>
              <a:rPr lang="en-US" altLang="en-US" sz="3200" b="1" i="1" u="sng" dirty="0"/>
              <a:t>Wallenstein</a:t>
            </a:r>
            <a:r>
              <a:rPr lang="en-US" altLang="en-US" sz="3200" b="1" dirty="0"/>
              <a:t> once again</a:t>
            </a:r>
          </a:p>
          <a:p>
            <a:pPr marL="0" indent="0">
              <a:buNone/>
            </a:pPr>
            <a:endParaRPr lang="en-US" altLang="en-US" sz="24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9143998" cy="62547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  "/>
              </a:rPr>
              <a:t>The Swedish Phase (1630-1635)</a:t>
            </a:r>
          </a:p>
        </p:txBody>
      </p:sp>
    </p:spTree>
    <p:extLst>
      <p:ext uri="{BB962C8B-B14F-4D97-AF65-F5344CB8AC3E}">
        <p14:creationId xmlns:p14="http://schemas.microsoft.com/office/powerpoint/2010/main" val="327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9143998" cy="62547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Calibri  "/>
              </a:rPr>
              <a:t>The Swedish Phase (1630-1635)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634183"/>
            <a:ext cx="9143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 err="1"/>
              <a:t>Gustavus</a:t>
            </a:r>
            <a:r>
              <a:rPr lang="en-US" altLang="en-US" sz="3600" dirty="0"/>
              <a:t> Adolphus suffered a wound in battle in 1632 and </a:t>
            </a:r>
            <a:r>
              <a:rPr lang="en-US" altLang="en-US" sz="3600" dirty="0" smtClean="0"/>
              <a:t>died…</a:t>
            </a:r>
            <a:r>
              <a:rPr lang="en-US" altLang="en-US" sz="3600" dirty="0" smtClean="0">
                <a:sym typeface="Wingdings" panose="05000000000000000000" pitchFamily="2" charset="2"/>
              </a:rPr>
              <a:t></a:t>
            </a:r>
            <a:endParaRPr lang="en-US" altLang="en-US" sz="3600" dirty="0"/>
          </a:p>
          <a:p>
            <a:pPr marL="0" indent="0">
              <a:buNone/>
            </a:pPr>
            <a:r>
              <a:rPr lang="en-US" altLang="en-US" sz="3600" dirty="0"/>
              <a:t>By 1634, the Swedes were at the point of defeat</a:t>
            </a:r>
          </a:p>
          <a:p>
            <a:pPr marL="0" indent="0">
              <a:buNone/>
            </a:pPr>
            <a:r>
              <a:rPr lang="en-US" altLang="en-US" sz="3600" dirty="0"/>
              <a:t>Things looked very bad for Protestants in Germany until</a:t>
            </a:r>
            <a:r>
              <a:rPr lang="en-US" altLang="en-US" sz="3600" dirty="0" smtClean="0"/>
              <a:t>…</a:t>
            </a:r>
          </a:p>
          <a:p>
            <a:pPr marL="0" indent="0">
              <a:buNone/>
            </a:pPr>
            <a:endParaRPr lang="en-US" alt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880150"/>
            <a:ext cx="9143999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BTW…For those of you trying to keep score…</a:t>
            </a:r>
          </a:p>
          <a:p>
            <a:pPr algn="ctr"/>
            <a:r>
              <a:rPr lang="en-US" sz="3200" dirty="0" smtClean="0"/>
              <a:t>Catholics: 3  Protestants: 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10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b="1" i="1" u="sng" dirty="0">
                <a:solidFill>
                  <a:schemeClr val="tx1"/>
                </a:solidFill>
                <a:latin typeface="Calibri  "/>
              </a:rPr>
              <a:t>The French Phase (1635-1648)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7874"/>
            <a:ext cx="8915400" cy="4953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600" b="1" i="1" dirty="0"/>
              <a:t>Wallenstein had been so angry at </a:t>
            </a:r>
            <a:r>
              <a:rPr lang="en-US" altLang="en-US" sz="3600" b="1" i="1" dirty="0" smtClean="0"/>
              <a:t>Ferdinand II </a:t>
            </a:r>
            <a:r>
              <a:rPr lang="en-US" altLang="en-US" sz="3600" b="1" i="1" dirty="0"/>
              <a:t>at his dismissal, he turned on the Emperor in hopes of creating his own empire</a:t>
            </a:r>
          </a:p>
          <a:p>
            <a:pPr marL="342900" lvl="1" indent="0">
              <a:lnSpc>
                <a:spcPct val="80000"/>
              </a:lnSpc>
              <a:buNone/>
            </a:pPr>
            <a:r>
              <a:rPr lang="en-US" altLang="en-US" sz="3200" dirty="0"/>
              <a:t>In response, the </a:t>
            </a:r>
            <a:r>
              <a:rPr lang="en-US" altLang="en-US" sz="3200" dirty="0" smtClean="0"/>
              <a:t>Ferdinand II </a:t>
            </a:r>
            <a:r>
              <a:rPr lang="en-US" altLang="en-US" sz="3200" dirty="0"/>
              <a:t>had Wallenstein’s </a:t>
            </a:r>
            <a:r>
              <a:rPr lang="en-US" altLang="en-US" sz="3200" dirty="0" smtClean="0"/>
              <a:t>men murder Wallenstein (for $$$)</a:t>
            </a:r>
            <a:endParaRPr lang="en-US" altLang="en-US" sz="32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b="1" i="1" dirty="0"/>
              <a:t>Some of the Protestant Princes jumped ship and joined forces with the </a:t>
            </a:r>
            <a:r>
              <a:rPr lang="en-US" altLang="en-US" sz="3600" b="1" i="1" dirty="0" smtClean="0"/>
              <a:t>(HR)Emperor</a:t>
            </a:r>
            <a:endParaRPr lang="en-US" altLang="en-US" sz="3600" b="1" i="1" dirty="0"/>
          </a:p>
          <a:p>
            <a:pPr marL="342900" lvl="1" indent="0">
              <a:lnSpc>
                <a:spcPct val="80000"/>
              </a:lnSpc>
              <a:buNone/>
            </a:pPr>
            <a:r>
              <a:rPr lang="en-US" altLang="en-US" sz="3200" dirty="0"/>
              <a:t>France couldn’t stand to watch the Habsburg power increase so the French officially entered the war on the side of the Protestants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b="1" i="1" dirty="0"/>
              <a:t>Neither side possessed the power to knock out the other so the fighting dragged on until </a:t>
            </a:r>
            <a:r>
              <a:rPr lang="en-US" altLang="en-US" sz="3600" b="1" i="1" dirty="0" smtClean="0"/>
              <a:t>1643…and beyond</a:t>
            </a:r>
            <a:endParaRPr lang="en-US" altLang="en-US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187423"/>
            <a:ext cx="5105400" cy="6771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BTW…For those of you trying to keep score…</a:t>
            </a:r>
          </a:p>
          <a:p>
            <a:pPr algn="ctr"/>
            <a:r>
              <a:rPr lang="en-US" dirty="0" smtClean="0"/>
              <a:t>Catholics: 3  Protestants: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187423"/>
            <a:ext cx="51054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FRANCE</a:t>
            </a:r>
            <a:r>
              <a:rPr lang="en-US" sz="2000" dirty="0" smtClean="0"/>
              <a:t>: 1 (and </a:t>
            </a:r>
            <a:r>
              <a:rPr lang="en-US" sz="2000" b="1" u="sng" dirty="0" smtClean="0"/>
              <a:t>WON</a:t>
            </a:r>
            <a:r>
              <a:rPr lang="en-US" sz="2000" dirty="0" smtClean="0"/>
              <a:t>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  <p:bldP spid="33795" grpId="0" build="p" autoUpdateAnimBg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b="1" i="1" u="sng" dirty="0">
                <a:solidFill>
                  <a:schemeClr val="tx1"/>
                </a:solidFill>
                <a:latin typeface="Calibri  "/>
              </a:rPr>
              <a:t>The Peace of Westphalia (1648)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3200" b="1" dirty="0"/>
              <a:t>The 30 Years’ War officially ended in </a:t>
            </a:r>
            <a:r>
              <a:rPr lang="en-US" altLang="en-US" sz="3200" b="1" dirty="0" smtClean="0"/>
              <a:t>(</a:t>
            </a:r>
            <a:r>
              <a:rPr lang="en-US" altLang="en-US" sz="3200" b="1" i="1" u="sng" dirty="0" smtClean="0">
                <a:solidFill>
                  <a:srgbClr val="FF0000"/>
                </a:solidFill>
              </a:rPr>
              <a:t>October 24</a:t>
            </a:r>
            <a:r>
              <a:rPr lang="en-US" altLang="en-US" sz="3200" b="1" dirty="0" smtClean="0"/>
              <a:t>) 1648 </a:t>
            </a:r>
            <a:r>
              <a:rPr lang="en-US" altLang="en-US" sz="3200" b="1" dirty="0"/>
              <a:t>with the </a:t>
            </a:r>
            <a:r>
              <a:rPr lang="en-US" altLang="en-US" sz="3200" b="1" i="1" u="sng" dirty="0"/>
              <a:t>Peace of Westphalia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dirty="0"/>
              <a:t>The treaties recognized the </a:t>
            </a:r>
            <a:r>
              <a:rPr lang="en-US" altLang="en-US" sz="3600" b="1" i="1" u="sng" dirty="0"/>
              <a:t>sovereignty</a:t>
            </a:r>
            <a:r>
              <a:rPr lang="en-US" altLang="en-US" sz="3600" dirty="0"/>
              <a:t> of the 300+ German princes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6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b="1" dirty="0"/>
              <a:t>The treaties disallowed </a:t>
            </a:r>
            <a:r>
              <a:rPr lang="en-US" altLang="en-US" sz="3600" b="1" i="1" u="sng" dirty="0"/>
              <a:t>papal </a:t>
            </a:r>
            <a:r>
              <a:rPr lang="en-US" altLang="en-US" sz="3600" b="1" i="1" u="sng" dirty="0" smtClean="0"/>
              <a:t>meddling</a:t>
            </a:r>
            <a:r>
              <a:rPr lang="en-US" altLang="en-US" sz="3600" b="1" i="1" dirty="0" smtClean="0"/>
              <a:t> </a:t>
            </a:r>
            <a:r>
              <a:rPr lang="en-US" altLang="en-US" sz="3600" b="1" dirty="0" smtClean="0"/>
              <a:t>in </a:t>
            </a:r>
            <a:r>
              <a:rPr lang="en-US" altLang="en-US" sz="3600" b="1" dirty="0"/>
              <a:t>German religious affairs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6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600" dirty="0"/>
              <a:t>The treaties upheld the </a:t>
            </a:r>
            <a:r>
              <a:rPr lang="en-US" altLang="en-US" sz="3600" b="1" i="1" u="sng" dirty="0"/>
              <a:t>Peace of Augsburg</a:t>
            </a:r>
            <a:r>
              <a:rPr lang="en-US" altLang="en-US" sz="3600" dirty="0"/>
              <a:t>, added </a:t>
            </a:r>
            <a:r>
              <a:rPr lang="en-US" altLang="en-US" sz="3600" b="1" i="1" u="sng" dirty="0"/>
              <a:t>Calvinism</a:t>
            </a:r>
            <a:r>
              <a:rPr lang="en-US" altLang="en-US" sz="3600" dirty="0"/>
              <a:t> to the list of religions allowed in German states and </a:t>
            </a:r>
            <a:r>
              <a:rPr lang="en-US" altLang="en-US" sz="3600" b="1" i="1" u="sng" dirty="0"/>
              <a:t>nullified the Edict of </a:t>
            </a:r>
            <a:r>
              <a:rPr lang="en-US" altLang="en-US" sz="3600" b="1" i="1" u="sng" dirty="0" smtClean="0"/>
              <a:t>Restitution</a:t>
            </a:r>
            <a:r>
              <a:rPr lang="en-US" altLang="en-US" sz="3600" b="1" i="1" dirty="0" smtClean="0"/>
              <a:t> </a:t>
            </a:r>
            <a:r>
              <a:rPr lang="en-US" altLang="en-US" sz="2400" b="1" i="1" dirty="0" smtClean="0"/>
              <a:t>(making only Catholic and Lutheran acceptable…)</a:t>
            </a:r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0092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  <p:bldP spid="348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altLang="en-US" sz="4000" dirty="0">
                <a:solidFill>
                  <a:schemeClr val="tx1"/>
                </a:solidFill>
                <a:latin typeface="Calibri  "/>
              </a:rPr>
              <a:t>Immediate Results of the </a:t>
            </a:r>
            <a:br>
              <a:rPr lang="en-US" altLang="en-US" sz="4000" dirty="0">
                <a:solidFill>
                  <a:schemeClr val="tx1"/>
                </a:solidFill>
                <a:latin typeface="Calibri  "/>
              </a:rPr>
            </a:br>
            <a:r>
              <a:rPr lang="en-US" altLang="en-US" sz="4000" dirty="0">
                <a:solidFill>
                  <a:schemeClr val="tx1"/>
                </a:solidFill>
                <a:latin typeface="Calibri  "/>
              </a:rPr>
              <a:t>30 Years’ War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600" b="1" u="sng" dirty="0"/>
              <a:t>After the Peace in </a:t>
            </a:r>
            <a:r>
              <a:rPr lang="en-US" altLang="en-US" sz="3600" b="1" u="sng" dirty="0" smtClean="0"/>
              <a:t>1648</a:t>
            </a:r>
            <a:r>
              <a:rPr lang="en-US" altLang="en-US" sz="3600" b="1" dirty="0" smtClean="0"/>
              <a:t>:</a:t>
            </a:r>
            <a:endParaRPr lang="en-US" altLang="en-US" sz="2800" b="1" dirty="0" smtClean="0"/>
          </a:p>
          <a:p>
            <a:r>
              <a:rPr lang="en-US" altLang="en-US" sz="2800" b="1" dirty="0" smtClean="0"/>
              <a:t>the </a:t>
            </a:r>
            <a:r>
              <a:rPr lang="en-US" altLang="en-US" sz="2800" b="1" dirty="0"/>
              <a:t>northern states in Germany </a:t>
            </a:r>
            <a:r>
              <a:rPr lang="en-US" altLang="en-US" sz="2800" b="1" dirty="0" smtClean="0"/>
              <a:t>(</a:t>
            </a:r>
            <a:r>
              <a:rPr lang="en-US" altLang="en-US" sz="2800" b="1" i="1" u="sng" dirty="0" smtClean="0">
                <a:solidFill>
                  <a:srgbClr val="0070C0"/>
                </a:solidFill>
              </a:rPr>
              <a:t>Prussia</a:t>
            </a:r>
            <a:r>
              <a:rPr lang="en-US" altLang="en-US" sz="2800" b="1" dirty="0" smtClean="0"/>
              <a:t>…) remained </a:t>
            </a:r>
            <a:r>
              <a:rPr lang="en-US" altLang="en-US" sz="2800" b="1" dirty="0"/>
              <a:t>primarily </a:t>
            </a:r>
            <a:r>
              <a:rPr lang="en-US" altLang="en-US" sz="2800" b="1" dirty="0" smtClean="0"/>
              <a:t>Protestant—more specifically, Lutheran…</a:t>
            </a:r>
          </a:p>
          <a:p>
            <a:r>
              <a:rPr lang="en-US" altLang="en-US" sz="2800" b="1" dirty="0" smtClean="0"/>
              <a:t>while </a:t>
            </a:r>
            <a:r>
              <a:rPr lang="en-US" altLang="en-US" sz="2800" b="1" dirty="0"/>
              <a:t>the southern states in </a:t>
            </a:r>
            <a:r>
              <a:rPr lang="en-US" altLang="en-US" sz="2800" b="1" dirty="0" smtClean="0"/>
              <a:t>Germany (Bavaria…and “</a:t>
            </a:r>
            <a:r>
              <a:rPr lang="en-US" altLang="en-US" sz="2800" b="1" i="1" u="sng" dirty="0" smtClean="0">
                <a:solidFill>
                  <a:srgbClr val="FF0000"/>
                </a:solidFill>
              </a:rPr>
              <a:t>Austria</a:t>
            </a:r>
            <a:r>
              <a:rPr lang="en-US" altLang="en-US" sz="2800" b="1" dirty="0" smtClean="0"/>
              <a:t>”) </a:t>
            </a:r>
            <a:r>
              <a:rPr lang="en-US" altLang="en-US" sz="2800" b="1" dirty="0"/>
              <a:t>remained primarily </a:t>
            </a:r>
            <a:r>
              <a:rPr lang="en-US" altLang="en-US" sz="2800" b="1" dirty="0" smtClean="0"/>
              <a:t>Catholic</a:t>
            </a:r>
          </a:p>
          <a:p>
            <a:r>
              <a:rPr lang="en-US" altLang="en-US" sz="2800" b="1" dirty="0" smtClean="0"/>
              <a:t>The </a:t>
            </a:r>
            <a:r>
              <a:rPr lang="en-US" altLang="en-US" sz="2800" b="1" dirty="0"/>
              <a:t>United </a:t>
            </a:r>
            <a:r>
              <a:rPr lang="en-US" altLang="en-US" sz="2800" b="1" dirty="0" smtClean="0"/>
              <a:t>Provinces (of the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Netherlands</a:t>
            </a:r>
            <a:r>
              <a:rPr lang="en-US" altLang="en-US" sz="2800" b="1" dirty="0" smtClean="0"/>
              <a:t>…) </a:t>
            </a:r>
            <a:r>
              <a:rPr lang="en-US" altLang="en-US" sz="2800" b="1" dirty="0"/>
              <a:t>and Switzerland won recognition as independent </a:t>
            </a:r>
            <a:r>
              <a:rPr lang="en-US" altLang="en-US" sz="2800" b="1" dirty="0" smtClean="0"/>
              <a:t>states</a:t>
            </a:r>
          </a:p>
          <a:p>
            <a:r>
              <a:rPr lang="en-US" altLang="en-US" sz="2800" b="1" dirty="0" smtClean="0"/>
              <a:t>German </a:t>
            </a:r>
            <a:r>
              <a:rPr lang="en-US" altLang="en-US" sz="2800" b="1" dirty="0"/>
              <a:t>princes won the right to form alliances and sign treaties as long as they didn’t declare war on the Holy Roman </a:t>
            </a:r>
            <a:r>
              <a:rPr lang="en-US" altLang="en-US" sz="2800" b="1" dirty="0" smtClean="0"/>
              <a:t>Empire</a:t>
            </a:r>
          </a:p>
          <a:p>
            <a:pPr lvl="1"/>
            <a:r>
              <a:rPr lang="en-US" altLang="en-US" sz="3300" b="1" dirty="0" smtClean="0"/>
              <a:t>This essentially ends any power of the HRE…</a:t>
            </a:r>
            <a:endParaRPr lang="en-US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8645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 autoUpdateAnimBg="0"/>
      <p:bldP spid="3584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1303</Words>
  <Application>Microsoft Office PowerPoint</Application>
  <PresentationFormat>On-screen Show (4:3)</PresentationFormat>
  <Paragraphs>131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 </vt:lpstr>
      <vt:lpstr>Calibri Light</vt:lpstr>
      <vt:lpstr>Tunga</vt:lpstr>
      <vt:lpstr>Wingdings</vt:lpstr>
      <vt:lpstr>Wingdings 2</vt:lpstr>
      <vt:lpstr>Office Theme</vt:lpstr>
      <vt:lpstr>10th WORLD Studies 10.24.18</vt:lpstr>
      <vt:lpstr>The Bohemian Phase (1618-1625)</vt:lpstr>
      <vt:lpstr>The Danish Phase (1625-1630)</vt:lpstr>
      <vt:lpstr>The Danish Phase (1625-1630)</vt:lpstr>
      <vt:lpstr>The Swedish Phase (1630-1635)</vt:lpstr>
      <vt:lpstr>The Swedish Phase (1630-1635)</vt:lpstr>
      <vt:lpstr>The French Phase (1635-1648)</vt:lpstr>
      <vt:lpstr>The Peace of Westphalia (1648)</vt:lpstr>
      <vt:lpstr>Immediate Results of the  30 Years’ War</vt:lpstr>
      <vt:lpstr>Immediate Results of the  30 Years’ War</vt:lpstr>
      <vt:lpstr>Political Fallout from the 30 Years’ War</vt:lpstr>
      <vt:lpstr>The Aftermath in Prussia (Germany)  (some recurring themes for the year…)</vt:lpstr>
      <vt:lpstr>The Aftermath in Prussia (Germany)  (some recurring themes for the year…)</vt:lpstr>
      <vt:lpstr>Things You Must Remember about the 30 Years War:</vt:lpstr>
      <vt:lpstr>Things You Must Remember about the 30 Years War:</vt:lpstr>
      <vt:lpstr>The Rest of Our Time together…or HW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10.08.14</dc:title>
  <dc:creator>Windows User</dc:creator>
  <cp:lastModifiedBy>Steen, Matthew    SHS - Staff</cp:lastModifiedBy>
  <cp:revision>91</cp:revision>
  <dcterms:created xsi:type="dcterms:W3CDTF">2014-10-08T20:51:17Z</dcterms:created>
  <dcterms:modified xsi:type="dcterms:W3CDTF">2018-10-24T22:06:38Z</dcterms:modified>
</cp:coreProperties>
</file>