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6" r:id="rId3"/>
    <p:sldId id="265" r:id="rId4"/>
    <p:sldId id="267" r:id="rId5"/>
    <p:sldId id="264" r:id="rId6"/>
    <p:sldId id="268" r:id="rId7"/>
    <p:sldId id="269" r:id="rId8"/>
    <p:sldId id="270" r:id="rId9"/>
    <p:sldId id="271" r:id="rId10"/>
    <p:sldId id="272" r:id="rId11"/>
    <p:sldId id="273"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2BF570-1495-4BA6-B5C1-8CE15473CD3E}" type="datetimeFigureOut">
              <a:rPr lang="en-US" smtClean="0"/>
              <a:pPr/>
              <a:t>10/24/2018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3F61F9-8F7B-486E-A03D-3FF2BDC20E89}" type="slidenum">
              <a:rPr lang="en-US" smtClean="0"/>
              <a:pPr/>
              <a:t>‹#›</a:t>
            </a:fld>
            <a:endParaRPr lang="en-US"/>
          </a:p>
        </p:txBody>
      </p:sp>
    </p:spTree>
    <p:extLst>
      <p:ext uri="{BB962C8B-B14F-4D97-AF65-F5344CB8AC3E}">
        <p14:creationId xmlns:p14="http://schemas.microsoft.com/office/powerpoint/2010/main" val="105512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01625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88758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06563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4</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1585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5</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65956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29000" r="-2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2442-AC94-48AA-BB8E-13769DC63416}" type="datetimeFigureOut">
              <a:rPr lang="en-US" smtClean="0"/>
              <a:pPr/>
              <a:t>10/24/2018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000D-ACDF-47DC-9603-E7B1D73C0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youtube.com/watch?v=kXOM8IK4HO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oundcloud.com/brian-resnick-30425926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forvo.com/word/cognoscere/"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ictionary.reference.com/search?q=mind"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hyperlink" Target="http://www.etymonline.com/index.php?term=mind&amp;allowed_in_frame=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dictionary.reference.com/search?q=min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B0F0"/>
                </a:solidFill>
                <a:cs typeface="Tunga" pitchFamily="34" charset="0"/>
              </a:rPr>
              <a:t>IB Psych </a:t>
            </a:r>
            <a:r>
              <a:rPr lang="en-US" altLang="en-US" dirty="0" smtClean="0">
                <a:solidFill>
                  <a:srgbClr val="FF0000"/>
                </a:solidFill>
                <a:cs typeface="Tunga" pitchFamily="34" charset="0"/>
              </a:rPr>
              <a:t>10/24/18</a:t>
            </a:r>
          </a:p>
        </p:txBody>
      </p:sp>
      <p:sp>
        <p:nvSpPr>
          <p:cNvPr id="9" name="Content Placeholder 8"/>
          <p:cNvSpPr>
            <a:spLocks noGrp="1"/>
          </p:cNvSpPr>
          <p:nvPr>
            <p:ph sz="quarter" idx="4294967295"/>
          </p:nvPr>
        </p:nvSpPr>
        <p:spPr>
          <a:xfrm>
            <a:off x="0" y="1143000"/>
            <a:ext cx="4343400" cy="53340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Turn in:</a:t>
            </a:r>
            <a:r>
              <a:rPr lang="en-US" sz="5800" b="1" dirty="0" smtClean="0"/>
              <a:t> </a:t>
            </a:r>
          </a:p>
          <a:p>
            <a:pPr marL="514350" indent="-457200" eaLnBrk="1" fontAlgn="auto" hangingPunct="1">
              <a:spcAft>
                <a:spcPts val="0"/>
              </a:spcAft>
              <a:buFont typeface="Wingdings" pitchFamily="2" charset="2"/>
              <a:buChar char="Ø"/>
              <a:defRPr/>
            </a:pPr>
            <a:r>
              <a:rPr lang="en-US" sz="6000" b="1" dirty="0" smtClean="0"/>
              <a:t>ANY and ALL notes you’ve created for this process…</a:t>
            </a:r>
            <a:endParaRPr lang="en-US" sz="5600" b="1" dirty="0" smtClean="0"/>
          </a:p>
          <a:p>
            <a:pPr marL="514350" indent="-457200" eaLnBrk="1" fontAlgn="auto" hangingPunct="1">
              <a:spcAft>
                <a:spcPts val="0"/>
              </a:spcAft>
              <a:buFont typeface="Wingdings" pitchFamily="2" charset="2"/>
              <a:buChar char="Ø"/>
              <a:defRPr/>
            </a:pPr>
            <a:endParaRPr lang="en-US" sz="6000" b="1" dirty="0"/>
          </a:p>
          <a:p>
            <a:pPr marL="514350" indent="-457200" eaLnBrk="1" fontAlgn="auto" hangingPunct="1">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i="1" u="sng" dirty="0" smtClean="0"/>
              <a:t>Planner</a:t>
            </a:r>
          </a:p>
          <a:p>
            <a:pPr marL="673100" lvl="1" indent="-273050" eaLnBrk="1" fontAlgn="auto" hangingPunct="1">
              <a:lnSpc>
                <a:spcPct val="90000"/>
              </a:lnSpc>
              <a:spcAft>
                <a:spcPts val="0"/>
              </a:spcAft>
              <a:buFont typeface="Wingdings" pitchFamily="2" charset="2"/>
              <a:buChar char="Ø"/>
              <a:defRPr/>
            </a:pPr>
            <a:r>
              <a:rPr lang="en-US" sz="5800" b="1" i="1" dirty="0" smtClean="0"/>
              <a:t>Writing Implement</a:t>
            </a:r>
            <a:endParaRPr lang="en-US" sz="5800" b="1" i="1" dirty="0"/>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a:t>
            </a:r>
            <a:r>
              <a:rPr lang="en-US" sz="5800" b="1" i="1" u="sng" dirty="0" smtClean="0"/>
              <a:t>EXPLAIN</a:t>
            </a:r>
            <a:r>
              <a:rPr lang="en-US" sz="5800" b="1" dirty="0" smtClean="0"/>
              <a:t> the validity of The Stanford Prison Experiment.</a:t>
            </a:r>
            <a:endParaRPr lang="en-US" u="sng" dirty="0" smtClean="0"/>
          </a:p>
        </p:txBody>
      </p:sp>
      <p:sp>
        <p:nvSpPr>
          <p:cNvPr id="27652" name="Content Placeholder 9"/>
          <p:cNvSpPr>
            <a:spLocks noGrp="1"/>
          </p:cNvSpPr>
          <p:nvPr>
            <p:ph sz="quarter" idx="4294967295"/>
          </p:nvPr>
        </p:nvSpPr>
        <p:spPr>
          <a:xfrm>
            <a:off x="4343401" y="1219200"/>
            <a:ext cx="4800600" cy="5638800"/>
          </a:xfrm>
        </p:spPr>
        <p:txBody>
          <a:bodyPr rtlCol="0">
            <a:normAutofit fontScale="40000" lnSpcReduction="20000"/>
          </a:bodyPr>
          <a:lstStyle/>
          <a:p>
            <a:pPr marL="57150" indent="0" eaLnBrk="1" fontAlgn="auto" hangingPunct="1">
              <a:spcAft>
                <a:spcPts val="0"/>
              </a:spcAft>
              <a:buFont typeface="Wingdings" pitchFamily="2" charset="2"/>
              <a:buNone/>
              <a:defRPr/>
            </a:pPr>
            <a:r>
              <a:rPr lang="en-US" sz="9600" b="1" u="sng" dirty="0" smtClean="0"/>
              <a:t>Today’s Agenda:</a:t>
            </a:r>
          </a:p>
          <a:p>
            <a:pPr marL="514350" indent="-457200">
              <a:buFont typeface="Wingdings" pitchFamily="2" charset="2"/>
              <a:buChar char="Ø"/>
              <a:defRPr/>
            </a:pPr>
            <a:r>
              <a:rPr lang="en-US" sz="9600" b="1" dirty="0" smtClean="0"/>
              <a:t>SPE</a:t>
            </a:r>
          </a:p>
          <a:p>
            <a:pPr marL="514350" indent="-457200">
              <a:buFont typeface="Wingdings" pitchFamily="2" charset="2"/>
              <a:buChar char="Ø"/>
              <a:defRPr/>
            </a:pPr>
            <a:r>
              <a:rPr lang="en-US" sz="9600" b="1" dirty="0" smtClean="0"/>
              <a:t>What’s next?</a:t>
            </a:r>
          </a:p>
          <a:p>
            <a:pPr marL="914400" lvl="1" indent="-457200">
              <a:buFont typeface="Wingdings" pitchFamily="2" charset="2"/>
              <a:buChar char="Ø"/>
              <a:defRPr/>
            </a:pPr>
            <a:r>
              <a:rPr lang="en-US" sz="9200" b="1" smtClean="0"/>
              <a:t>Cognitive Approach </a:t>
            </a:r>
            <a:endParaRPr lang="en-US" sz="8400" b="1" dirty="0" smtClean="0"/>
          </a:p>
          <a:p>
            <a:pPr marL="457200" lvl="1" indent="0" eaLnBrk="1" fontAlgn="auto" hangingPunct="1">
              <a:spcAft>
                <a:spcPts val="0"/>
              </a:spcAft>
              <a:buFontTx/>
              <a:buNone/>
              <a:defRPr/>
            </a:pPr>
            <a:endParaRPr lang="en-US" sz="9600" b="1" dirty="0" smtClean="0"/>
          </a:p>
          <a:p>
            <a:pPr marL="57150" indent="0" eaLnBrk="1" fontAlgn="auto" hangingPunct="1">
              <a:spcAft>
                <a:spcPts val="0"/>
              </a:spcAft>
              <a:buFont typeface="Arial" panose="020B0604020202020204" pitchFamily="34" charset="0"/>
              <a:buNone/>
              <a:defRPr/>
            </a:pPr>
            <a:r>
              <a:rPr lang="en-US" sz="12800" b="1" u="sng" dirty="0" smtClean="0"/>
              <a:t>HW:</a:t>
            </a:r>
            <a:endParaRPr lang="en-US" sz="12800" b="1" dirty="0" smtClean="0"/>
          </a:p>
          <a:p>
            <a:pPr marL="514350" indent="-457200" eaLnBrk="1" fontAlgn="auto" hangingPunct="1">
              <a:spcAft>
                <a:spcPts val="0"/>
              </a:spcAft>
              <a:buFont typeface="Wingdings" pitchFamily="2" charset="2"/>
              <a:buChar char="Ø"/>
              <a:defRPr/>
            </a:pPr>
            <a:r>
              <a:rPr lang="en-US" sz="12800" b="1" dirty="0" smtClean="0"/>
              <a:t>None</a:t>
            </a:r>
            <a:endParaRPr lang="en-US" sz="10800" b="1" i="1" dirty="0" smtClean="0"/>
          </a:p>
          <a:p>
            <a:pPr marL="914400" lvl="1" indent="-457200">
              <a:buFont typeface="Wingdings" pitchFamily="2" charset="2"/>
              <a:buChar char="Ø"/>
              <a:defRPr/>
            </a:pPr>
            <a:endParaRPr lang="en-US" sz="10800" b="1" i="1" dirty="0" smtClean="0"/>
          </a:p>
          <a:p>
            <a:pPr marL="914400" lvl="1" indent="-457200">
              <a:buFont typeface="Wingdings" pitchFamily="2" charset="2"/>
              <a:buChar char="Ø"/>
              <a:defRPr/>
            </a:pPr>
            <a:endParaRPr lang="en-US" sz="8400" b="1" dirty="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charset="0"/>
              <a:buNone/>
              <a:defRPr/>
            </a:pPr>
            <a:endParaRPr lang="en-US" sz="4500" b="1" u="sng" dirty="0" smtClean="0"/>
          </a:p>
          <a:p>
            <a:pPr marL="457200" lvl="1" indent="0" eaLnBrk="1" fontAlgn="auto" hangingPunct="1">
              <a:spcAft>
                <a:spcPts val="0"/>
              </a:spcAft>
              <a:buFont typeface="Wingdings" pitchFamily="2" charset="2"/>
              <a:buChar char="Ø"/>
              <a:defRPr/>
            </a:pPr>
            <a:endParaRPr lang="en-US" sz="9200" b="1" dirty="0" smtClean="0"/>
          </a:p>
        </p:txBody>
      </p:sp>
    </p:spTree>
    <p:extLst>
      <p:ext uri="{BB962C8B-B14F-4D97-AF65-F5344CB8AC3E}">
        <p14:creationId xmlns:p14="http://schemas.microsoft.com/office/powerpoint/2010/main" val="342460339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496455"/>
          </a:xfrm>
        </p:spPr>
        <p:txBody>
          <a:bodyPr>
            <a:normAutofit fontScale="90000"/>
          </a:bodyPr>
          <a:lstStyle/>
          <a:p>
            <a:pPr algn="ctr"/>
            <a:r>
              <a:rPr lang="en-US" dirty="0" smtClean="0"/>
              <a:t>Shall we play a game?</a:t>
            </a:r>
            <a:endParaRPr lang="en-US" dirty="0"/>
          </a:p>
        </p:txBody>
      </p:sp>
      <p:sp>
        <p:nvSpPr>
          <p:cNvPr id="10" name="Title 4"/>
          <p:cNvSpPr txBox="1">
            <a:spLocks/>
          </p:cNvSpPr>
          <p:nvPr/>
        </p:nvSpPr>
        <p:spPr>
          <a:xfrm>
            <a:off x="0" y="1371600"/>
            <a:ext cx="9144000" cy="129540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Partner up with someone </a:t>
            </a:r>
            <a:r>
              <a:rPr lang="en-US" u="sng" dirty="0" smtClean="0"/>
              <a:t>NOT</a:t>
            </a:r>
            <a:r>
              <a:rPr lang="en-US" dirty="0" smtClean="0"/>
              <a:t> at your table group…determine who is partner #1 &amp; partner #2</a:t>
            </a:r>
            <a:endParaRPr lang="en-US" dirty="0"/>
          </a:p>
        </p:txBody>
      </p:sp>
      <p:sp>
        <p:nvSpPr>
          <p:cNvPr id="6" name="TextBox 5"/>
          <p:cNvSpPr txBox="1"/>
          <p:nvPr/>
        </p:nvSpPr>
        <p:spPr>
          <a:xfrm>
            <a:off x="0" y="2609670"/>
            <a:ext cx="9144000" cy="2062103"/>
          </a:xfrm>
          <a:prstGeom prst="rect">
            <a:avLst/>
          </a:prstGeom>
          <a:solidFill>
            <a:schemeClr val="bg1"/>
          </a:solidFill>
        </p:spPr>
        <p:txBody>
          <a:bodyPr wrap="square" rtlCol="0">
            <a:spAutoFit/>
          </a:bodyPr>
          <a:lstStyle/>
          <a:p>
            <a:r>
              <a:rPr lang="en-US" sz="3200" dirty="0" smtClean="0"/>
              <a:t>Partner 1—you will write a “C” over every capitalized letter</a:t>
            </a:r>
          </a:p>
          <a:p>
            <a:r>
              <a:rPr lang="en-US" sz="3200" dirty="0" smtClean="0"/>
              <a:t>Partner 2—you will time partner 1 (Record the time…) </a:t>
            </a:r>
            <a:r>
              <a:rPr lang="en-US" sz="3200" b="1" u="sng" dirty="0" smtClean="0"/>
              <a:t>Switch!</a:t>
            </a:r>
            <a:endParaRPr lang="en-US" sz="3200" b="1" u="sng" dirty="0"/>
          </a:p>
        </p:txBody>
      </p:sp>
      <p:sp>
        <p:nvSpPr>
          <p:cNvPr id="12" name="TextBox 11"/>
          <p:cNvSpPr txBox="1"/>
          <p:nvPr/>
        </p:nvSpPr>
        <p:spPr>
          <a:xfrm>
            <a:off x="0" y="2609670"/>
            <a:ext cx="9144000" cy="3046988"/>
          </a:xfrm>
          <a:prstGeom prst="rect">
            <a:avLst/>
          </a:prstGeom>
          <a:solidFill>
            <a:srgbClr val="92D050"/>
          </a:solidFill>
        </p:spPr>
        <p:txBody>
          <a:bodyPr wrap="square" rtlCol="0">
            <a:spAutoFit/>
          </a:bodyPr>
          <a:lstStyle/>
          <a:p>
            <a:r>
              <a:rPr lang="en-US" sz="3200" b="1" dirty="0" smtClean="0"/>
              <a:t>Partner 1—put </a:t>
            </a:r>
            <a:r>
              <a:rPr lang="en-US" sz="3200" b="1" dirty="0"/>
              <a:t>a C over every </a:t>
            </a:r>
            <a:r>
              <a:rPr lang="en-US" sz="3200" b="1" dirty="0" smtClean="0"/>
              <a:t>capitalized </a:t>
            </a:r>
            <a:r>
              <a:rPr lang="en-US" sz="3200" b="1" u="sng" dirty="0"/>
              <a:t>consonant</a:t>
            </a:r>
            <a:r>
              <a:rPr lang="en-US" sz="3200" b="1" dirty="0"/>
              <a:t>, and a V over every capitalized </a:t>
            </a:r>
            <a:r>
              <a:rPr lang="en-US" sz="3200" b="1" u="sng" dirty="0"/>
              <a:t>vowel</a:t>
            </a:r>
            <a:r>
              <a:rPr lang="en-US" sz="3200" b="1" dirty="0"/>
              <a:t>. Vowels are A, E, I, O, and U. No w's or Y's have been capitalized in order to avoid confusion.</a:t>
            </a:r>
            <a:endParaRPr lang="en-US" sz="3200" b="1" dirty="0" smtClean="0"/>
          </a:p>
          <a:p>
            <a:r>
              <a:rPr lang="en-US" sz="3200" b="1" dirty="0" smtClean="0"/>
              <a:t>Partner 2—you will time partner 1 (Record the time…) </a:t>
            </a:r>
            <a:r>
              <a:rPr lang="en-US" sz="3200" b="1" u="sng" dirty="0"/>
              <a:t>Switch!</a:t>
            </a:r>
            <a:endParaRPr lang="en-US" sz="3200" b="1" dirty="0"/>
          </a:p>
        </p:txBody>
      </p:sp>
      <p:sp>
        <p:nvSpPr>
          <p:cNvPr id="13" name="TextBox 12"/>
          <p:cNvSpPr txBox="1"/>
          <p:nvPr/>
        </p:nvSpPr>
        <p:spPr>
          <a:xfrm>
            <a:off x="0" y="2609670"/>
            <a:ext cx="9144000" cy="3046988"/>
          </a:xfrm>
          <a:prstGeom prst="rect">
            <a:avLst/>
          </a:prstGeom>
          <a:solidFill>
            <a:srgbClr val="00B0F0"/>
          </a:solidFill>
        </p:spPr>
        <p:txBody>
          <a:bodyPr wrap="square" rtlCol="0">
            <a:spAutoFit/>
          </a:bodyPr>
          <a:lstStyle/>
          <a:p>
            <a:r>
              <a:rPr lang="en-US" sz="3200" b="1" dirty="0" smtClean="0"/>
              <a:t>Partner 1—put </a:t>
            </a:r>
            <a:r>
              <a:rPr lang="en-US" sz="3200" b="1" dirty="0"/>
              <a:t>a C over every </a:t>
            </a:r>
            <a:r>
              <a:rPr lang="en-US" sz="3200" b="1" dirty="0" smtClean="0"/>
              <a:t>capitalized </a:t>
            </a:r>
            <a:r>
              <a:rPr lang="en-US" sz="3200" b="1" u="sng" dirty="0"/>
              <a:t>consonant</a:t>
            </a:r>
            <a:r>
              <a:rPr lang="en-US" sz="3200" b="1" dirty="0"/>
              <a:t>, and a V over every capitalized </a:t>
            </a:r>
            <a:r>
              <a:rPr lang="en-US" sz="3200" b="1" u="sng" dirty="0"/>
              <a:t>vowel</a:t>
            </a:r>
            <a:r>
              <a:rPr lang="en-US" sz="3200" b="1" dirty="0"/>
              <a:t>. However, if the capitalized vowel is an E, please put an X over the letter</a:t>
            </a:r>
            <a:r>
              <a:rPr lang="en-US" sz="3200" b="1" dirty="0" smtClean="0"/>
              <a:t>.</a:t>
            </a:r>
          </a:p>
          <a:p>
            <a:r>
              <a:rPr lang="en-US" sz="3200" b="1" dirty="0" smtClean="0"/>
              <a:t>Partner 2—you will time partner 1 (Record the time…) </a:t>
            </a:r>
            <a:r>
              <a:rPr lang="en-US" sz="3200" b="1" u="sng" dirty="0"/>
              <a:t>Switch!</a:t>
            </a:r>
            <a:endParaRPr lang="en-US" sz="3200" b="1" dirty="0"/>
          </a:p>
        </p:txBody>
      </p:sp>
      <p:sp>
        <p:nvSpPr>
          <p:cNvPr id="8" name="TextBox 7"/>
          <p:cNvSpPr txBox="1"/>
          <p:nvPr/>
        </p:nvSpPr>
        <p:spPr>
          <a:xfrm>
            <a:off x="4502086" y="5257800"/>
            <a:ext cx="4641914" cy="1446550"/>
          </a:xfrm>
          <a:prstGeom prst="rect">
            <a:avLst/>
          </a:prstGeom>
          <a:noFill/>
        </p:spPr>
        <p:txBody>
          <a:bodyPr wrap="square" rtlCol="0">
            <a:spAutoFit/>
          </a:bodyPr>
          <a:lstStyle/>
          <a:p>
            <a:pPr algn="ctr"/>
            <a:r>
              <a:rPr lang="en-US" sz="4400" dirty="0" smtClean="0"/>
              <a:t>LET’S CHART THE RESULTS…</a:t>
            </a:r>
            <a:endParaRPr lang="en-US" sz="4400" dirty="0"/>
          </a:p>
        </p:txBody>
      </p:sp>
    </p:spTree>
    <p:extLst>
      <p:ext uri="{BB962C8B-B14F-4D97-AF65-F5344CB8AC3E}">
        <p14:creationId xmlns:p14="http://schemas.microsoft.com/office/powerpoint/2010/main" val="18889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457200"/>
            <a:ext cx="9144000" cy="496455"/>
          </a:xfrm>
        </p:spPr>
        <p:txBody>
          <a:bodyPr>
            <a:normAutofit fontScale="90000"/>
          </a:bodyPr>
          <a:lstStyle/>
          <a:p>
            <a:pPr algn="ctr"/>
            <a:r>
              <a:rPr lang="en-US" sz="4400" dirty="0" err="1" smtClean="0"/>
              <a:t>Donder’s</a:t>
            </a:r>
            <a:r>
              <a:rPr lang="en-US" sz="4400" dirty="0" smtClean="0"/>
              <a:t> Subtractive Method</a:t>
            </a:r>
            <a:endParaRPr lang="en-US" sz="4400" dirty="0"/>
          </a:p>
        </p:txBody>
      </p:sp>
      <p:sp>
        <p:nvSpPr>
          <p:cNvPr id="3" name="TextBox 2"/>
          <p:cNvSpPr txBox="1"/>
          <p:nvPr/>
        </p:nvSpPr>
        <p:spPr>
          <a:xfrm>
            <a:off x="0" y="1143000"/>
            <a:ext cx="9144000" cy="5293757"/>
          </a:xfrm>
          <a:prstGeom prst="rect">
            <a:avLst/>
          </a:prstGeom>
          <a:noFill/>
        </p:spPr>
        <p:txBody>
          <a:bodyPr wrap="square" rtlCol="0">
            <a:spAutoFit/>
          </a:bodyPr>
          <a:lstStyle/>
          <a:p>
            <a:r>
              <a:rPr lang="en-US" sz="3200" dirty="0" smtClean="0"/>
              <a:t>Differing levels of cognitive tasks:</a:t>
            </a:r>
          </a:p>
          <a:p>
            <a:endParaRPr lang="en-US" sz="3200" dirty="0"/>
          </a:p>
          <a:p>
            <a:pPr marL="800100" lvl="1" indent="-342900">
              <a:buFont typeface="+mj-lt"/>
              <a:buAutoNum type="arabicPeriod"/>
            </a:pPr>
            <a:r>
              <a:rPr lang="en-US" sz="3200" dirty="0"/>
              <a:t> a simple reaction time </a:t>
            </a:r>
            <a:r>
              <a:rPr lang="en-US" sz="3200" dirty="0" smtClean="0"/>
              <a:t>task</a:t>
            </a:r>
            <a:endParaRPr lang="en-US" sz="3200" dirty="0"/>
          </a:p>
          <a:p>
            <a:pPr marL="800100" lvl="1" indent="-342900">
              <a:buFont typeface="+mj-lt"/>
              <a:buAutoNum type="arabicPeriod"/>
            </a:pPr>
            <a:r>
              <a:rPr lang="en-US" sz="3200" dirty="0"/>
              <a:t> </a:t>
            </a:r>
            <a:r>
              <a:rPr lang="en-US" sz="3200" dirty="0" smtClean="0"/>
              <a:t>a </a:t>
            </a:r>
            <a:r>
              <a:rPr lang="en-US" sz="3200" dirty="0"/>
              <a:t>discrimination reaction time </a:t>
            </a:r>
            <a:r>
              <a:rPr lang="en-US" sz="3200" dirty="0" smtClean="0"/>
              <a:t>task</a:t>
            </a:r>
            <a:endParaRPr lang="en-US" sz="3200" dirty="0"/>
          </a:p>
          <a:p>
            <a:pPr marL="800100" lvl="1" indent="-342900">
              <a:buFont typeface="+mj-lt"/>
              <a:buAutoNum type="arabicPeriod"/>
            </a:pPr>
            <a:r>
              <a:rPr lang="en-US" sz="3200" dirty="0"/>
              <a:t> </a:t>
            </a:r>
            <a:r>
              <a:rPr lang="en-US" sz="3200" dirty="0" smtClean="0"/>
              <a:t>a </a:t>
            </a:r>
            <a:r>
              <a:rPr lang="en-US" sz="3200" dirty="0"/>
              <a:t>choice reaction time </a:t>
            </a:r>
            <a:r>
              <a:rPr lang="en-US" sz="3200" dirty="0" smtClean="0"/>
              <a:t>task</a:t>
            </a:r>
            <a:endParaRPr lang="en-US" sz="3200" dirty="0"/>
          </a:p>
          <a:p>
            <a:r>
              <a:rPr lang="en-US" sz="3200" dirty="0"/>
              <a:t/>
            </a:r>
            <a:br>
              <a:rPr lang="en-US" sz="3200" dirty="0"/>
            </a:br>
            <a:endParaRPr lang="en-US" sz="3200" dirty="0"/>
          </a:p>
          <a:p>
            <a:r>
              <a:rPr lang="en-US" sz="3200" dirty="0" smtClean="0"/>
              <a:t>The hypothesis was that at each level of task, the amount of time needed in order to complete the task would increase…let’s compare to our results.</a:t>
            </a:r>
            <a:endParaRPr lang="en-US" sz="3200" dirty="0"/>
          </a:p>
          <a:p>
            <a:pPr marL="342900" indent="-342900">
              <a:buFont typeface="+mj-lt"/>
              <a:buAutoNum type="arabicPeriod"/>
            </a:pPr>
            <a:endParaRPr lang="en-US" dirty="0"/>
          </a:p>
        </p:txBody>
      </p:sp>
    </p:spTree>
    <p:extLst>
      <p:ext uri="{BB962C8B-B14F-4D97-AF65-F5344CB8AC3E}">
        <p14:creationId xmlns:p14="http://schemas.microsoft.com/office/powerpoint/2010/main" val="234001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0"/>
            <a:ext cx="9144000" cy="1828800"/>
          </a:xfrm>
        </p:spPr>
        <p:txBody>
          <a:bodyPr>
            <a:noAutofit/>
          </a:bodyPr>
          <a:lstStyle/>
          <a:p>
            <a:pPr marL="484188"/>
            <a:r>
              <a:rPr lang="en-US" altLang="en-US" sz="5400" b="1" dirty="0" smtClean="0">
                <a:solidFill>
                  <a:srgbClr val="FF0000"/>
                </a:solidFill>
                <a:cs typeface="Tunga" pitchFamily="34" charset="0"/>
              </a:rPr>
              <a:t>Prisoner 1037</a:t>
            </a:r>
            <a:br>
              <a:rPr lang="en-US" altLang="en-US" sz="5400" b="1" dirty="0" smtClean="0">
                <a:solidFill>
                  <a:srgbClr val="FF0000"/>
                </a:solidFill>
                <a:cs typeface="Tunga" pitchFamily="34" charset="0"/>
              </a:rPr>
            </a:br>
            <a:r>
              <a:rPr lang="en-US" altLang="en-US" sz="5400" b="1" dirty="0" smtClean="0">
                <a:solidFill>
                  <a:srgbClr val="FF0000"/>
                </a:solidFill>
                <a:cs typeface="Tunga" pitchFamily="34" charset="0"/>
              </a:rPr>
              <a:t>Richard </a:t>
            </a:r>
            <a:r>
              <a:rPr lang="en-US" altLang="en-US" sz="5400" b="1" dirty="0" err="1" smtClean="0">
                <a:solidFill>
                  <a:srgbClr val="FF0000"/>
                </a:solidFill>
                <a:cs typeface="Tunga" pitchFamily="34" charset="0"/>
              </a:rPr>
              <a:t>Yacco</a:t>
            </a:r>
            <a:endParaRPr lang="en-US" altLang="en-US" sz="5400" b="1" dirty="0" smtClean="0">
              <a:solidFill>
                <a:srgbClr val="FF0000"/>
              </a:solidFill>
              <a:cs typeface="Tunga" pitchFamily="34" charset="0"/>
            </a:endParaRPr>
          </a:p>
        </p:txBody>
      </p:sp>
      <p:pic>
        <p:nvPicPr>
          <p:cNvPr id="3" name="Picture 2"/>
          <p:cNvPicPr>
            <a:picLocks noChangeAspect="1"/>
          </p:cNvPicPr>
          <p:nvPr/>
        </p:nvPicPr>
        <p:blipFill>
          <a:blip r:embed="rId3"/>
          <a:stretch>
            <a:fillRect/>
          </a:stretch>
        </p:blipFill>
        <p:spPr>
          <a:xfrm>
            <a:off x="304800" y="1981200"/>
            <a:ext cx="4114800" cy="3276600"/>
          </a:xfrm>
          <a:prstGeom prst="rect">
            <a:avLst/>
          </a:prstGeom>
        </p:spPr>
      </p:pic>
      <p:pic>
        <p:nvPicPr>
          <p:cNvPr id="4" name="Picture 3"/>
          <p:cNvPicPr>
            <a:picLocks noChangeAspect="1"/>
          </p:cNvPicPr>
          <p:nvPr/>
        </p:nvPicPr>
        <p:blipFill>
          <a:blip r:embed="rId4"/>
          <a:stretch>
            <a:fillRect/>
          </a:stretch>
        </p:blipFill>
        <p:spPr>
          <a:xfrm>
            <a:off x="4724400" y="1981200"/>
            <a:ext cx="4114800" cy="3276600"/>
          </a:xfrm>
          <a:prstGeom prst="rect">
            <a:avLst/>
          </a:prstGeom>
        </p:spPr>
      </p:pic>
      <p:pic>
        <p:nvPicPr>
          <p:cNvPr id="5" name="Picture 4"/>
          <p:cNvPicPr>
            <a:picLocks noChangeAspect="1"/>
          </p:cNvPicPr>
          <p:nvPr/>
        </p:nvPicPr>
        <p:blipFill>
          <a:blip r:embed="rId5"/>
          <a:stretch>
            <a:fillRect/>
          </a:stretch>
        </p:blipFill>
        <p:spPr>
          <a:xfrm>
            <a:off x="3429000" y="3749889"/>
            <a:ext cx="2357438" cy="3015822"/>
          </a:xfrm>
          <a:prstGeom prst="rect">
            <a:avLst/>
          </a:prstGeom>
        </p:spPr>
      </p:pic>
      <p:sp>
        <p:nvSpPr>
          <p:cNvPr id="2" name="TextBox 1"/>
          <p:cNvSpPr txBox="1"/>
          <p:nvPr/>
        </p:nvSpPr>
        <p:spPr>
          <a:xfrm>
            <a:off x="304800" y="5410200"/>
            <a:ext cx="3048000" cy="1384995"/>
          </a:xfrm>
          <a:prstGeom prst="rect">
            <a:avLst/>
          </a:prstGeom>
          <a:noFill/>
        </p:spPr>
        <p:txBody>
          <a:bodyPr wrap="square" rtlCol="0">
            <a:spAutoFit/>
          </a:bodyPr>
          <a:lstStyle/>
          <a:p>
            <a:pPr algn="ctr"/>
            <a:r>
              <a:rPr lang="en-US" sz="2800" dirty="0" smtClean="0"/>
              <a:t>“I was surprised they released me…”</a:t>
            </a:r>
            <a:endParaRPr lang="en-US" sz="2800" dirty="0"/>
          </a:p>
        </p:txBody>
      </p:sp>
    </p:spTree>
    <p:extLst>
      <p:ext uri="{BB962C8B-B14F-4D97-AF65-F5344CB8AC3E}">
        <p14:creationId xmlns:p14="http://schemas.microsoft.com/office/powerpoint/2010/main" val="21558382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0"/>
            <a:ext cx="9144000" cy="1828800"/>
          </a:xfrm>
        </p:spPr>
        <p:txBody>
          <a:bodyPr>
            <a:noAutofit/>
          </a:bodyPr>
          <a:lstStyle/>
          <a:p>
            <a:pPr marL="484188"/>
            <a:r>
              <a:rPr lang="en-US" altLang="en-US" dirty="0" smtClean="0">
                <a:solidFill>
                  <a:srgbClr val="FF0000"/>
                </a:solidFill>
                <a:cs typeface="Tunga" pitchFamily="34" charset="0"/>
              </a:rPr>
              <a:t>Stanford Prison Guard</a:t>
            </a:r>
            <a:br>
              <a:rPr lang="en-US" altLang="en-US" dirty="0" smtClean="0">
                <a:solidFill>
                  <a:srgbClr val="FF0000"/>
                </a:solidFill>
                <a:cs typeface="Tunga" pitchFamily="34" charset="0"/>
              </a:rPr>
            </a:br>
            <a:r>
              <a:rPr lang="en-US" altLang="en-US" dirty="0" smtClean="0">
                <a:solidFill>
                  <a:srgbClr val="FF0000"/>
                </a:solidFill>
                <a:cs typeface="Tunga" pitchFamily="34" charset="0"/>
              </a:rPr>
              <a:t>Dave </a:t>
            </a:r>
            <a:r>
              <a:rPr lang="en-US" altLang="en-US" dirty="0" err="1" smtClean="0">
                <a:solidFill>
                  <a:srgbClr val="FF0000"/>
                </a:solidFill>
                <a:cs typeface="Tunga" pitchFamily="34" charset="0"/>
              </a:rPr>
              <a:t>Eshelman</a:t>
            </a:r>
            <a:r>
              <a:rPr lang="en-US" altLang="en-US" dirty="0" smtClean="0">
                <a:solidFill>
                  <a:srgbClr val="FF0000"/>
                </a:solidFill>
                <a:cs typeface="Tunga" pitchFamily="34" charset="0"/>
              </a:rPr>
              <a:t>, AKA “John Wayne”</a:t>
            </a:r>
          </a:p>
        </p:txBody>
      </p:sp>
      <p:pic>
        <p:nvPicPr>
          <p:cNvPr id="1026" name="Picture 2" descr="https://northierthanthou.files.wordpress.com/2014/03/spe_eshelman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80140"/>
            <a:ext cx="3429000" cy="48401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257800" y="1780141"/>
            <a:ext cx="3425142" cy="4840165"/>
          </a:xfrm>
          <a:prstGeom prst="rect">
            <a:avLst/>
          </a:prstGeom>
        </p:spPr>
      </p:pic>
      <p:pic>
        <p:nvPicPr>
          <p:cNvPr id="5" name="Picture 4"/>
          <p:cNvPicPr>
            <a:picLocks noChangeAspect="1"/>
          </p:cNvPicPr>
          <p:nvPr/>
        </p:nvPicPr>
        <p:blipFill>
          <a:blip r:embed="rId5"/>
          <a:stretch>
            <a:fillRect/>
          </a:stretch>
        </p:blipFill>
        <p:spPr>
          <a:xfrm>
            <a:off x="3105150" y="3429000"/>
            <a:ext cx="2933700" cy="3362325"/>
          </a:xfrm>
          <a:prstGeom prst="rect">
            <a:avLst/>
          </a:prstGeom>
        </p:spPr>
      </p:pic>
      <p:sp>
        <p:nvSpPr>
          <p:cNvPr id="6" name="Rectangle 5"/>
          <p:cNvSpPr/>
          <p:nvPr/>
        </p:nvSpPr>
        <p:spPr>
          <a:xfrm>
            <a:off x="14950" y="5775662"/>
            <a:ext cx="9114099" cy="1015663"/>
          </a:xfrm>
          <a:prstGeom prst="rect">
            <a:avLst/>
          </a:prstGeom>
          <a:solidFill>
            <a:schemeClr val="bg1"/>
          </a:solidFill>
        </p:spPr>
        <p:txBody>
          <a:bodyPr wrap="square">
            <a:spAutoFit/>
          </a:bodyPr>
          <a:lstStyle/>
          <a:p>
            <a:r>
              <a:rPr lang="en-US" sz="2000" b="1" dirty="0">
                <a:solidFill>
                  <a:srgbClr val="2A2A2A"/>
                </a:solidFill>
                <a:latin typeface="proxima-nova"/>
              </a:rPr>
              <a:t>“I took it as a kind of </a:t>
            </a:r>
            <a:r>
              <a:rPr lang="en-US" sz="2000" b="1" dirty="0" err="1">
                <a:solidFill>
                  <a:srgbClr val="2A2A2A"/>
                </a:solidFill>
                <a:latin typeface="proxima-nova"/>
              </a:rPr>
              <a:t>improv</a:t>
            </a:r>
            <a:r>
              <a:rPr lang="en-US" sz="2000" b="1" dirty="0">
                <a:solidFill>
                  <a:srgbClr val="2A2A2A"/>
                </a:solidFill>
                <a:latin typeface="proxima-nova"/>
              </a:rPr>
              <a:t> exercise,” Dave </a:t>
            </a:r>
            <a:r>
              <a:rPr lang="en-US" sz="2000" b="1" dirty="0" err="1">
                <a:solidFill>
                  <a:srgbClr val="2A2A2A"/>
                </a:solidFill>
                <a:latin typeface="proxima-nova"/>
              </a:rPr>
              <a:t>Eshelman</a:t>
            </a:r>
            <a:r>
              <a:rPr lang="en-US" sz="2000" b="1" dirty="0">
                <a:solidFill>
                  <a:srgbClr val="2A2A2A"/>
                </a:solidFill>
                <a:latin typeface="proxima-nova"/>
              </a:rPr>
              <a:t> said. “I believed that I was doing what the researchers wanted me to do… I’d never been to the South but I used a southern accent.”</a:t>
            </a:r>
            <a:endParaRPr lang="en-US" sz="2000" b="1" dirty="0"/>
          </a:p>
        </p:txBody>
      </p:sp>
    </p:spTree>
    <p:extLst>
      <p:ext uri="{BB962C8B-B14F-4D97-AF65-F5344CB8AC3E}">
        <p14:creationId xmlns:p14="http://schemas.microsoft.com/office/powerpoint/2010/main" val="22013930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0"/>
            <a:ext cx="9144000" cy="1828800"/>
          </a:xfrm>
        </p:spPr>
        <p:txBody>
          <a:bodyPr>
            <a:noAutofit/>
          </a:bodyPr>
          <a:lstStyle/>
          <a:p>
            <a:pPr marL="484188"/>
            <a:r>
              <a:rPr lang="en-US" altLang="en-US" sz="5400" b="1" dirty="0" smtClean="0">
                <a:solidFill>
                  <a:srgbClr val="FF0000"/>
                </a:solidFill>
                <a:cs typeface="Tunga" pitchFamily="34" charset="0"/>
              </a:rPr>
              <a:t>Prisoner 8612</a:t>
            </a:r>
            <a:br>
              <a:rPr lang="en-US" altLang="en-US" sz="5400" b="1" dirty="0" smtClean="0">
                <a:solidFill>
                  <a:srgbClr val="FF0000"/>
                </a:solidFill>
                <a:cs typeface="Tunga" pitchFamily="34" charset="0"/>
              </a:rPr>
            </a:br>
            <a:r>
              <a:rPr lang="en-US" altLang="en-US" sz="5400" b="1" dirty="0" smtClean="0">
                <a:solidFill>
                  <a:srgbClr val="FF0000"/>
                </a:solidFill>
                <a:cs typeface="Tunga" pitchFamily="34" charset="0"/>
              </a:rPr>
              <a:t>Doug </a:t>
            </a:r>
            <a:r>
              <a:rPr lang="en-US" altLang="en-US" sz="5400" b="1" dirty="0" err="1" smtClean="0">
                <a:solidFill>
                  <a:srgbClr val="FF0000"/>
                </a:solidFill>
                <a:cs typeface="Tunga" pitchFamily="34" charset="0"/>
              </a:rPr>
              <a:t>Korpi</a:t>
            </a:r>
            <a:endParaRPr lang="en-US" altLang="en-US" sz="5400" b="1" dirty="0" smtClean="0">
              <a:solidFill>
                <a:srgbClr val="FF0000"/>
              </a:solidFill>
              <a:cs typeface="Tunga" pitchFamily="34" charset="0"/>
            </a:endParaRPr>
          </a:p>
        </p:txBody>
      </p:sp>
      <p:sp>
        <p:nvSpPr>
          <p:cNvPr id="6" name="Rectangle 5"/>
          <p:cNvSpPr/>
          <p:nvPr/>
        </p:nvSpPr>
        <p:spPr>
          <a:xfrm>
            <a:off x="5770208" y="1828800"/>
            <a:ext cx="3346164" cy="461665"/>
          </a:xfrm>
          <a:prstGeom prst="rect">
            <a:avLst/>
          </a:prstGeom>
          <a:solidFill>
            <a:schemeClr val="bg1"/>
          </a:solidFill>
        </p:spPr>
        <p:txBody>
          <a:bodyPr wrap="square">
            <a:spAutoFit/>
          </a:bodyPr>
          <a:lstStyle/>
          <a:p>
            <a:r>
              <a:rPr lang="en-US" sz="2400" dirty="0" smtClean="0">
                <a:solidFill>
                  <a:srgbClr val="2A2A2A"/>
                </a:solidFill>
                <a:latin typeface="proxima-nova"/>
              </a:rPr>
              <a:t>“I’m burning up inside!”</a:t>
            </a:r>
            <a:endParaRPr lang="en-US" sz="2400" dirty="0"/>
          </a:p>
        </p:txBody>
      </p:sp>
      <p:pic>
        <p:nvPicPr>
          <p:cNvPr id="7" name="Picture 6"/>
          <p:cNvPicPr>
            <a:picLocks noChangeAspect="1"/>
          </p:cNvPicPr>
          <p:nvPr/>
        </p:nvPicPr>
        <p:blipFill>
          <a:blip r:embed="rId3"/>
          <a:stretch>
            <a:fillRect/>
          </a:stretch>
        </p:blipFill>
        <p:spPr>
          <a:xfrm>
            <a:off x="3235183" y="1875483"/>
            <a:ext cx="2396414" cy="3744396"/>
          </a:xfrm>
          <a:prstGeom prst="rect">
            <a:avLst/>
          </a:prstGeom>
        </p:spPr>
      </p:pic>
      <p:pic>
        <p:nvPicPr>
          <p:cNvPr id="8" name="Picture 7"/>
          <p:cNvPicPr>
            <a:picLocks noChangeAspect="1"/>
          </p:cNvPicPr>
          <p:nvPr/>
        </p:nvPicPr>
        <p:blipFill>
          <a:blip r:embed="rId4"/>
          <a:stretch>
            <a:fillRect/>
          </a:stretch>
        </p:blipFill>
        <p:spPr>
          <a:xfrm>
            <a:off x="228600" y="1875483"/>
            <a:ext cx="2895600" cy="4772967"/>
          </a:xfrm>
          <a:prstGeom prst="rect">
            <a:avLst/>
          </a:prstGeom>
        </p:spPr>
      </p:pic>
      <p:sp>
        <p:nvSpPr>
          <p:cNvPr id="9" name="Rectangle 8"/>
          <p:cNvSpPr/>
          <p:nvPr/>
        </p:nvSpPr>
        <p:spPr>
          <a:xfrm>
            <a:off x="5770207" y="2369140"/>
            <a:ext cx="3373793" cy="3785652"/>
          </a:xfrm>
          <a:prstGeom prst="rect">
            <a:avLst/>
          </a:prstGeom>
          <a:solidFill>
            <a:schemeClr val="bg1"/>
          </a:solidFill>
        </p:spPr>
        <p:txBody>
          <a:bodyPr wrap="square">
            <a:spAutoFit/>
          </a:bodyPr>
          <a:lstStyle/>
          <a:p>
            <a:r>
              <a:rPr lang="en-US" sz="2400" dirty="0">
                <a:solidFill>
                  <a:srgbClr val="2A2A2A"/>
                </a:solidFill>
                <a:latin typeface="proxima-nova"/>
              </a:rPr>
              <a:t>“Anybody who is a clinician would know that I was faking,” he said. “If you listen to the tape, it’s not subtle. I’m not that good at acting. I mean, I think I do a fairly good job, but I’m more hysterical than psychotic.”</a:t>
            </a:r>
            <a:endParaRPr lang="en-US" sz="2400" dirty="0"/>
          </a:p>
        </p:txBody>
      </p:sp>
      <p:sp>
        <p:nvSpPr>
          <p:cNvPr id="11" name="Rectangle 10"/>
          <p:cNvSpPr/>
          <p:nvPr/>
        </p:nvSpPr>
        <p:spPr>
          <a:xfrm>
            <a:off x="228600" y="4780255"/>
            <a:ext cx="5402997" cy="1938992"/>
          </a:xfrm>
          <a:prstGeom prst="rect">
            <a:avLst/>
          </a:prstGeom>
          <a:solidFill>
            <a:srgbClr val="FFC000"/>
          </a:solidFill>
        </p:spPr>
        <p:txBody>
          <a:bodyPr wrap="square">
            <a:spAutoFit/>
          </a:bodyPr>
          <a:lstStyle/>
          <a:p>
            <a:r>
              <a:rPr lang="en-US" sz="2400" dirty="0" smtClean="0">
                <a:solidFill>
                  <a:srgbClr val="2A2A2A"/>
                </a:solidFill>
                <a:latin typeface="proxima-nova"/>
              </a:rPr>
              <a:t>Earned his Ph.D. in clinical psychology from Berkeley.  Chief psychologist in San Francisco County Jail and practicing forensic psychologist.  </a:t>
            </a:r>
            <a:endParaRPr lang="en-US" sz="2400" dirty="0"/>
          </a:p>
        </p:txBody>
      </p:sp>
      <p:sp>
        <p:nvSpPr>
          <p:cNvPr id="2" name="Rectangle 1"/>
          <p:cNvSpPr/>
          <p:nvPr/>
        </p:nvSpPr>
        <p:spPr>
          <a:xfrm>
            <a:off x="5631597" y="6129654"/>
            <a:ext cx="3512403" cy="923330"/>
          </a:xfrm>
          <a:prstGeom prst="rect">
            <a:avLst/>
          </a:prstGeom>
        </p:spPr>
        <p:txBody>
          <a:bodyPr wrap="square">
            <a:spAutoFit/>
          </a:bodyPr>
          <a:lstStyle/>
          <a:p>
            <a:r>
              <a:rPr lang="en-US" dirty="0">
                <a:hlinkClick r:id="rId5"/>
              </a:rPr>
              <a:t>https://</a:t>
            </a:r>
            <a:r>
              <a:rPr lang="en-US" dirty="0" smtClean="0">
                <a:hlinkClick r:id="rId5"/>
              </a:rPr>
              <a:t>www.youtube.com/watch?v=kXOM8IK4HOs</a:t>
            </a:r>
            <a:endParaRPr lang="en-US" dirty="0" smtClean="0"/>
          </a:p>
          <a:p>
            <a:endParaRPr lang="en-US" dirty="0"/>
          </a:p>
        </p:txBody>
      </p:sp>
    </p:spTree>
    <p:extLst>
      <p:ext uri="{BB962C8B-B14F-4D97-AF65-F5344CB8AC3E}">
        <p14:creationId xmlns:p14="http://schemas.microsoft.com/office/powerpoint/2010/main" val="1292337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0"/>
            <a:ext cx="9144000" cy="914400"/>
          </a:xfrm>
        </p:spPr>
        <p:txBody>
          <a:bodyPr>
            <a:noAutofit/>
          </a:bodyPr>
          <a:lstStyle/>
          <a:p>
            <a:pPr marL="484188"/>
            <a:r>
              <a:rPr lang="en-US" altLang="en-US" sz="5400" b="1" dirty="0" smtClean="0">
                <a:solidFill>
                  <a:srgbClr val="FF0000"/>
                </a:solidFill>
                <a:cs typeface="Tunga" pitchFamily="34" charset="0"/>
              </a:rPr>
              <a:t>Other “Factors”</a:t>
            </a:r>
          </a:p>
        </p:txBody>
      </p:sp>
      <p:pic>
        <p:nvPicPr>
          <p:cNvPr id="10" name="Picture 9"/>
          <p:cNvPicPr>
            <a:picLocks noChangeAspect="1"/>
          </p:cNvPicPr>
          <p:nvPr/>
        </p:nvPicPr>
        <p:blipFill>
          <a:blip r:embed="rId3"/>
          <a:stretch>
            <a:fillRect/>
          </a:stretch>
        </p:blipFill>
        <p:spPr>
          <a:xfrm>
            <a:off x="52841" y="762000"/>
            <a:ext cx="2286000" cy="2645726"/>
          </a:xfrm>
          <a:prstGeom prst="rect">
            <a:avLst/>
          </a:prstGeom>
        </p:spPr>
      </p:pic>
      <p:sp>
        <p:nvSpPr>
          <p:cNvPr id="12" name="Rectangle 11"/>
          <p:cNvSpPr/>
          <p:nvPr/>
        </p:nvSpPr>
        <p:spPr>
          <a:xfrm>
            <a:off x="2415250" y="762000"/>
            <a:ext cx="4290350" cy="3170099"/>
          </a:xfrm>
          <a:prstGeom prst="rect">
            <a:avLst/>
          </a:prstGeom>
          <a:solidFill>
            <a:schemeClr val="bg1"/>
          </a:solidFill>
        </p:spPr>
        <p:txBody>
          <a:bodyPr wrap="square">
            <a:spAutoFit/>
          </a:bodyPr>
          <a:lstStyle/>
          <a:p>
            <a:r>
              <a:rPr lang="en-US" sz="2000" b="1" i="1" dirty="0">
                <a:solidFill>
                  <a:srgbClr val="5A5A5A"/>
                </a:solidFill>
                <a:latin typeface="Times New Roman" panose="02020603050405020304" pitchFamily="18" charset="0"/>
              </a:rPr>
              <a:t>bags being placed over the heads of prisoners, inmates being bound together with chains and buckets being used in place of toilets in their cells were all experiences of mine at the old “Spanish Jail” section of San Quentin and which I dutifully shared with the Stanford Prison Experiment </a:t>
            </a:r>
            <a:r>
              <a:rPr lang="en-US" sz="2000" b="1" i="1" dirty="0" err="1">
                <a:solidFill>
                  <a:srgbClr val="5A5A5A"/>
                </a:solidFill>
                <a:latin typeface="Times New Roman" panose="02020603050405020304" pitchFamily="18" charset="0"/>
              </a:rPr>
              <a:t>braintrust</a:t>
            </a:r>
            <a:r>
              <a:rPr lang="en-US" sz="2000" b="1" i="1" dirty="0">
                <a:solidFill>
                  <a:srgbClr val="5A5A5A"/>
                </a:solidFill>
                <a:latin typeface="Times New Roman" panose="02020603050405020304" pitchFamily="18" charset="0"/>
              </a:rPr>
              <a:t> months before the experiment started</a:t>
            </a:r>
            <a:r>
              <a:rPr lang="en-US" sz="2000" b="1" i="1" dirty="0" smtClean="0">
                <a:solidFill>
                  <a:srgbClr val="5A5A5A"/>
                </a:solidFill>
                <a:latin typeface="Times New Roman" panose="02020603050405020304" pitchFamily="18" charset="0"/>
              </a:rPr>
              <a:t>.</a:t>
            </a:r>
          </a:p>
          <a:p>
            <a:r>
              <a:rPr lang="en-US" sz="2000" b="1" i="1" dirty="0" smtClean="0">
                <a:solidFill>
                  <a:srgbClr val="5A5A5A"/>
                </a:solidFill>
                <a:latin typeface="Times New Roman" panose="02020603050405020304" pitchFamily="18" charset="0"/>
              </a:rPr>
              <a:t>--Carlo Prescott (2005 Article)</a:t>
            </a:r>
            <a:r>
              <a:rPr lang="en-US" sz="2000" b="1" i="1" dirty="0">
                <a:solidFill>
                  <a:srgbClr val="5A5A5A"/>
                </a:solidFill>
                <a:latin typeface="Times New Roman" panose="02020603050405020304" pitchFamily="18" charset="0"/>
              </a:rPr>
              <a:t> </a:t>
            </a:r>
            <a:endParaRPr lang="en-US" sz="2000" b="1" dirty="0"/>
          </a:p>
        </p:txBody>
      </p:sp>
      <p:sp>
        <p:nvSpPr>
          <p:cNvPr id="13" name="Rectangle 12"/>
          <p:cNvSpPr/>
          <p:nvPr/>
        </p:nvSpPr>
        <p:spPr>
          <a:xfrm>
            <a:off x="-20256" y="6020020"/>
            <a:ext cx="9164256" cy="923330"/>
          </a:xfrm>
          <a:prstGeom prst="rect">
            <a:avLst/>
          </a:prstGeom>
          <a:solidFill>
            <a:schemeClr val="bg1"/>
          </a:solidFill>
        </p:spPr>
        <p:txBody>
          <a:bodyPr wrap="square">
            <a:spAutoFit/>
          </a:bodyPr>
          <a:lstStyle/>
          <a:p>
            <a:pPr algn="ctr"/>
            <a:r>
              <a:rPr lang="en-US" dirty="0" smtClean="0"/>
              <a:t>What if I told you there may have been “coaching?” by Jaffe (and presumably Zimbardo…)</a:t>
            </a:r>
            <a:endParaRPr lang="en-US" dirty="0" smtClean="0">
              <a:hlinkClick r:id="rId4"/>
            </a:endParaRPr>
          </a:p>
          <a:p>
            <a:pPr algn="ctr"/>
            <a:r>
              <a:rPr lang="en-US" dirty="0" smtClean="0">
                <a:hlinkClick r:id="rId4"/>
              </a:rPr>
              <a:t>https</a:t>
            </a:r>
            <a:r>
              <a:rPr lang="en-US" dirty="0">
                <a:hlinkClick r:id="rId4"/>
              </a:rPr>
              <a:t>://</a:t>
            </a:r>
            <a:r>
              <a:rPr lang="en-US" dirty="0" smtClean="0">
                <a:hlinkClick r:id="rId4"/>
              </a:rPr>
              <a:t>soundcloud.com/brian-resnick-304259267</a:t>
            </a:r>
            <a:endParaRPr lang="en-US" dirty="0" smtClean="0"/>
          </a:p>
          <a:p>
            <a:endParaRPr lang="en-US" dirty="0"/>
          </a:p>
        </p:txBody>
      </p:sp>
      <p:sp>
        <p:nvSpPr>
          <p:cNvPr id="14" name="TextBox 13"/>
          <p:cNvSpPr txBox="1"/>
          <p:nvPr/>
        </p:nvSpPr>
        <p:spPr>
          <a:xfrm>
            <a:off x="-20255" y="3972885"/>
            <a:ext cx="6725856" cy="2062103"/>
          </a:xfrm>
          <a:prstGeom prst="rect">
            <a:avLst/>
          </a:prstGeom>
          <a:solidFill>
            <a:srgbClr val="FFC000"/>
          </a:solidFill>
        </p:spPr>
        <p:txBody>
          <a:bodyPr wrap="square" rtlCol="0">
            <a:spAutoFit/>
          </a:bodyPr>
          <a:lstStyle/>
          <a:p>
            <a:r>
              <a:rPr lang="en-US" sz="2800" b="1" dirty="0" smtClean="0"/>
              <a:t>Dave Jaffe</a:t>
            </a:r>
            <a:r>
              <a:rPr lang="en-US" dirty="0" smtClean="0"/>
              <a:t>:  </a:t>
            </a:r>
            <a:r>
              <a:rPr lang="en-US" sz="2000" b="1" i="1" u="sng" dirty="0" smtClean="0"/>
              <a:t>Perhaps</a:t>
            </a:r>
            <a:r>
              <a:rPr lang="en-US" sz="2000" dirty="0" smtClean="0"/>
              <a:t> (Dr. Z has not confirmed to date…) the catalyst for the entire project…An undergraduate student, performed a class project—many called it the “pilot” for what became the SPE…he was a guard in the “pilot” study, later the warden in the SPE.</a:t>
            </a:r>
          </a:p>
          <a:p>
            <a:r>
              <a:rPr lang="en-US" sz="2000" dirty="0" smtClean="0"/>
              <a:t>Earned his MD—Now a physician in St. Louis…</a:t>
            </a:r>
            <a:endParaRPr lang="en-US" sz="2000" dirty="0"/>
          </a:p>
        </p:txBody>
      </p:sp>
      <p:sp>
        <p:nvSpPr>
          <p:cNvPr id="2" name="TextBox 1"/>
          <p:cNvSpPr txBox="1"/>
          <p:nvPr/>
        </p:nvSpPr>
        <p:spPr>
          <a:xfrm>
            <a:off x="6705600" y="762000"/>
            <a:ext cx="2438400" cy="1015663"/>
          </a:xfrm>
          <a:prstGeom prst="rect">
            <a:avLst/>
          </a:prstGeom>
          <a:solidFill>
            <a:srgbClr val="92D050"/>
          </a:solidFill>
        </p:spPr>
        <p:txBody>
          <a:bodyPr wrap="square" rtlCol="0">
            <a:spAutoFit/>
          </a:bodyPr>
          <a:lstStyle/>
          <a:p>
            <a:pPr algn="ctr"/>
            <a:r>
              <a:rPr lang="en-US" sz="2000" b="1" dirty="0" smtClean="0"/>
              <a:t>Does it matter that this study was never published?</a:t>
            </a:r>
            <a:endParaRPr lang="en-US" sz="2000" b="1" dirty="0"/>
          </a:p>
        </p:txBody>
      </p:sp>
      <p:sp>
        <p:nvSpPr>
          <p:cNvPr id="8" name="TextBox 7"/>
          <p:cNvSpPr txBox="1"/>
          <p:nvPr/>
        </p:nvSpPr>
        <p:spPr>
          <a:xfrm>
            <a:off x="6705600" y="4711549"/>
            <a:ext cx="2438400" cy="1323439"/>
          </a:xfrm>
          <a:prstGeom prst="rect">
            <a:avLst/>
          </a:prstGeom>
          <a:solidFill>
            <a:srgbClr val="92D050"/>
          </a:solidFill>
        </p:spPr>
        <p:txBody>
          <a:bodyPr wrap="square" rtlCol="0">
            <a:spAutoFit/>
          </a:bodyPr>
          <a:lstStyle/>
          <a:p>
            <a:pPr algn="ctr"/>
            <a:r>
              <a:rPr lang="en-US" sz="2000" b="1" dirty="0" smtClean="0"/>
              <a:t>Does it matter that there was no strong standard set for ethics until 1974?</a:t>
            </a:r>
            <a:endParaRPr lang="en-US" sz="2000" b="1" dirty="0"/>
          </a:p>
        </p:txBody>
      </p:sp>
      <p:sp>
        <p:nvSpPr>
          <p:cNvPr id="9" name="TextBox 8"/>
          <p:cNvSpPr txBox="1"/>
          <p:nvPr/>
        </p:nvSpPr>
        <p:spPr>
          <a:xfrm>
            <a:off x="6705600" y="1968557"/>
            <a:ext cx="2438400" cy="2554545"/>
          </a:xfrm>
          <a:prstGeom prst="rect">
            <a:avLst/>
          </a:prstGeom>
          <a:solidFill>
            <a:srgbClr val="92D050"/>
          </a:solidFill>
        </p:spPr>
        <p:txBody>
          <a:bodyPr wrap="square" rtlCol="0">
            <a:spAutoFit/>
          </a:bodyPr>
          <a:lstStyle/>
          <a:p>
            <a:pPr algn="ctr"/>
            <a:r>
              <a:rPr lang="en-US" sz="2000" b="1" dirty="0" smtClean="0"/>
              <a:t>Does it matter that Zimbardo had made strong statements against the prison community prior to the experiment…and was involved in the study itself?</a:t>
            </a:r>
            <a:endParaRPr lang="en-US" sz="2000" b="1" dirty="0"/>
          </a:p>
        </p:txBody>
      </p:sp>
    </p:spTree>
    <p:extLst>
      <p:ext uri="{BB962C8B-B14F-4D97-AF65-F5344CB8AC3E}">
        <p14:creationId xmlns:p14="http://schemas.microsoft.com/office/powerpoint/2010/main" val="3721187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93795"/>
            <a:ext cx="7772400" cy="1470025"/>
          </a:xfrm>
        </p:spPr>
        <p:txBody>
          <a:bodyPr/>
          <a:lstStyle/>
          <a:p>
            <a:r>
              <a:rPr lang="en-US" dirty="0" smtClean="0"/>
              <a:t>Cognitive Approach</a:t>
            </a:r>
            <a:endParaRPr lang="en-US" dirty="0"/>
          </a:p>
        </p:txBody>
      </p:sp>
      <p:pic>
        <p:nvPicPr>
          <p:cNvPr id="1026" name="Picture 2" descr="http://1stmuse.com/adonis/Thinking_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7097"/>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cbarvoices.typepad.com/.a/6a01543694cd1a970c01b7c71b33f7970b-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62562"/>
            <a:ext cx="2971800" cy="1595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dcbarvoices.typepad.com/.a/6a01543694cd1a970c01b7c71b33f7970b-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543" y="5262562"/>
            <a:ext cx="3135457" cy="15954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dcbarvoices.typepad.com/.a/6a01543694cd1a970c01b7c71b33f7970b-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268407"/>
            <a:ext cx="3124200" cy="1595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181327"/>
            <a:ext cx="4191000" cy="3385542"/>
          </a:xfrm>
          <a:prstGeom prst="rect">
            <a:avLst/>
          </a:prstGeom>
          <a:noFill/>
        </p:spPr>
        <p:txBody>
          <a:bodyPr wrap="square" rtlCol="0">
            <a:spAutoFit/>
          </a:bodyPr>
          <a:lstStyle/>
          <a:p>
            <a:pPr algn="ctr"/>
            <a:r>
              <a:rPr lang="en-US" sz="3600" dirty="0" smtClean="0"/>
              <a:t>Derived from the Latin: </a:t>
            </a:r>
            <a:r>
              <a:rPr lang="en-US" sz="3600" i="1" dirty="0" err="1" smtClean="0"/>
              <a:t>Cognoscere</a:t>
            </a:r>
            <a:r>
              <a:rPr lang="en-US" sz="3600" dirty="0" smtClean="0"/>
              <a:t>, meaning “to know.”</a:t>
            </a:r>
          </a:p>
          <a:p>
            <a:r>
              <a:rPr lang="en-US" sz="1600" dirty="0">
                <a:hlinkClick r:id="rId5"/>
              </a:rPr>
              <a:t>http://forvo.com/word/cognoscere</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331187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9442" y="533400"/>
            <a:ext cx="7125113" cy="1066799"/>
          </a:xfrm>
        </p:spPr>
        <p:txBody>
          <a:bodyPr/>
          <a:lstStyle/>
          <a:p>
            <a:pPr algn="ctr"/>
            <a:r>
              <a:rPr lang="en-US" dirty="0" smtClean="0"/>
              <a:t>Cognitive Approach</a:t>
            </a:r>
            <a:endParaRPr lang="en-US" dirty="0"/>
          </a:p>
        </p:txBody>
      </p:sp>
      <p:sp>
        <p:nvSpPr>
          <p:cNvPr id="3" name="Content Placeholder 2"/>
          <p:cNvSpPr>
            <a:spLocks noGrp="1"/>
          </p:cNvSpPr>
          <p:nvPr>
            <p:ph idx="1"/>
          </p:nvPr>
        </p:nvSpPr>
        <p:spPr>
          <a:xfrm>
            <a:off x="0" y="1807361"/>
            <a:ext cx="9144000" cy="1164439"/>
          </a:xfrm>
        </p:spPr>
        <p:txBody>
          <a:bodyPr>
            <a:normAutofit lnSpcReduction="10000"/>
          </a:bodyPr>
          <a:lstStyle/>
          <a:p>
            <a:pPr marL="0" indent="0">
              <a:buNone/>
            </a:pPr>
            <a:r>
              <a:rPr lang="en-US" sz="3600" b="1" dirty="0" smtClean="0"/>
              <a:t>Q:  What are we really studying with this Approach?</a:t>
            </a:r>
            <a:endParaRPr lang="en-US" sz="3600" b="1" dirty="0"/>
          </a:p>
        </p:txBody>
      </p:sp>
      <p:sp>
        <p:nvSpPr>
          <p:cNvPr id="4" name="Content Placeholder 2"/>
          <p:cNvSpPr txBox="1">
            <a:spLocks/>
          </p:cNvSpPr>
          <p:nvPr/>
        </p:nvSpPr>
        <p:spPr>
          <a:xfrm>
            <a:off x="0" y="2514600"/>
            <a:ext cx="9144000" cy="316370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3600" b="1" dirty="0"/>
              <a:t>A</a:t>
            </a:r>
            <a:r>
              <a:rPr lang="en-US" sz="3600" b="1" dirty="0" smtClean="0"/>
              <a:t>:  The reception, storage, &amp; use of knowledge.  Attention, perception, memory, decision-making, problem-solving, and language…anything else?</a:t>
            </a:r>
            <a:endParaRPr lang="en-US" sz="3600" b="1" dirty="0"/>
          </a:p>
        </p:txBody>
      </p:sp>
    </p:spTree>
    <p:extLst>
      <p:ext uri="{BB962C8B-B14F-4D97-AF65-F5344CB8AC3E}">
        <p14:creationId xmlns:p14="http://schemas.microsoft.com/office/powerpoint/2010/main" val="2510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9443" y="16164"/>
            <a:ext cx="7125113" cy="1066799"/>
          </a:xfrm>
        </p:spPr>
        <p:txBody>
          <a:bodyPr/>
          <a:lstStyle/>
          <a:p>
            <a:r>
              <a:rPr lang="en-US" dirty="0" smtClean="0"/>
              <a:t>Cognitive Level of Analysis</a:t>
            </a:r>
            <a:endParaRPr lang="en-US" dirty="0"/>
          </a:p>
        </p:txBody>
      </p:sp>
      <p:sp>
        <p:nvSpPr>
          <p:cNvPr id="3" name="Content Placeholder 2"/>
          <p:cNvSpPr>
            <a:spLocks noGrp="1"/>
          </p:cNvSpPr>
          <p:nvPr>
            <p:ph idx="1"/>
          </p:nvPr>
        </p:nvSpPr>
        <p:spPr>
          <a:xfrm>
            <a:off x="0" y="762000"/>
            <a:ext cx="9144000" cy="1164439"/>
          </a:xfrm>
        </p:spPr>
        <p:txBody>
          <a:bodyPr>
            <a:normAutofit lnSpcReduction="10000"/>
          </a:bodyPr>
          <a:lstStyle/>
          <a:p>
            <a:pPr marL="0" indent="0">
              <a:buNone/>
            </a:pPr>
            <a:r>
              <a:rPr lang="en-US" sz="3600" b="1" dirty="0" smtClean="0"/>
              <a:t>Q:  What are we really studying with this level of analysis?</a:t>
            </a:r>
            <a:endParaRPr lang="en-US" sz="3600" b="1" dirty="0"/>
          </a:p>
        </p:txBody>
      </p:sp>
      <p:sp>
        <p:nvSpPr>
          <p:cNvPr id="4" name="Content Placeholder 2"/>
          <p:cNvSpPr txBox="1">
            <a:spLocks/>
          </p:cNvSpPr>
          <p:nvPr/>
        </p:nvSpPr>
        <p:spPr>
          <a:xfrm>
            <a:off x="0" y="1905000"/>
            <a:ext cx="9144000" cy="7620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3600" b="1" dirty="0"/>
              <a:t>A</a:t>
            </a:r>
            <a:r>
              <a:rPr lang="en-US" sz="3600" b="1" dirty="0" smtClean="0"/>
              <a:t>:  The Mind…</a:t>
            </a:r>
            <a:endParaRPr lang="en-US" sz="3600" b="1" dirty="0"/>
          </a:p>
        </p:txBody>
      </p:sp>
      <p:pic>
        <p:nvPicPr>
          <p:cNvPr id="1026" name="Picture 2" descr="Look up mind at Dictionary.com">
            <a:hlinkClick r:id="rId3" tooltip="Look up mind at Dictionary.com"/>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4095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jinxiboo.com/storage/random/august2010/LearnByHeart.jpg?__SQUARESPACE_CACHEVERSION=12830184435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667000"/>
            <a:ext cx="3654426"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m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905000"/>
            <a:ext cx="51816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9236"/>
            <a:ext cx="7125113" cy="1066799"/>
          </a:xfrm>
        </p:spPr>
        <p:txBody>
          <a:bodyPr/>
          <a:lstStyle/>
          <a:p>
            <a:r>
              <a:rPr lang="en-US" dirty="0" smtClean="0"/>
              <a:t>Cognitive Level of Analysis</a:t>
            </a:r>
            <a:endParaRPr lang="en-US" dirty="0"/>
          </a:p>
        </p:txBody>
      </p:sp>
      <p:sp>
        <p:nvSpPr>
          <p:cNvPr id="3" name="Content Placeholder 2"/>
          <p:cNvSpPr>
            <a:spLocks noGrp="1"/>
          </p:cNvSpPr>
          <p:nvPr>
            <p:ph idx="1"/>
          </p:nvPr>
        </p:nvSpPr>
        <p:spPr>
          <a:xfrm>
            <a:off x="0" y="588161"/>
            <a:ext cx="9144000" cy="1164439"/>
          </a:xfrm>
        </p:spPr>
        <p:txBody>
          <a:bodyPr>
            <a:normAutofit/>
          </a:bodyPr>
          <a:lstStyle/>
          <a:p>
            <a:pPr marL="0" indent="0">
              <a:buNone/>
            </a:pPr>
            <a:r>
              <a:rPr lang="en-US" sz="3200" b="1" dirty="0" smtClean="0"/>
              <a:t>Q:  What are we really studying with this level of analysis?</a:t>
            </a:r>
            <a:endParaRPr lang="en-US" sz="3200" b="1" dirty="0"/>
          </a:p>
        </p:txBody>
      </p:sp>
      <p:sp>
        <p:nvSpPr>
          <p:cNvPr id="4" name="Content Placeholder 2"/>
          <p:cNvSpPr txBox="1">
            <a:spLocks/>
          </p:cNvSpPr>
          <p:nvPr/>
        </p:nvSpPr>
        <p:spPr>
          <a:xfrm>
            <a:off x="-18473" y="1540907"/>
            <a:ext cx="9144000" cy="7620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3200" b="1" dirty="0"/>
              <a:t>A</a:t>
            </a:r>
            <a:r>
              <a:rPr lang="en-US" sz="3200" b="1" dirty="0" smtClean="0"/>
              <a:t>:  The Mind…</a:t>
            </a:r>
            <a:endParaRPr lang="en-US" sz="3200" b="1" dirty="0"/>
          </a:p>
        </p:txBody>
      </p:sp>
      <p:sp>
        <p:nvSpPr>
          <p:cNvPr id="5" name="Rectangle 1"/>
          <p:cNvSpPr>
            <a:spLocks noChangeArrowheads="1"/>
          </p:cNvSpPr>
          <p:nvPr/>
        </p:nvSpPr>
        <p:spPr bwMode="auto">
          <a:xfrm rot="10800000" flipV="1">
            <a:off x="-25400" y="2302907"/>
            <a:ext cx="9144000" cy="4862870"/>
          </a:xfrm>
          <a:prstGeom prst="rect">
            <a:avLst/>
          </a:prstGeom>
          <a:solidFill>
            <a:srgbClr val="DDD9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800020"/>
                </a:solidFill>
                <a:effectLst/>
                <a:latin typeface="Georgia" pitchFamily="18" charset="0"/>
                <a:cs typeface="Arial" pitchFamily="34" charset="0"/>
                <a:hlinkClick r:id="rId3"/>
              </a:rPr>
              <a:t>mind (n.)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1" u="none" strike="noStrike" cap="none" normalizeH="0" baseline="0" dirty="0" smtClean="0">
                <a:ln>
                  <a:noFill/>
                </a:ln>
                <a:solidFill>
                  <a:srgbClr val="800020"/>
                </a:solidFill>
                <a:effectLst/>
                <a:latin typeface="Georgia" pitchFamily="18" charset="0"/>
                <a:cs typeface="Arial" pitchFamily="34" charset="0"/>
                <a:hlinkClick r:id="rId4" tooltip="Look up mind at Dictionary.com"/>
              </a:rPr>
              <a:t>  </a:t>
            </a:r>
            <a:endParaRPr kumimoji="0" lang="en-US" altLang="en-US" sz="2000" b="0" i="0" u="none" strike="noStrike" cap="none" normalizeH="0" baseline="0" dirty="0" smtClean="0">
              <a:ln>
                <a:noFill/>
              </a:ln>
              <a:solidFill>
                <a:srgbClr val="000000"/>
              </a:solidFill>
              <a:effectLst/>
              <a:latin typeface="Georgia" pitchFamily="18" charset="0"/>
              <a:cs typeface="Arial"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late 12c., from Old English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gemynd</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memory, remembrance, state of being remembered; thought, purpose; conscious mind, intellect, intention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Proto-Germanic </a:t>
            </a:r>
            <a:r>
              <a:rPr kumimoji="0" lang="en-US" altLang="en-US" sz="2000" b="0" i="1" u="none" strike="noStrike" cap="none" normalizeH="0" baseline="0" dirty="0" smtClean="0">
                <a:ln>
                  <a:noFill/>
                </a:ln>
                <a:solidFill>
                  <a:srgbClr val="000000"/>
                </a:solidFill>
                <a:effectLst/>
                <a:latin typeface="Georgia" pitchFamily="18" charset="0"/>
                <a:cs typeface="Arial" pitchFamily="34" charset="0"/>
              </a:rPr>
              <a:t>*</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ga-mundiz</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(source also of Gothic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muns</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thought</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munan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to think</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Old Norse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minni</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"mind;" German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Minne</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(archaic)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love</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originally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memory, loving memory</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from PIE root </a:t>
            </a:r>
            <a:r>
              <a:rPr kumimoji="0" lang="en-US" altLang="en-US" sz="2000" b="0" i="1" u="none" strike="noStrike" cap="none" normalizeH="0" baseline="0" dirty="0" smtClean="0">
                <a:ln>
                  <a:noFill/>
                </a:ln>
                <a:solidFill>
                  <a:srgbClr val="000000"/>
                </a:solidFill>
                <a:effectLst/>
                <a:latin typeface="Georgia" pitchFamily="18" charset="0"/>
                <a:cs typeface="Arial" pitchFamily="34" charset="0"/>
              </a:rPr>
              <a:t>*men-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(1)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think, remember, have one's mind aroused</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with derivatives referring to qualities of mind or states of thought (source also of Sanskrit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matih</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thought</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munih</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sage, seer</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Greek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memona</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I yearn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smtClean="0">
                <a:ln>
                  <a:noFill/>
                </a:ln>
                <a:solidFill>
                  <a:srgbClr val="000000"/>
                </a:solidFill>
                <a:effectLst/>
                <a:latin typeface="Georgia" pitchFamily="18" charset="0"/>
                <a:cs typeface="Arial" pitchFamily="34" charset="0"/>
              </a:rPr>
              <a:t>mania</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madness</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smtClean="0">
                <a:ln>
                  <a:noFill/>
                </a:ln>
                <a:solidFill>
                  <a:srgbClr val="000000"/>
                </a:solidFill>
                <a:effectLst/>
                <a:latin typeface="Georgia" pitchFamily="18" charset="0"/>
                <a:cs typeface="Arial" pitchFamily="34" charset="0"/>
              </a:rPr>
              <a:t>mantis</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one who divines, prophet, seer</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Latin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mens</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mind, understanding, reason</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memini</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I remember</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mentio</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remembrance</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Lithuanian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mintis</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thought, idea</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Old Church Slavonic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mineti</a:t>
            </a:r>
            <a:r>
              <a:rPr kumimoji="0" lang="en-US" altLang="en-US" sz="2000" b="0" i="1"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to believe, think</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Russian </a:t>
            </a:r>
            <a:r>
              <a:rPr kumimoji="0" lang="en-US" altLang="en-US" sz="2000" b="0" i="1" u="none" strike="noStrike" cap="none" normalizeH="0" baseline="0" dirty="0" err="1" smtClean="0">
                <a:ln>
                  <a:noFill/>
                </a:ln>
                <a:solidFill>
                  <a:srgbClr val="000000"/>
                </a:solidFill>
                <a:effectLst/>
                <a:latin typeface="Georgia" pitchFamily="18" charset="0"/>
                <a:cs typeface="Arial" pitchFamily="34" charset="0"/>
              </a:rPr>
              <a:t>pamjat</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r>
              <a:rPr kumimoji="0" lang="en-US" altLang="en-US" sz="2000" b="1" i="0" u="sng" strike="noStrike" cap="none" normalizeH="0" baseline="0" dirty="0" smtClean="0">
                <a:ln>
                  <a:noFill/>
                </a:ln>
                <a:solidFill>
                  <a:srgbClr val="000000"/>
                </a:solidFill>
                <a:effectLst/>
                <a:latin typeface="Georgia" pitchFamily="18" charset="0"/>
                <a:cs typeface="Arial" pitchFamily="34" charset="0"/>
              </a:rPr>
              <a:t>memory</a:t>
            </a:r>
            <a:r>
              <a:rPr kumimoji="0" lang="en-US" altLang="en-US" sz="2000" b="0" i="0" u="none" strike="noStrike" cap="none" normalizeH="0" baseline="0" dirty="0" smtClean="0">
                <a:ln>
                  <a:noFill/>
                </a:ln>
                <a:solidFill>
                  <a:srgbClr val="000000"/>
                </a:solidFill>
                <a:effectLst/>
                <a:latin typeface="Georg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1" u="none" strike="noStrike" cap="none" normalizeH="0" baseline="0" dirty="0" smtClean="0">
              <a:ln>
                <a:noFill/>
              </a:ln>
              <a:solidFill>
                <a:srgbClr val="800020"/>
              </a:solidFill>
              <a:effectLst/>
              <a:latin typeface="Georgia" pitchFamily="18" charset="0"/>
              <a:cs typeface="Arial" pitchFamily="34" charset="0"/>
            </a:endParaRPr>
          </a:p>
        </p:txBody>
      </p:sp>
      <p:pic>
        <p:nvPicPr>
          <p:cNvPr id="1026" name="Picture 2" descr="Look up mind at Dictionary.com">
            <a:hlinkClick r:id="rId4" tooltip="Look up mind at Dictionary.com"/>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4095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2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TotalTime>
  <Words>675</Words>
  <Application>Microsoft Office PowerPoint</Application>
  <PresentationFormat>On-screen Show (4:3)</PresentationFormat>
  <Paragraphs>80</Paragraphs>
  <Slides>11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Arial</vt:lpstr>
      <vt:lpstr>Calibri</vt:lpstr>
      <vt:lpstr>Georgia</vt:lpstr>
      <vt:lpstr>proxima-nova</vt:lpstr>
      <vt:lpstr>Times New Roman</vt:lpstr>
      <vt:lpstr>Trebuchet MS</vt:lpstr>
      <vt:lpstr>Tunga</vt:lpstr>
      <vt:lpstr>Wingdings</vt:lpstr>
      <vt:lpstr>Wingdings 2</vt:lpstr>
      <vt:lpstr>Office Theme</vt:lpstr>
      <vt:lpstr>IB Psych 10/24/18</vt:lpstr>
      <vt:lpstr>Prisoner 1037 Richard Yacco</vt:lpstr>
      <vt:lpstr>Stanford Prison Guard Dave Eshelman, AKA “John Wayne”</vt:lpstr>
      <vt:lpstr>Prisoner 8612 Doug Korpi</vt:lpstr>
      <vt:lpstr>Other “Factors”</vt:lpstr>
      <vt:lpstr>Cognitive Approach</vt:lpstr>
      <vt:lpstr>Cognitive Approach</vt:lpstr>
      <vt:lpstr>Cognitive Level of Analysis</vt:lpstr>
      <vt:lpstr>Cognitive Level of Analysis</vt:lpstr>
      <vt:lpstr>Shall we play a game?</vt:lpstr>
      <vt:lpstr>Donder’s Subtractive Method</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4.24.15</dc:title>
  <dc:creator>Windows User</dc:creator>
  <cp:lastModifiedBy>Steen, Matthew    SHS - Staff</cp:lastModifiedBy>
  <cp:revision>192</cp:revision>
  <cp:lastPrinted>2016-09-20T19:56:28Z</cp:lastPrinted>
  <dcterms:created xsi:type="dcterms:W3CDTF">2015-04-24T14:31:33Z</dcterms:created>
  <dcterms:modified xsi:type="dcterms:W3CDTF">2018-10-24T20:32:16Z</dcterms:modified>
</cp:coreProperties>
</file>