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3" r:id="rId4"/>
    <p:sldId id="265" r:id="rId5"/>
    <p:sldId id="272" r:id="rId6"/>
    <p:sldId id="273" r:id="rId7"/>
    <p:sldId id="267" r:id="rId8"/>
    <p:sldId id="266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2081-D40B-42CF-965C-25CA3D99BA47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425C6-3BF8-474B-9FD6-F5EB30AFC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91E10-4FE1-4730-A1CE-54CC47B9C1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F9278F-255F-493E-A4D2-B9C478EEA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5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A0C9-A5F9-4D33-9DF4-35D3C2D5E524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0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1/IsabellaofCastile05.jp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6/61/Emperor_charles_v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1/Emperor_charles_v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7/7a/PhilipII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7/7a/PhilipII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10.25.18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fontScale="925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defRPr/>
            </a:pPr>
            <a:r>
              <a:rPr lang="en-US" sz="2800" b="1" dirty="0" smtClean="0"/>
              <a:t>CRA 16.1 (STAMP)</a:t>
            </a: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Planner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Pen/pencil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NOTES</a:t>
            </a:r>
          </a:p>
          <a:p>
            <a:pPr indent="-285750">
              <a:defRPr/>
            </a:pPr>
            <a:r>
              <a:rPr lang="en-US" sz="2800" i="1" dirty="0"/>
              <a:t>Monarch Chart</a:t>
            </a:r>
          </a:p>
          <a:p>
            <a:pPr indent="-285750">
              <a:defRPr/>
            </a:pPr>
            <a:r>
              <a:rPr lang="en-US" sz="2800" i="1" dirty="0"/>
              <a:t>Map of Europe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endParaRPr lang="en-US" sz="2000" b="1" dirty="0" smtClean="0"/>
          </a:p>
          <a:p>
            <a:pPr marL="673100" lvl="1" indent="-273050">
              <a:lnSpc>
                <a:spcPct val="90000"/>
              </a:lnSpc>
              <a:buFont typeface="Arial" pitchFamily="34" charset="0"/>
              <a:buNone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I can describe how Spain was unified and the impact of Philip II had on the balance of powers in Europe.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4602163"/>
          </a:xfrm>
        </p:spPr>
        <p:txBody>
          <a:bodyPr>
            <a:normAutofit fontScale="92500" lnSpcReduction="10000"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defRPr/>
            </a:pPr>
            <a:r>
              <a:rPr lang="en-US" sz="2800" i="1" dirty="0" smtClean="0"/>
              <a:t>More Background </a:t>
            </a:r>
            <a:r>
              <a:rPr lang="en-US" sz="2800" i="1" dirty="0"/>
              <a:t>on Isabella and Ferdinand</a:t>
            </a:r>
          </a:p>
          <a:p>
            <a:pPr indent="-285750">
              <a:defRPr/>
            </a:pPr>
            <a:r>
              <a:rPr lang="en-US" sz="2800" i="1" dirty="0"/>
              <a:t>Spain: </a:t>
            </a:r>
            <a:r>
              <a:rPr lang="en-US" sz="2800" b="1" u="sng" dirty="0"/>
              <a:t>Philip II</a:t>
            </a:r>
          </a:p>
          <a:p>
            <a:pPr marL="57150" indent="0" eaLnBrk="1" hangingPunct="1">
              <a:defRPr/>
            </a:pPr>
            <a:endParaRPr lang="en-US" sz="2800" dirty="0" smtClean="0"/>
          </a:p>
          <a:p>
            <a:pPr marL="57150" indent="0" eaLnBrk="1" hangingPunct="1">
              <a:buFont typeface="Arial" pitchFamily="34" charset="0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7150" indent="0">
              <a:defRPr/>
            </a:pPr>
            <a:r>
              <a:rPr lang="en-US" sz="2800" b="1" dirty="0" smtClean="0"/>
              <a:t>In-Class:  CRA portion of 16.4 (527-529)</a:t>
            </a:r>
          </a:p>
          <a:p>
            <a:pPr marL="57150" indent="0">
              <a:defRPr/>
            </a:pPr>
            <a:r>
              <a:rPr lang="en-US" b="1" u="sng" dirty="0" smtClean="0"/>
              <a:t>Ongoing</a:t>
            </a:r>
            <a:r>
              <a:rPr lang="en-US" b="1" dirty="0" smtClean="0"/>
              <a:t>:</a:t>
            </a:r>
          </a:p>
          <a:p>
            <a:pPr marL="457200" lvl="1" indent="0">
              <a:defRPr/>
            </a:pPr>
            <a:r>
              <a:rPr lang="en-US" b="1" dirty="0" smtClean="0"/>
              <a:t>working on </a:t>
            </a:r>
            <a:r>
              <a:rPr lang="en-US" b="1" dirty="0"/>
              <a:t>M</a:t>
            </a:r>
            <a:r>
              <a:rPr lang="en-US" b="1" dirty="0" smtClean="0"/>
              <a:t>ap &amp; Chart</a:t>
            </a: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12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565"/>
            <a:ext cx="91440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/>
              <a:t>Ferdinand and </a:t>
            </a:r>
            <a:r>
              <a:rPr lang="en-US" sz="3600" dirty="0" smtClean="0"/>
              <a:t>Isabella—a match made in heaven?  Not quite…but still sets the foundation</a:t>
            </a:r>
            <a:endParaRPr lang="en-US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93172" y="1177564"/>
            <a:ext cx="5859469" cy="568043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Married in 1469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Spain—half-sister of Henry IV (The Impotent)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Remnants of the Medieval period…nobles gained/retained power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Looking to take power in Castile…so, she weds: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Ferdinand of Aragon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Marriage of political motivation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of </a:t>
            </a:r>
            <a:r>
              <a:rPr lang="en-US" sz="2400" dirty="0" smtClean="0"/>
              <a:t>Inquisition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Sponsored </a:t>
            </a:r>
            <a:r>
              <a:rPr lang="en-US" sz="2400" dirty="0"/>
              <a:t>Christopher </a:t>
            </a:r>
            <a:r>
              <a:rPr lang="en-US" sz="2400" dirty="0" smtClean="0"/>
              <a:t>Columbus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Very Catholic and </a:t>
            </a:r>
            <a:r>
              <a:rPr lang="en-US" sz="2000" dirty="0"/>
              <a:t>got </a:t>
            </a:r>
            <a:r>
              <a:rPr lang="en-US" sz="2000" dirty="0" smtClean="0"/>
              <a:t>lots of gold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Daughter: Catalina (Catherine of Aragon—wife of ???)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United the kingdom:  some contemporaries compared him to Charlemagne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055" name="Picture 7" descr="Image:IsabellaofCastile05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85" y="1182277"/>
            <a:ext cx="2988372" cy="350873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Spain a “unified” Catholic country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Inquisition and expelling of the Jews and Moors was so successful, that by the 1500’s, Spain was almost completely Catholic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exploration of the Americas brought $$$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process, Isabella and Ferdinand became the most powerful “kings” in Europe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Laid the foundation for Spain to become the most powerful nation in Europe (if not the world…)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918" y="76200"/>
            <a:ext cx="7191081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Charles </a:t>
            </a:r>
            <a:r>
              <a:rPr lang="en-US" dirty="0" smtClean="0"/>
              <a:t>I: </a:t>
            </a:r>
            <a:r>
              <a:rPr lang="en-US" sz="1100" dirty="0"/>
              <a:t>(not the one on your chart…)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Crowns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4267200" cy="541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Grandson of Ferdinand and Isabella</a:t>
            </a:r>
          </a:p>
          <a:p>
            <a:r>
              <a:rPr lang="en-US" sz="4000" dirty="0" smtClean="0"/>
              <a:t>As well as grandson of Maximillian I (</a:t>
            </a:r>
            <a:r>
              <a:rPr lang="en-US" sz="4000" u="sng" dirty="0" smtClean="0"/>
              <a:t>Hapsburg</a:t>
            </a:r>
            <a:r>
              <a:rPr lang="en-US" sz="4000" dirty="0" smtClean="0"/>
              <a:t> family of Austria)</a:t>
            </a:r>
          </a:p>
        </p:txBody>
      </p:sp>
      <p:pic>
        <p:nvPicPr>
          <p:cNvPr id="3079" name="Picture 7" descr="Image:Emperor charles v.pn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8341" y="38100"/>
            <a:ext cx="1763007" cy="2286000"/>
          </a:xfrm>
          <a:ln/>
        </p:spPr>
      </p:pic>
      <p:pic>
        <p:nvPicPr>
          <p:cNvPr id="2050" name="Picture 2" descr="http://www.lasalle.edu/~mcinneshin/356/wk05/images/charlesVglobale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876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/>
              <a:t>Charles V</a:t>
            </a:r>
          </a:p>
        </p:txBody>
      </p:sp>
      <p:pic>
        <p:nvPicPr>
          <p:cNvPr id="2050" name="Picture 2" descr="http://www.lasalle.edu/~mcinneshin/356/wk05/images/charlesVglobale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116129"/>
            <a:ext cx="9144000" cy="57190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524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b="1" dirty="0" smtClean="0"/>
              <a:t>ORANGE=LAND INHERITED				GREEN=FRIENDS</a:t>
            </a:r>
          </a:p>
          <a:p>
            <a:pPr lvl="1">
              <a:buNone/>
            </a:pPr>
            <a:r>
              <a:rPr lang="en-US" b="1" dirty="0" smtClean="0"/>
              <a:t>YELLOW=LAND GAINED</a:t>
            </a:r>
            <a:r>
              <a:rPr lang="en-US" dirty="0" smtClean="0"/>
              <a:t>				I	</a:t>
            </a:r>
            <a:r>
              <a:rPr lang="en-US" b="1" dirty="0" smtClean="0"/>
              <a:t>BLUE=ENEMIES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7162800" y="2394466"/>
            <a:ext cx="76200" cy="969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9542500">
            <a:off x="5912048" y="4215013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257720">
            <a:off x="4663438" y="2318266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Austria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2619" y="20251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GERMAN “KINGDOMS”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1143000" y="2121932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0" y="220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Lots of land…little resistance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53738" y="2013466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Netherlands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46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5" grpId="0"/>
      <p:bldP spid="6" grpId="0"/>
      <p:bldP spid="11" grpId="0" animBg="1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en/2/29/Count_von_Count_knee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1851660"/>
            <a:ext cx="30099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8660"/>
            <a:ext cx="7772400" cy="1143000"/>
          </a:xfrm>
        </p:spPr>
        <p:txBody>
          <a:bodyPr/>
          <a:lstStyle/>
          <a:p>
            <a:r>
              <a:rPr lang="en-US" dirty="0"/>
              <a:t>Charles </a:t>
            </a:r>
            <a:r>
              <a:rPr lang="en-US" dirty="0" smtClean="0"/>
              <a:t>I—Two Crowns</a:t>
            </a:r>
            <a:endParaRPr lang="en-US" dirty="0"/>
          </a:p>
        </p:txBody>
      </p:sp>
      <p:pic>
        <p:nvPicPr>
          <p:cNvPr id="3079" name="Picture 7" descr="Image:Emperor charles v.png">
            <a:hlinkClick r:id="rId3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1731825"/>
            <a:ext cx="3124200" cy="4050989"/>
          </a:xfrm>
          <a:ln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1143000"/>
          </a:xfrm>
        </p:spPr>
        <p:txBody>
          <a:bodyPr/>
          <a:lstStyle/>
          <a:p>
            <a:r>
              <a:rPr lang="en-US" dirty="0" smtClean="0"/>
              <a:t>Let’s count in Spanish…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70866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Charles I—Two Crowns</a:t>
            </a: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762500" y="32004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Uno, dos…</a:t>
            </a:r>
            <a:r>
              <a:rPr lang="en-US" dirty="0" err="1" smtClean="0"/>
              <a:t>uno</a:t>
            </a:r>
            <a:r>
              <a:rPr lang="en-US" dirty="0" smtClean="0"/>
              <a:t>, dos, CINCO!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785360" y="43434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Becomes </a:t>
            </a:r>
            <a:r>
              <a:rPr lang="en-US" b="1" dirty="0" smtClean="0"/>
              <a:t>Charles V</a:t>
            </a:r>
            <a:r>
              <a:rPr lang="en-US" dirty="0" smtClean="0"/>
              <a:t>, but heavy weighs the crown…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937760" y="54102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More vernacular—abdicate!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Charles V—Two Crowns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/>
              <a:t>Charles V</a:t>
            </a:r>
          </a:p>
        </p:txBody>
      </p:sp>
      <p:pic>
        <p:nvPicPr>
          <p:cNvPr id="2050" name="Picture 2" descr="http://www.lasalle.edu/~mcinneshin/356/wk05/images/charlesVglobale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116129"/>
            <a:ext cx="9144000" cy="57190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524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b="1" dirty="0" smtClean="0"/>
              <a:t>ORANGE=LAND INHERITED				GREEN=FRIENDS</a:t>
            </a:r>
          </a:p>
          <a:p>
            <a:pPr lvl="1">
              <a:buNone/>
            </a:pPr>
            <a:r>
              <a:rPr lang="en-US" b="1" dirty="0" smtClean="0"/>
              <a:t>YELLOW=LAND GAINED</a:t>
            </a:r>
            <a:r>
              <a:rPr lang="en-US" dirty="0" smtClean="0"/>
              <a:t>					</a:t>
            </a:r>
            <a:r>
              <a:rPr lang="en-US" b="1" dirty="0" smtClean="0"/>
              <a:t>BLUE=ENEMIES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6644640" y="2209800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400800" y="4114800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257720">
            <a:off x="5507179" y="5257800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OTTOMAN EMPIRE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GERMAN “KINGDOMS”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1143000" y="2121932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0" y="2209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Lots of land…little resistance, but it’s so far away…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>
            <a:off x="3810000" y="3810000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7580" y="2323742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Darn…the French, always in the way…issue with the kingdom of Burgundy…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5" grpId="0"/>
      <p:bldP spid="6" grpId="0"/>
      <p:bldP spid="11" grpId="0" animBg="1"/>
      <p:bldP spid="7" grpId="0"/>
      <p:bldP spid="1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02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Phillip II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51990" y="838200"/>
            <a:ext cx="7092010" cy="601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Grandson of Isabella &amp; Ferdinand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Son of Charles I (V)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4 marriages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Son conspired to kill him…ended poorly for him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</a:t>
            </a:r>
            <a:r>
              <a:rPr lang="en-US" sz="3200" dirty="0" smtClean="0"/>
              <a:t>econd wife was “Bloody” Mary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en-US" sz="1800" dirty="0" smtClean="0"/>
              <a:t>But England refused to crown him king…and no </a:t>
            </a:r>
            <a:r>
              <a:rPr lang="en-US" sz="1800" b="1" u="sng" dirty="0" smtClean="0"/>
              <a:t>issue</a:t>
            </a:r>
          </a:p>
          <a:p>
            <a:pPr marL="800100" lvl="1">
              <a:lnSpc>
                <a:spcPct val="90000"/>
              </a:lnSpc>
            </a:pPr>
            <a:r>
              <a:rPr lang="en-US" sz="3200" dirty="0" smtClean="0"/>
              <a:t>Elizabeth of Valois (Henry II of France)</a:t>
            </a:r>
          </a:p>
          <a:p>
            <a:pPr marL="800100" lvl="1">
              <a:lnSpc>
                <a:spcPct val="90000"/>
              </a:lnSpc>
            </a:pPr>
            <a:r>
              <a:rPr lang="en-US" sz="3200" dirty="0" smtClean="0"/>
              <a:t>Anne of </a:t>
            </a:r>
            <a:r>
              <a:rPr lang="en-US" sz="3200" dirty="0" smtClean="0"/>
              <a:t>Austria</a:t>
            </a:r>
            <a:endParaRPr lang="en-US" sz="3200" dirty="0"/>
          </a:p>
        </p:txBody>
      </p:sp>
      <p:pic>
        <p:nvPicPr>
          <p:cNvPr id="4103" name="Picture 7" descr="Image:PhilipII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838200"/>
            <a:ext cx="1975790" cy="2362200"/>
          </a:xfrm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" y="3309533"/>
            <a:ext cx="1980503" cy="249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027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Phillip II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51990" y="838200"/>
            <a:ext cx="7092010" cy="6019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Had </a:t>
            </a:r>
            <a:r>
              <a:rPr lang="en-US" sz="2800" dirty="0"/>
              <a:t>supplied Spain with estimated 339,000 </a:t>
            </a:r>
            <a:r>
              <a:rPr lang="en-US" sz="2800" b="1" u="sng" dirty="0"/>
              <a:t>pounds</a:t>
            </a:r>
            <a:r>
              <a:rPr lang="en-US" sz="2800" dirty="0"/>
              <a:t> of gold. Roughly 16,000 </a:t>
            </a:r>
            <a:r>
              <a:rPr lang="en-US" sz="2800" b="1" u="sng" dirty="0"/>
              <a:t>tons</a:t>
            </a:r>
            <a:r>
              <a:rPr lang="en-US" sz="2800" dirty="0"/>
              <a:t> of silver bullion were unloaded</a:t>
            </a:r>
            <a:r>
              <a:rPr lang="en-US" sz="2800" dirty="0" smtClean="0"/>
              <a:t>. (that’s about $14 </a:t>
            </a:r>
            <a:r>
              <a:rPr lang="en-US" sz="2800" b="1" u="sng" dirty="0" smtClean="0"/>
              <a:t>B</a:t>
            </a:r>
            <a:r>
              <a:rPr lang="en-US" sz="2800" dirty="0" smtClean="0"/>
              <a:t>illion  @ today’s price…)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Defeated Ottoman fleet into fierce battle near </a:t>
            </a:r>
            <a:r>
              <a:rPr lang="en-US" sz="2800" dirty="0" err="1"/>
              <a:t>Leponto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Stopped a Protestant rebellion in the (Spanish) Netherlands (connection to 30 Years War…)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Spanish Armada—invasion of England (1588)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Didn’t go so well for Phillip and the Spanish…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Begins the decline of Spanish power</a:t>
            </a:r>
            <a:endParaRPr lang="en-US" sz="2400" dirty="0"/>
          </a:p>
        </p:txBody>
      </p:sp>
      <p:pic>
        <p:nvPicPr>
          <p:cNvPr id="4103" name="Picture 7" descr="Image:PhilipII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838200"/>
            <a:ext cx="1975790" cy="2362200"/>
          </a:xfrm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" y="3309533"/>
            <a:ext cx="1980503" cy="24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480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Tunga</vt:lpstr>
      <vt:lpstr>Wingdings</vt:lpstr>
      <vt:lpstr>Wingdings 2</vt:lpstr>
      <vt:lpstr>Office Theme</vt:lpstr>
      <vt:lpstr>10th World Studies 10.25.18</vt:lpstr>
      <vt:lpstr>Ferdinand and Isabella—a match made in heaven?  Not quite…but still sets the foundation</vt:lpstr>
      <vt:lpstr>Spain a “unified” Catholic country</vt:lpstr>
      <vt:lpstr>Charles I: (not the one on your chart…)  Two Crowns</vt:lpstr>
      <vt:lpstr>Charles V</vt:lpstr>
      <vt:lpstr>Charles I—Two Crowns</vt:lpstr>
      <vt:lpstr>Charles V</vt:lpstr>
      <vt:lpstr>Phillip II</vt:lpstr>
      <vt:lpstr>Phillip II</vt:lpstr>
    </vt:vector>
  </TitlesOfParts>
  <Company>Edmonds School District #15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10.14.14</dc:title>
  <dc:creator>steenm</dc:creator>
  <cp:lastModifiedBy>Steen, Matthew    SHS - Staff</cp:lastModifiedBy>
  <cp:revision>55</cp:revision>
  <dcterms:created xsi:type="dcterms:W3CDTF">2014-10-14T02:33:45Z</dcterms:created>
  <dcterms:modified xsi:type="dcterms:W3CDTF">2018-10-25T16:43:25Z</dcterms:modified>
</cp:coreProperties>
</file>