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DDA63-73C2-45D9-997B-F21CE1C39ACF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14CE7-4B82-47CD-874F-6DC1B8C449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DCAFAB-1CA7-4989-83A0-E389FAF95C2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DCAFAB-1CA7-4989-83A0-E389FAF95C29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A687-3195-43BE-AE2B-133AE60BBDB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sz="3600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World 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Studies </a:t>
            </a:r>
            <a:r>
              <a:rPr lang="en-US" sz="3600" dirty="0" smtClean="0">
                <a:solidFill>
                  <a:srgbClr val="FF0000"/>
                </a:solidFill>
                <a:cs typeface="Tunga" pitchFamily="34" charset="0"/>
              </a:rPr>
              <a:t>10.29.15</a:t>
            </a:r>
            <a:endParaRPr lang="en-US" sz="3600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>
            <a:normAutofit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457200" lvl="1" indent="0">
              <a:buFont typeface="Wingdings" pitchFamily="2" charset="2"/>
              <a:buChar char="Ø"/>
              <a:defRPr/>
            </a:pPr>
            <a:r>
              <a:rPr lang="en-US" sz="2000" b="1" dirty="0" smtClean="0"/>
              <a:t>Nothing…</a:t>
            </a:r>
            <a:endParaRPr lang="en-US" sz="1600" b="1" dirty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Planner, Pen/pencil, Monarch Chart, Map of Europe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I can describe how England’s history of monarchs differs from other European nations during Absolutism.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419600" y="1143000"/>
            <a:ext cx="4724400" cy="5257800"/>
          </a:xfrm>
        </p:spPr>
        <p:txBody>
          <a:bodyPr>
            <a:normAutofit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 indent="-285750">
              <a:buFont typeface="Wingdings" pitchFamily="2" charset="2"/>
              <a:buChar char="Ø"/>
              <a:defRPr/>
            </a:pPr>
            <a:r>
              <a:rPr lang="en-US" sz="2800" b="1" i="1" dirty="0" smtClean="0"/>
              <a:t>England: </a:t>
            </a:r>
            <a:r>
              <a:rPr lang="en-US" sz="1400" b="1" i="1" dirty="0" smtClean="0"/>
              <a:t>(End of Tudors) </a:t>
            </a:r>
            <a:r>
              <a:rPr lang="en-US" sz="2800" b="1" i="1" dirty="0" smtClean="0"/>
              <a:t>Stuart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James 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Charles 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Oliver Cromwell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Charles II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James II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William and Mary</a:t>
            </a:r>
          </a:p>
          <a:p>
            <a:pPr marL="57150" indent="0">
              <a:buFont typeface="Wingdings" pitchFamily="2" charset="2"/>
              <a:buNone/>
              <a:defRPr/>
            </a:pPr>
            <a:endParaRPr lang="en-US" sz="2800" b="1" i="1" dirty="0" smtClean="0"/>
          </a:p>
          <a:p>
            <a:pPr marL="57150" indent="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HW:</a:t>
            </a:r>
          </a:p>
          <a:p>
            <a:pPr marL="514350" indent="-457200" eaLnBrk="1" hangingPunct="1">
              <a:buFont typeface="Wingdings" pitchFamily="2" charset="2"/>
              <a:buChar char="Ø"/>
              <a:defRPr/>
            </a:pPr>
            <a:r>
              <a:rPr lang="en-US" sz="2800" b="1" smtClean="0"/>
              <a:t>Twitter Project</a:t>
            </a:r>
            <a:endParaRPr lang="en-US" sz="2800" b="1" dirty="0" smtClean="0"/>
          </a:p>
          <a:p>
            <a:pPr marL="457200" lvl="1" indent="0">
              <a:defRPr/>
            </a:pPr>
            <a:endParaRPr lang="en-US" sz="2000" b="1" dirty="0" smtClean="0"/>
          </a:p>
          <a:p>
            <a:pPr marL="57150" indent="0">
              <a:defRPr/>
            </a:pPr>
            <a:endParaRPr lang="en-US" sz="2800" b="1" u="sng" dirty="0" smtClean="0"/>
          </a:p>
          <a:p>
            <a:pPr marL="1771650" lvl="3" indent="-457200">
              <a:defRPr/>
            </a:pPr>
            <a:endParaRPr lang="en-US" sz="1600" dirty="0" smtClean="0"/>
          </a:p>
          <a:p>
            <a:pPr marL="514350" indent="-457200">
              <a:defRPr/>
            </a:pP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4288" y="8382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</a:t>
            </a:r>
            <a:r>
              <a:rPr lang="en-US" sz="4000" dirty="0">
                <a:solidFill>
                  <a:srgbClr val="FC7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Glorious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(and </a:t>
            </a:r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bloodless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</a:t>
            </a:r>
            <a:r>
              <a:rPr lang="en-US" sz="4000" dirty="0">
                <a:solidFill>
                  <a:srgbClr val="FC7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Revolution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676400"/>
            <a:ext cx="59436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Parliament invites James II Protestant daughter, Mary and her husband William  to rule England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But…they </a:t>
            </a: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must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obey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parliament’s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wishes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They accept James II flees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Divine Right to Rule is </a:t>
            </a: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DEAD!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Will &amp; Mary sign Bill of Rights to signal their “okay”</a:t>
            </a:r>
          </a:p>
        </p:txBody>
      </p:sp>
      <p:pic>
        <p:nvPicPr>
          <p:cNvPr id="22534" name="Picture 6" descr="Will and mary of or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1676400"/>
            <a:ext cx="3133725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2209800" y="914400"/>
            <a:ext cx="5867400" cy="5257800"/>
          </a:xfrm>
          <a:prstGeom prst="verticalScroll">
            <a:avLst>
              <a:gd name="adj" fmla="val 12500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latin typeface="Lucida Handwriting" pitchFamily="66" charset="0"/>
              </a:rPr>
              <a:t>We, William and Mary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latin typeface="Lucida Handwriting" pitchFamily="66" charset="0"/>
              </a:rPr>
              <a:t>Of Orange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latin typeface="Lucida Handwriting" pitchFamily="66" charset="0"/>
              </a:rPr>
              <a:t>Do hereby recognize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3333FF"/>
                </a:solidFill>
                <a:latin typeface="Lucida Handwriting" pitchFamily="66" charset="0"/>
              </a:rPr>
              <a:t>Parliament</a:t>
            </a:r>
            <a:r>
              <a:rPr lang="en-US" altLang="en-US" sz="2800">
                <a:latin typeface="Lucida Handwriting" pitchFamily="66" charset="0"/>
              </a:rPr>
              <a:t> as the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latin typeface="Lucida Handwriting" pitchFamily="66" charset="0"/>
              </a:rPr>
              <a:t>Real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English Bill of Rights</a:t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(1689)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7200" y="1600200"/>
            <a:ext cx="5867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Ratified revolution of 1688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Ensures that Parliament will now and forever be superior to the monarchy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King had to call parliament reguarly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Parliament controlled spending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King couldn’t interfere with Parliament or dissolve it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No Catholic could sit on the throne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Trial by Jury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No excessive fines or cruel and unusual punishment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Habeas corpus- couldn’t throw someone in jail without charging them with a specific crime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9688" y="152400"/>
            <a:ext cx="26019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England is now a limited monarchy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Absolute Monarchy- monarch who has complete authority over the government and lives of the people he or she governs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u="sng" dirty="0" smtClean="0"/>
              <a:t>Constitutional</a:t>
            </a:r>
            <a:r>
              <a:rPr lang="en-US" dirty="0" smtClean="0"/>
              <a:t> or </a:t>
            </a:r>
            <a:r>
              <a:rPr lang="en-US" b="1" u="sng" dirty="0" smtClean="0"/>
              <a:t>limited</a:t>
            </a:r>
            <a:r>
              <a:rPr lang="en-US" dirty="0" smtClean="0"/>
              <a:t> monarchy- monarch whose power is limited by a constitution or legislative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ivil%2520War%2520Essay%2520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sz="3600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World 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Studies </a:t>
            </a:r>
            <a:r>
              <a:rPr lang="en-US" sz="3600" dirty="0" smtClean="0">
                <a:solidFill>
                  <a:srgbClr val="FF0000"/>
                </a:solidFill>
                <a:cs typeface="Tunga" pitchFamily="34" charset="0"/>
              </a:rPr>
              <a:t>10.29.15</a:t>
            </a:r>
            <a:endParaRPr lang="en-US" sz="3600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>
            <a:normAutofit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457200" lvl="1" indent="0">
              <a:buFont typeface="Wingdings" pitchFamily="2" charset="2"/>
              <a:buChar char="Ø"/>
              <a:defRPr/>
            </a:pPr>
            <a:r>
              <a:rPr lang="en-US" sz="2000" b="1" dirty="0" smtClean="0"/>
              <a:t>Nothing…</a:t>
            </a:r>
            <a:endParaRPr lang="en-US" sz="1600" b="1" dirty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Planner, Pen/pencil, Monarch Chart, Map of Europe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I can describe how England’s history of monarchs differs from other European nations during Absolutism.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419600" y="1143000"/>
            <a:ext cx="4724400" cy="5257800"/>
          </a:xfrm>
        </p:spPr>
        <p:txBody>
          <a:bodyPr>
            <a:normAutofit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 indent="-285750">
              <a:buFont typeface="Wingdings" pitchFamily="2" charset="2"/>
              <a:buChar char="Ø"/>
              <a:defRPr/>
            </a:pPr>
            <a:r>
              <a:rPr lang="en-US" sz="2800" b="1" i="1" dirty="0" smtClean="0"/>
              <a:t>England: </a:t>
            </a:r>
            <a:r>
              <a:rPr lang="en-US" sz="1400" b="1" i="1" dirty="0" smtClean="0"/>
              <a:t>(End of Tudors) </a:t>
            </a:r>
            <a:r>
              <a:rPr lang="en-US" sz="2800" b="1" i="1" dirty="0" smtClean="0"/>
              <a:t>Stuart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James 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Charles 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Oliver Cromwell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Charles II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James II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William and Mary</a:t>
            </a:r>
          </a:p>
          <a:p>
            <a:pPr marL="57150" indent="0">
              <a:buFont typeface="Wingdings" pitchFamily="2" charset="2"/>
              <a:buNone/>
              <a:defRPr/>
            </a:pPr>
            <a:endParaRPr lang="en-US" sz="2800" b="1" i="1" dirty="0" smtClean="0"/>
          </a:p>
          <a:p>
            <a:pPr marL="57150" indent="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HW:</a:t>
            </a:r>
          </a:p>
          <a:p>
            <a:pPr marL="514350" indent="-457200" eaLnBrk="1" hangingPunct="1">
              <a:buFont typeface="Wingdings" pitchFamily="2" charset="2"/>
              <a:buChar char="Ø"/>
              <a:defRPr/>
            </a:pPr>
            <a:r>
              <a:rPr lang="en-US" sz="2800" b="1" smtClean="0"/>
              <a:t>Twitter Project</a:t>
            </a:r>
            <a:endParaRPr lang="en-US" sz="2800" b="1" dirty="0" smtClean="0"/>
          </a:p>
          <a:p>
            <a:pPr marL="457200" lvl="1" indent="0">
              <a:defRPr/>
            </a:pPr>
            <a:endParaRPr lang="en-US" sz="2000" b="1" dirty="0" smtClean="0"/>
          </a:p>
          <a:p>
            <a:pPr marL="57150" indent="0">
              <a:defRPr/>
            </a:pPr>
            <a:endParaRPr lang="en-US" sz="2800" b="1" u="sng" dirty="0" smtClean="0"/>
          </a:p>
          <a:p>
            <a:pPr marL="1771650" lvl="3" indent="-457200">
              <a:defRPr/>
            </a:pPr>
            <a:endParaRPr lang="en-US" sz="1600" dirty="0" smtClean="0"/>
          </a:p>
          <a:p>
            <a:pPr marL="514350" indent="-457200">
              <a:defRPr/>
            </a:pP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romwel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25209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en-US" sz="5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Lord Oliver Cromwell</a:t>
            </a:r>
          </a:p>
        </p:txBody>
      </p:sp>
      <p:pic>
        <p:nvPicPr>
          <p:cNvPr id="15364" name="Picture 6" descr="CROMwell as 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725" y="1727200"/>
            <a:ext cx="257175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7"/>
          <p:cNvSpPr>
            <a:spLocks noChangeArrowheads="1"/>
          </p:cNvSpPr>
          <p:nvPr/>
        </p:nvSpPr>
        <p:spPr bwMode="auto">
          <a:xfrm rot="-5938267">
            <a:off x="4025106" y="1461294"/>
            <a:ext cx="2087563" cy="2212975"/>
          </a:xfrm>
          <a:prstGeom prst="wedgeEllipseCallout">
            <a:avLst>
              <a:gd name="adj1" fmla="val -19745"/>
              <a:gd name="adj2" fmla="val 711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400" b="1">
                <a:latin typeface="Times New Roman" pitchFamily="18" charset="0"/>
              </a:rPr>
              <a:t>Power  Corrupts– it did me!!</a:t>
            </a: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914400" y="5715000"/>
            <a:ext cx="3657600" cy="1143000"/>
          </a:xfrm>
          <a:prstGeom prst="horizontalScroll">
            <a:avLst>
              <a:gd name="adj" fmla="val 12500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3200" b="1">
                <a:latin typeface="Baskerville Old Face" pitchFamily="18" charset="0"/>
              </a:rPr>
              <a:t>A Puritan In Power!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Cromwell comes to Power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524000"/>
            <a:ext cx="800735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Parliament abolishes the Monarchy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England declared a Republic under the rule of Oliver Cromwell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Became </a:t>
            </a:r>
            <a:r>
              <a:rPr lang="en-US" sz="2800" b="1" i="1" dirty="0" smtClean="0">
                <a:effectLst/>
              </a:rPr>
              <a:t>Lord Protector</a:t>
            </a:r>
            <a:r>
              <a:rPr lang="en-US" sz="2800" dirty="0" smtClean="0">
                <a:effectLst/>
              </a:rPr>
              <a:t> (Roman republic &amp; DICTATOR) of England </a:t>
            </a:r>
            <a:r>
              <a:rPr lang="en-US" sz="2800" u="sng" dirty="0" smtClean="0">
                <a:effectLst/>
              </a:rPr>
              <a:t>after</a:t>
            </a:r>
            <a:r>
              <a:rPr lang="en-US" sz="2800" dirty="0" smtClean="0">
                <a:effectLst/>
              </a:rPr>
              <a:t> Charles’ execution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Enforced Blue Laws restricting Christmas, dancing, gambling, (you get the picture…)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Hated Catholics, sent them to barren land in West Ireland.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Any Catholic who disobeyed was to be killed on sight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folHlink"/>
                </a:solidFill>
              </a:rPr>
              <a:t>Power Corrupts: Lord Oliver Cromwell’s End</a:t>
            </a:r>
          </a:p>
        </p:txBody>
      </p:sp>
      <p:sp>
        <p:nvSpPr>
          <p:cNvPr id="17411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219200"/>
            <a:ext cx="800735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ffectLst/>
              </a:rPr>
              <a:t>Cromwell died in 1658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ffectLst/>
              </a:rPr>
              <a:t>Son takes over, but can’t keep power—9 months of service—he’s viewed as a failure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ffectLst/>
              </a:rPr>
              <a:t>People are ready for a King again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ffectLst/>
              </a:rPr>
              <a:t>1660 Parliament asks Charles II to come back and be 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ffectLst/>
              </a:rPr>
              <a:t>“Pssst…Hey Charles. It’s Parliament. First of all, sorry we cut of your dad’s head. Our bad….. But anyway, how are things? Good. Hey got a favor to ask of you. Do you want to be King?”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385175" cy="1431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0" smtClean="0">
                <a:effectLst/>
              </a:rPr>
              <a:t>Restoration of the Monarchy 1660</a:t>
            </a:r>
            <a:br>
              <a:rPr lang="en-US" altLang="en-US" sz="4000" b="0" smtClean="0">
                <a:effectLst/>
              </a:rPr>
            </a:br>
            <a:r>
              <a:rPr lang="en-US" altLang="en-US" sz="4000" b="0" smtClean="0">
                <a:effectLst/>
              </a:rPr>
              <a:t>King Charles II</a:t>
            </a:r>
            <a:br>
              <a:rPr lang="en-US" altLang="en-US" sz="4000" b="0" smtClean="0">
                <a:effectLst/>
              </a:rPr>
            </a:br>
            <a:endParaRPr lang="en-US" altLang="en-US" sz="4000" b="0" smtClean="0">
              <a:effectLst/>
            </a:endParaRP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print"/>
          <a:srcRect t="17999"/>
          <a:stretch>
            <a:fillRect/>
          </a:stretch>
        </p:blipFill>
        <p:spPr bwMode="auto">
          <a:xfrm>
            <a:off x="4591050" y="1905000"/>
            <a:ext cx="45529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533400" y="2895600"/>
            <a:ext cx="36576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The Restoration!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Restoration &amp; Charles II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33400" y="20574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Charles II was Charles I eldest son.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Known as the “Merry Monarch”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Why rule a country when you can party!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Cancelled Blue Laws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Supported Catholics and believed in Absolute Monarchy, but knew how to “play the game” with parliament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Dug up Cromwell’s body &amp; put it on display for </a:t>
            </a:r>
            <a:r>
              <a:rPr lang="en-US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revenge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against father’s death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184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harles II ol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2004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en-US" sz="4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Charles II &amp; Parliament	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28600" y="1676400"/>
            <a:ext cx="50339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Charles II was now head of Church of England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 tried to protect Catholics (his brother James II is one)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Parliament reacted by passing Test Act banning Catholics from some choice political jobs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Charles dies in 1685…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795713" y="2503488"/>
            <a:ext cx="7086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3795713" y="2503488"/>
            <a:ext cx="7429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James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32924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James II: </a:t>
            </a:r>
            <a:r>
              <a:rPr lang="en-US" sz="4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“Bad” Brother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72000" y="1752600"/>
            <a:ext cx="4267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400" b="1">
                <a:latin typeface="Times New Roman" pitchFamily="18" charset="0"/>
              </a:rPr>
              <a:t>Hi, I’m James II your new king.  I’m openly Catholic.</a:t>
            </a:r>
          </a:p>
          <a:p>
            <a:pPr marL="342900" indent="-3429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400" b="1">
                <a:latin typeface="Times New Roman" pitchFamily="18" charset="0"/>
              </a:rPr>
              <a:t>England sure </a:t>
            </a:r>
            <a:r>
              <a:rPr lang="en-US" altLang="en-US" sz="2400" b="1" i="1">
                <a:latin typeface="Times New Roman" pitchFamily="18" charset="0"/>
              </a:rPr>
              <a:t>dislikes </a:t>
            </a:r>
            <a:r>
              <a:rPr lang="en-US" altLang="en-US" sz="2400" b="1">
                <a:latin typeface="Times New Roman" pitchFamily="18" charset="0"/>
              </a:rPr>
              <a:t>Catholics right now. I’ve given high offices to my Catholics friends. </a:t>
            </a:r>
          </a:p>
          <a:p>
            <a:pPr marL="342900" indent="-3429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400" b="1">
                <a:latin typeface="Times New Roman" pitchFamily="18" charset="0"/>
              </a:rPr>
              <a:t>Oh, and Divine Right of Kings, that’s my </a:t>
            </a:r>
            <a:r>
              <a:rPr lang="en-US" altLang="en-US" sz="2400" b="1" i="1">
                <a:latin typeface="Times New Roman" pitchFamily="18" charset="0"/>
              </a:rPr>
              <a:t>motto</a:t>
            </a:r>
            <a:r>
              <a:rPr lang="en-US" altLang="en-US" sz="2400" b="1">
                <a:latin typeface="Times New Roman" pitchFamily="18" charset="0"/>
              </a:rPr>
              <a:t>!</a:t>
            </a:r>
            <a:r>
              <a:rPr lang="en-US" alt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27563" y="5173663"/>
            <a:ext cx="4191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I </a:t>
            </a:r>
            <a:r>
              <a:rPr lang="en-US" altLang="en-US" sz="2400" b="1" i="1">
                <a:latin typeface="Times New Roman" pitchFamily="18" charset="0"/>
              </a:rPr>
              <a:t>hate</a:t>
            </a:r>
            <a:r>
              <a:rPr lang="en-US" altLang="en-US" sz="2400" b="1">
                <a:latin typeface="Times New Roman" pitchFamily="18" charset="0"/>
              </a:rPr>
              <a:t> compromise—I’m a KING! I instituted a reign of terror, executing rebels who opposed 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  <p:bldP spid="20487" grpId="0" autoUpdateAnimBg="0"/>
      <p:bldP spid="2048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51038"/>
            <a:ext cx="6934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828800" y="304800"/>
            <a:ext cx="601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tx2"/>
                </a:solidFill>
              </a:rPr>
              <a:t>William III of Orange and Queen Mary (rule 1689 – 1702)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On-screen Show (4:3)</PresentationFormat>
  <Paragraphs>115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10th World Studies 10.29.15</vt:lpstr>
      <vt:lpstr>Slide 2</vt:lpstr>
      <vt:lpstr>Cromwell comes to Power</vt:lpstr>
      <vt:lpstr>Slide 4</vt:lpstr>
      <vt:lpstr>Restoration of the Monarchy 1660 King Charles II </vt:lpstr>
      <vt:lpstr>Slide 6</vt:lpstr>
      <vt:lpstr>Slide 7</vt:lpstr>
      <vt:lpstr>Slide 8</vt:lpstr>
      <vt:lpstr>Slide 9</vt:lpstr>
      <vt:lpstr>Slide 10</vt:lpstr>
      <vt:lpstr>Slide 11</vt:lpstr>
      <vt:lpstr>Slide 12</vt:lpstr>
      <vt:lpstr>England is now a limited monarchy</vt:lpstr>
      <vt:lpstr>Slide 14</vt:lpstr>
      <vt:lpstr>10th World Studies 10.29.15</vt:lpstr>
    </vt:vector>
  </TitlesOfParts>
  <Company>Issaquah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World Studies 10.29.15</dc:title>
  <dc:creator>Windows User</dc:creator>
  <cp:lastModifiedBy>Windows User</cp:lastModifiedBy>
  <cp:revision>1</cp:revision>
  <dcterms:created xsi:type="dcterms:W3CDTF">2015-10-29T21:23:39Z</dcterms:created>
  <dcterms:modified xsi:type="dcterms:W3CDTF">2015-10-29T21:24:33Z</dcterms:modified>
</cp:coreProperties>
</file>