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292" r:id="rId3"/>
    <p:sldId id="298" r:id="rId4"/>
    <p:sldId id="272" r:id="rId5"/>
    <p:sldId id="293" r:id="rId6"/>
    <p:sldId id="294" r:id="rId7"/>
    <p:sldId id="296" r:id="rId8"/>
    <p:sldId id="297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0BE3869-A1CA-4230-84EB-80D086EA3EDF}">
          <p14:sldIdLst>
            <p14:sldId id="258"/>
            <p14:sldId id="292"/>
            <p14:sldId id="298"/>
            <p14:sldId id="272"/>
            <p14:sldId id="293"/>
            <p14:sldId id="294"/>
            <p14:sldId id="296"/>
            <p14:sldId id="2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D2BF570-1495-4BA6-B5C1-8CE15473CD3E}" type="datetimeFigureOut">
              <a:rPr lang="en-US" smtClean="0"/>
              <a:pPr/>
              <a:t>10/29/2018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E3F61F9-8F7B-486E-A03D-3FF2BDC20E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128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D20D8BCD-3725-4118-9978-466927D55847}" type="slidenum">
              <a:rPr lang="en-US" altLang="en-US" smtClean="0">
                <a:latin typeface="Calibri" pitchFamily="34" charset="0"/>
                <a:ea typeface="MS PGothic" pitchFamily="34" charset="-128"/>
              </a:rPr>
              <a:pPr eaLnBrk="0" hangingPunct="0"/>
              <a:t>1</a:t>
            </a:fld>
            <a:endParaRPr lang="en-US" altLang="en-US" smtClean="0"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6254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92442-AC94-48AA-BB8E-13769DC63416}" type="datetimeFigureOut">
              <a:rPr lang="en-US" smtClean="0"/>
              <a:pPr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000D-ACDF-47DC-9603-E7B1D73C0C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92442-AC94-48AA-BB8E-13769DC63416}" type="datetimeFigureOut">
              <a:rPr lang="en-US" smtClean="0"/>
              <a:pPr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000D-ACDF-47DC-9603-E7B1D73C0C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92442-AC94-48AA-BB8E-13769DC63416}" type="datetimeFigureOut">
              <a:rPr lang="en-US" smtClean="0"/>
              <a:pPr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000D-ACDF-47DC-9603-E7B1D73C0C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92442-AC94-48AA-BB8E-13769DC63416}" type="datetimeFigureOut">
              <a:rPr lang="en-US" smtClean="0"/>
              <a:pPr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000D-ACDF-47DC-9603-E7B1D73C0C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92442-AC94-48AA-BB8E-13769DC63416}" type="datetimeFigureOut">
              <a:rPr lang="en-US" smtClean="0"/>
              <a:pPr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000D-ACDF-47DC-9603-E7B1D73C0C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92442-AC94-48AA-BB8E-13769DC63416}" type="datetimeFigureOut">
              <a:rPr lang="en-US" smtClean="0"/>
              <a:pPr/>
              <a:t>10/29/2018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000D-ACDF-47DC-9603-E7B1D73C0C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92442-AC94-48AA-BB8E-13769DC63416}" type="datetimeFigureOut">
              <a:rPr lang="en-US" smtClean="0"/>
              <a:pPr/>
              <a:t>10/29/2018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000D-ACDF-47DC-9603-E7B1D73C0C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92442-AC94-48AA-BB8E-13769DC63416}" type="datetimeFigureOut">
              <a:rPr lang="en-US" smtClean="0"/>
              <a:pPr/>
              <a:t>10/29/2018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000D-ACDF-47DC-9603-E7B1D73C0C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92442-AC94-48AA-BB8E-13769DC63416}" type="datetimeFigureOut">
              <a:rPr lang="en-US" smtClean="0"/>
              <a:pPr/>
              <a:t>10/29/2018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000D-ACDF-47DC-9603-E7B1D73C0C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92442-AC94-48AA-BB8E-13769DC63416}" type="datetimeFigureOut">
              <a:rPr lang="en-US" smtClean="0"/>
              <a:pPr/>
              <a:t>10/29/2018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000D-ACDF-47DC-9603-E7B1D73C0C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92442-AC94-48AA-BB8E-13769DC63416}" type="datetimeFigureOut">
              <a:rPr lang="en-US" smtClean="0"/>
              <a:pPr/>
              <a:t>10/29/2018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000D-ACDF-47DC-9603-E7B1D73C0C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92442-AC94-48AA-BB8E-13769DC63416}" type="datetimeFigureOut">
              <a:rPr lang="en-US" smtClean="0"/>
              <a:pPr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9000D-ACDF-47DC-9603-E7B1D73C0C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L6MamDfrH-I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1nHwQKT_muc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91550" cy="1066800"/>
          </a:xfrm>
        </p:spPr>
        <p:txBody>
          <a:bodyPr/>
          <a:lstStyle/>
          <a:p>
            <a:pPr marL="484188" eaLnBrk="1" hangingPunct="1"/>
            <a:r>
              <a:rPr lang="en-US" altLang="en-US" dirty="0" smtClean="0">
                <a:solidFill>
                  <a:srgbClr val="00B0F0"/>
                </a:solidFill>
                <a:cs typeface="Tunga" pitchFamily="34" charset="0"/>
              </a:rPr>
              <a:t>IB Psych </a:t>
            </a:r>
            <a:r>
              <a:rPr lang="en-US" altLang="en-US" dirty="0" smtClean="0">
                <a:solidFill>
                  <a:srgbClr val="FF0000"/>
                </a:solidFill>
                <a:cs typeface="Tunga" pitchFamily="34" charset="0"/>
              </a:rPr>
              <a:t>10/29/18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0" y="1143000"/>
            <a:ext cx="4343400" cy="5334000"/>
          </a:xfrm>
        </p:spPr>
        <p:txBody>
          <a:bodyPr rtlCol="0">
            <a:normAutofit fontScale="40000" lnSpcReduction="20000"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5800" b="1" u="sng" dirty="0" smtClean="0"/>
              <a:t>Turn in:</a:t>
            </a:r>
            <a:r>
              <a:rPr lang="en-US" sz="5800" b="1" dirty="0" smtClean="0"/>
              <a:t> </a:t>
            </a:r>
          </a:p>
          <a:p>
            <a:pPr marL="514350" indent="-4572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6000" b="1" dirty="0" smtClean="0"/>
              <a:t>Nothing</a:t>
            </a:r>
            <a:endParaRPr lang="en-US" sz="5600" b="1" dirty="0" smtClean="0"/>
          </a:p>
          <a:p>
            <a:pPr marL="514350" indent="-4572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6000" b="1" dirty="0"/>
          </a:p>
          <a:p>
            <a:pPr marL="514350" indent="-4572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5800" b="1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5800" b="1" u="sng" dirty="0" smtClean="0"/>
              <a:t>Take out :</a:t>
            </a:r>
            <a:r>
              <a:rPr lang="en-US" sz="5800" b="1" dirty="0" smtClean="0"/>
              <a:t> </a:t>
            </a:r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5800" b="1" dirty="0" smtClean="0"/>
          </a:p>
          <a:p>
            <a:pPr marL="673100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5800" b="1" i="1" u="sng" dirty="0" smtClean="0"/>
              <a:t>Planner</a:t>
            </a:r>
          </a:p>
          <a:p>
            <a:pPr marL="673100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5800" b="1" i="1" dirty="0" smtClean="0"/>
              <a:t>Writing Implement</a:t>
            </a:r>
          </a:p>
          <a:p>
            <a:pPr marL="673100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5800" b="1" i="1" dirty="0" smtClean="0"/>
              <a:t>Notes</a:t>
            </a:r>
            <a:endParaRPr lang="en-US" sz="5800" b="1" i="1" dirty="0"/>
          </a:p>
          <a:p>
            <a:pPr marL="673100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5800" b="1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5800" b="1" u="sng" dirty="0"/>
              <a:t>T</a:t>
            </a:r>
            <a:r>
              <a:rPr lang="en-US" sz="5800" b="1" u="sng" dirty="0" smtClean="0"/>
              <a:t>oday’s Learning Objectives:</a:t>
            </a:r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5800" b="1" u="sng" dirty="0" smtClean="0"/>
          </a:p>
          <a:p>
            <a:pPr marL="576263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5800" b="1" dirty="0" smtClean="0"/>
              <a:t>I can begin to define the Cognitive Approach to psychology.</a:t>
            </a:r>
            <a:endParaRPr lang="en-US" u="sng" dirty="0" smtClean="0"/>
          </a:p>
        </p:txBody>
      </p:sp>
      <p:sp>
        <p:nvSpPr>
          <p:cNvPr id="27652" name="Content Placeholder 9"/>
          <p:cNvSpPr>
            <a:spLocks noGrp="1"/>
          </p:cNvSpPr>
          <p:nvPr>
            <p:ph sz="quarter" idx="4294967295"/>
          </p:nvPr>
        </p:nvSpPr>
        <p:spPr>
          <a:xfrm>
            <a:off x="4343401" y="1219200"/>
            <a:ext cx="4800600" cy="5638800"/>
          </a:xfrm>
        </p:spPr>
        <p:txBody>
          <a:bodyPr rtlCol="0">
            <a:normAutofit fontScale="32500" lnSpcReduction="20000"/>
          </a:bodyPr>
          <a:lstStyle/>
          <a:p>
            <a:pPr marL="5715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600" b="1" u="sng" dirty="0" smtClean="0"/>
              <a:t>Today’s Agenda:</a:t>
            </a:r>
          </a:p>
          <a:p>
            <a:pPr marL="914400" lvl="1" indent="-457200">
              <a:buFont typeface="Wingdings" pitchFamily="2" charset="2"/>
              <a:buChar char="Ø"/>
              <a:defRPr/>
            </a:pPr>
            <a:r>
              <a:rPr lang="en-US" sz="9200" b="1" dirty="0" smtClean="0"/>
              <a:t>Cognitive Approach</a:t>
            </a:r>
          </a:p>
          <a:p>
            <a:pPr marL="1314450" lvl="2" indent="-457200">
              <a:buFont typeface="Wingdings" pitchFamily="2" charset="2"/>
              <a:buChar char="Ø"/>
              <a:defRPr/>
            </a:pPr>
            <a:r>
              <a:rPr lang="en-US" sz="8800" b="1" dirty="0" smtClean="0"/>
              <a:t>Essential Questions</a:t>
            </a:r>
          </a:p>
          <a:p>
            <a:pPr marL="1314450" lvl="2" indent="-457200">
              <a:buFont typeface="Wingdings" pitchFamily="2" charset="2"/>
              <a:buChar char="Ø"/>
              <a:defRPr/>
            </a:pPr>
            <a:r>
              <a:rPr lang="en-US" sz="8800" b="1" dirty="0" smtClean="0"/>
              <a:t>Memory </a:t>
            </a:r>
            <a:endParaRPr lang="en-US" sz="8000" b="1" dirty="0" smtClean="0"/>
          </a:p>
          <a:p>
            <a:pPr marL="457200" lvl="1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9600" b="1" dirty="0" smtClean="0"/>
          </a:p>
          <a:p>
            <a:pPr marL="5715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2800" b="1" u="sng" dirty="0" smtClean="0"/>
              <a:t>HW:</a:t>
            </a:r>
            <a:endParaRPr lang="en-US" sz="12800" b="1" dirty="0" smtClean="0"/>
          </a:p>
          <a:p>
            <a:pPr marL="514350" indent="-4572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2800" b="1" dirty="0" smtClean="0"/>
              <a:t>CRA Modules 32 &amp; 33</a:t>
            </a:r>
            <a:endParaRPr lang="en-US" sz="10800" b="1" i="1" dirty="0" smtClean="0"/>
          </a:p>
          <a:p>
            <a:pPr marL="914400" lvl="1" indent="-457200">
              <a:buFont typeface="Wingdings" pitchFamily="2" charset="2"/>
              <a:buChar char="Ø"/>
              <a:defRPr/>
            </a:pPr>
            <a:endParaRPr lang="en-US" sz="10800" b="1" i="1" dirty="0" smtClean="0"/>
          </a:p>
          <a:p>
            <a:pPr marL="914400" lvl="1" indent="-457200">
              <a:buFont typeface="Wingdings" pitchFamily="2" charset="2"/>
              <a:buChar char="Ø"/>
              <a:defRPr/>
            </a:pPr>
            <a:endParaRPr lang="en-US" sz="8400" b="1" dirty="0"/>
          </a:p>
          <a:p>
            <a:pPr marL="5715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7400" b="1" u="sng" dirty="0" smtClean="0"/>
          </a:p>
          <a:p>
            <a:pPr marL="5715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7400" b="1" u="sng" dirty="0" smtClean="0"/>
          </a:p>
          <a:p>
            <a:pPr marL="5715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4500" b="1" u="sng" dirty="0" smtClean="0"/>
          </a:p>
          <a:p>
            <a:pPr marL="457200" lvl="1" indent="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9200" b="1" dirty="0" smtClean="0"/>
          </a:p>
        </p:txBody>
      </p:sp>
    </p:spTree>
    <p:extLst>
      <p:ext uri="{BB962C8B-B14F-4D97-AF65-F5344CB8AC3E}">
        <p14:creationId xmlns:p14="http://schemas.microsoft.com/office/powerpoint/2010/main" val="34246033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1" y="1743670"/>
            <a:ext cx="9143999" cy="2066330"/>
          </a:xfrm>
          <a:solidFill>
            <a:srgbClr val="FFC000"/>
          </a:solidFill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6600" dirty="0" smtClean="0">
                <a:sym typeface="Gill Sans" charset="0"/>
              </a:rPr>
              <a:t>Last day to sign up is Wednesday 10/31</a:t>
            </a:r>
            <a:endParaRPr lang="en-US" sz="6600" dirty="0">
              <a:sym typeface="Gill Sans" charset="0"/>
            </a:endParaRPr>
          </a:p>
        </p:txBody>
      </p:sp>
      <p:sp>
        <p:nvSpPr>
          <p:cNvPr id="3" name="Rectangle 1"/>
          <p:cNvSpPr txBox="1">
            <a:spLocks noChangeArrowheads="1"/>
          </p:cNvSpPr>
          <p:nvPr/>
        </p:nvSpPr>
        <p:spPr>
          <a:xfrm>
            <a:off x="1" y="152400"/>
            <a:ext cx="9143999" cy="159127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1500" dirty="0" smtClean="0">
                <a:sym typeface="Gill Sans" charset="0"/>
              </a:rPr>
              <a:t>IB Exams</a:t>
            </a:r>
            <a:endParaRPr lang="en-US" sz="11500" dirty="0">
              <a:sym typeface="Gill Sans" charset="0"/>
            </a:endParaRPr>
          </a:p>
        </p:txBody>
      </p:sp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1" y="3810000"/>
            <a:ext cx="9143999" cy="304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2400" b="1" i="1" u="sng" dirty="0" smtClean="0">
              <a:sym typeface="Gill Sans" charset="0"/>
            </a:endParaRPr>
          </a:p>
          <a:p>
            <a:pPr>
              <a:defRPr/>
            </a:pPr>
            <a:endParaRPr lang="en-US" sz="2400" b="1" i="1" u="sng" dirty="0">
              <a:sym typeface="Gill Sans" charset="0"/>
            </a:endParaRPr>
          </a:p>
          <a:p>
            <a:pPr>
              <a:defRPr/>
            </a:pPr>
            <a:r>
              <a:rPr lang="en-US" sz="2400" b="1" i="1" u="sng" dirty="0" smtClean="0">
                <a:sym typeface="Gill Sans" charset="0"/>
              </a:rPr>
              <a:t>Why should you sign up</a:t>
            </a:r>
            <a:r>
              <a:rPr lang="en-US" sz="2400" dirty="0" smtClean="0">
                <a:sym typeface="Gill Sans" charset="0"/>
              </a:rPr>
              <a:t>?</a:t>
            </a:r>
          </a:p>
          <a:p>
            <a:pPr marL="457200" indent="-457200" algn="l">
              <a:buFont typeface="+mj-lt"/>
              <a:buAutoNum type="arabicPeriod"/>
              <a:defRPr/>
            </a:pPr>
            <a:r>
              <a:rPr lang="en-US" sz="2400" dirty="0" smtClean="0">
                <a:sym typeface="Gill Sans" charset="0"/>
              </a:rPr>
              <a:t>It’s a great experience for comparatively a small expense…</a:t>
            </a:r>
          </a:p>
          <a:p>
            <a:pPr marL="457200" indent="-457200" algn="l">
              <a:buFont typeface="+mj-lt"/>
              <a:buAutoNum type="arabicPeriod"/>
              <a:defRPr/>
            </a:pPr>
            <a:r>
              <a:rPr lang="en-US" sz="2400" dirty="0" smtClean="0">
                <a:sym typeface="Gill Sans" charset="0"/>
              </a:rPr>
              <a:t>WA state schools are now required to award credit for SL classes with a 4 or better.  Last year’s cohort that equaled 67.3% of students.</a:t>
            </a:r>
          </a:p>
          <a:p>
            <a:pPr marL="457200" indent="-457200" algn="l">
              <a:buFont typeface="+mj-lt"/>
              <a:buAutoNum type="arabicPeriod"/>
              <a:defRPr/>
            </a:pPr>
            <a:r>
              <a:rPr lang="en-US" sz="2400" dirty="0" smtClean="0">
                <a:sym typeface="Gill Sans" charset="0"/>
              </a:rPr>
              <a:t>I tend to get adjustments on the low end of my marking…2/3 below 4 on IA </a:t>
            </a:r>
          </a:p>
          <a:p>
            <a:pPr marL="1143000" indent="-1143000">
              <a:buAutoNum type="arabicPeriod"/>
              <a:defRPr/>
            </a:pPr>
            <a:endParaRPr lang="en-US" sz="6600" dirty="0"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242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1" y="2743200"/>
            <a:ext cx="9143999" cy="159127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11500" dirty="0" smtClean="0">
                <a:sym typeface="Gill Sans" charset="0"/>
              </a:rPr>
              <a:t>8	6	7	5	3	0	9</a:t>
            </a:r>
            <a:endParaRPr lang="en-US" sz="11500" dirty="0">
              <a:sym typeface="Gill Sans" charset="0"/>
            </a:endParaRPr>
          </a:p>
        </p:txBody>
      </p:sp>
      <p:sp>
        <p:nvSpPr>
          <p:cNvPr id="3" name="Rectangle 1"/>
          <p:cNvSpPr txBox="1">
            <a:spLocks noChangeArrowheads="1"/>
          </p:cNvSpPr>
          <p:nvPr/>
        </p:nvSpPr>
        <p:spPr>
          <a:xfrm>
            <a:off x="1" y="152400"/>
            <a:ext cx="9143999" cy="159127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1500" dirty="0" smtClean="0">
                <a:sym typeface="Gill Sans" charset="0"/>
              </a:rPr>
              <a:t>You will have 3 seconds to “learn” the following digits…</a:t>
            </a:r>
            <a:endParaRPr lang="en-US" sz="11500" dirty="0"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64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1440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Essential Questions </a:t>
            </a:r>
            <a:r>
              <a:rPr lang="en-US" sz="2700" dirty="0" smtClean="0"/>
              <a:t>(and major components of this approach…)</a:t>
            </a:r>
            <a:endParaRPr lang="en-US" sz="2700" dirty="0"/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0" y="137160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958364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How do psychologists study cognitive processes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0" y="3684208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What </a:t>
            </a:r>
            <a:r>
              <a:rPr lang="en-US" sz="4000" dirty="0"/>
              <a:t>effect does </a:t>
            </a:r>
            <a:r>
              <a:rPr lang="en-US" sz="4000" b="1" u="sng" dirty="0"/>
              <a:t>emotion</a:t>
            </a:r>
            <a:r>
              <a:rPr lang="en-US" sz="4000" dirty="0"/>
              <a:t> have on cognitive processes?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326283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How are </a:t>
            </a:r>
            <a:r>
              <a:rPr lang="en-US" sz="4000" b="1" i="1" u="sng" dirty="0" smtClean="0">
                <a:solidFill>
                  <a:srgbClr val="FF0000"/>
                </a:solidFill>
              </a:rPr>
              <a:t>MEMORIES</a:t>
            </a:r>
            <a:r>
              <a:rPr lang="en-US" sz="4000" dirty="0" smtClean="0"/>
              <a:t>: </a:t>
            </a:r>
            <a:r>
              <a:rPr lang="en-US" sz="4000" b="1" i="1" u="sng" dirty="0">
                <a:solidFill>
                  <a:schemeClr val="accent2"/>
                </a:solidFill>
              </a:rPr>
              <a:t>encoded</a:t>
            </a:r>
            <a:r>
              <a:rPr lang="en-US" sz="4000" dirty="0"/>
              <a:t>, </a:t>
            </a:r>
            <a:r>
              <a:rPr lang="en-US" sz="4000" b="1" i="1" u="sng" dirty="0">
                <a:solidFill>
                  <a:schemeClr val="accent4"/>
                </a:solidFill>
              </a:rPr>
              <a:t>stored</a:t>
            </a:r>
            <a:r>
              <a:rPr lang="en-US" sz="4000" dirty="0"/>
              <a:t> and </a:t>
            </a:r>
            <a:r>
              <a:rPr lang="en-US" sz="4000" b="1" i="1" u="sng" dirty="0">
                <a:solidFill>
                  <a:srgbClr val="00B050"/>
                </a:solidFill>
              </a:rPr>
              <a:t>retrieved</a:t>
            </a:r>
            <a:r>
              <a:rPr lang="en-US" sz="40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042133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How do cognitive processes </a:t>
            </a:r>
            <a:r>
              <a:rPr lang="en-US" sz="4000" b="1" u="sng" dirty="0"/>
              <a:t>influence our behavior</a:t>
            </a:r>
            <a:r>
              <a:rPr lang="en-US" sz="4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8895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1440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Essential Questions </a:t>
            </a:r>
            <a:r>
              <a:rPr lang="en-US" sz="2700" dirty="0" smtClean="0"/>
              <a:t>(and major components of this approach…)</a:t>
            </a:r>
            <a:endParaRPr lang="en-US" sz="2700" dirty="0"/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0" y="137160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958364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How do psychologists study cognitive processes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2910133" y="2952952"/>
            <a:ext cx="6205587" cy="2554545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242424"/>
                </a:solidFill>
                <a:latin typeface="Arial" panose="020B0604020202020204" pitchFamily="34" charset="0"/>
              </a:rPr>
              <a:t>B</a:t>
            </a:r>
            <a:r>
              <a:rPr lang="en-US" sz="3200" dirty="0">
                <a:solidFill>
                  <a:srgbClr val="242424"/>
                </a:solidFill>
                <a:latin typeface="Arial" panose="020B0604020202020204" pitchFamily="34" charset="0"/>
              </a:rPr>
              <a:t>. F. </a:t>
            </a:r>
            <a:r>
              <a:rPr lang="en-US" sz="3200" dirty="0" smtClean="0">
                <a:solidFill>
                  <a:srgbClr val="242424"/>
                </a:solidFill>
                <a:latin typeface="Arial" panose="020B0604020202020204" pitchFamily="34" charset="0"/>
              </a:rPr>
              <a:t>Skinner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242424"/>
                </a:solidFill>
                <a:latin typeface="Arial" panose="020B0604020202020204" pitchFamily="34" charset="0"/>
              </a:rPr>
              <a:t>the </a:t>
            </a:r>
            <a:r>
              <a:rPr lang="en-US" sz="3200" dirty="0">
                <a:solidFill>
                  <a:srgbClr val="242424"/>
                </a:solidFill>
                <a:latin typeface="Arial" panose="020B0604020202020204" pitchFamily="34" charset="0"/>
              </a:rPr>
              <a:t>mind is a "black box" that cannot be studied. </a:t>
            </a:r>
            <a:endParaRPr lang="en-US" sz="3200" dirty="0" smtClean="0">
              <a:solidFill>
                <a:srgbClr val="242424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242424"/>
                </a:solidFill>
                <a:latin typeface="Arial" panose="020B0604020202020204" pitchFamily="34" charset="0"/>
              </a:rPr>
              <a:t>O</a:t>
            </a:r>
            <a:r>
              <a:rPr lang="en-US" sz="3200" dirty="0" smtClean="0">
                <a:solidFill>
                  <a:srgbClr val="242424"/>
                </a:solidFill>
                <a:latin typeface="Arial" panose="020B0604020202020204" pitchFamily="34" charset="0"/>
              </a:rPr>
              <a:t>nly </a:t>
            </a:r>
            <a:r>
              <a:rPr lang="en-US" sz="3200" dirty="0">
                <a:solidFill>
                  <a:srgbClr val="242424"/>
                </a:solidFill>
                <a:latin typeface="Arial" panose="020B0604020202020204" pitchFamily="34" charset="0"/>
              </a:rPr>
              <a:t>observable </a:t>
            </a:r>
            <a:r>
              <a:rPr lang="en-US" sz="3200" dirty="0" smtClean="0">
                <a:solidFill>
                  <a:srgbClr val="242424"/>
                </a:solidFill>
                <a:latin typeface="Arial" panose="020B0604020202020204" pitchFamily="34" charset="0"/>
              </a:rPr>
              <a:t>behaviors </a:t>
            </a:r>
            <a:r>
              <a:rPr lang="en-US" sz="3200" dirty="0">
                <a:solidFill>
                  <a:srgbClr val="242424"/>
                </a:solidFill>
                <a:latin typeface="Arial" panose="020B0604020202020204" pitchFamily="34" charset="0"/>
              </a:rPr>
              <a:t>could be studied. </a:t>
            </a:r>
            <a:endParaRPr lang="en-US" sz="3200" dirty="0" smtClean="0">
              <a:solidFill>
                <a:srgbClr val="242424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243554"/>
            <a:ext cx="9144000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Prior to Cognitive Psychology:  the </a:t>
            </a:r>
            <a:r>
              <a:rPr lang="en-US" sz="3600" u="sng" dirty="0" smtClean="0"/>
              <a:t>Behavior</a:t>
            </a:r>
            <a:r>
              <a:rPr lang="en-US" sz="3600" dirty="0" smtClean="0"/>
              <a:t>ists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" y="2952952"/>
            <a:ext cx="2857500" cy="1600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616219"/>
            <a:ext cx="2862213" cy="18097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1" y="6425969"/>
            <a:ext cx="4572000" cy="5309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hlinkClick r:id="rId4"/>
              </a:rPr>
              <a:t>https://</a:t>
            </a:r>
            <a:r>
              <a:rPr lang="en-US" sz="1000" dirty="0" smtClean="0">
                <a:hlinkClick r:id="rId4"/>
              </a:rPr>
              <a:t>www.youtube.com/watch?v=L6MamDfrH-I</a:t>
            </a:r>
            <a:endParaRPr lang="en-US" sz="1000" dirty="0" smtClean="0"/>
          </a:p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910133" y="5674345"/>
            <a:ext cx="6205587" cy="10772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242424"/>
                </a:solidFill>
                <a:latin typeface="Arial" panose="020B0604020202020204" pitchFamily="34" charset="0"/>
              </a:rPr>
              <a:t>Is this a cognitive process?  If so, then what?</a:t>
            </a:r>
          </a:p>
        </p:txBody>
      </p:sp>
    </p:spTree>
    <p:extLst>
      <p:ext uri="{BB962C8B-B14F-4D97-AF65-F5344CB8AC3E}">
        <p14:creationId xmlns:p14="http://schemas.microsoft.com/office/powerpoint/2010/main" val="215537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9" grpId="0" animBg="1"/>
      <p:bldP spid="12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1440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Essential Questions </a:t>
            </a:r>
            <a:r>
              <a:rPr lang="en-US" sz="2700" dirty="0" smtClean="0"/>
              <a:t>(and major components of this approach…)</a:t>
            </a:r>
            <a:endParaRPr lang="en-US" sz="2700" dirty="0"/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0" y="137160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958364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How do psychologists study cognitive processes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478077"/>
            <a:ext cx="2862213" cy="18097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6200" y="2317911"/>
            <a:ext cx="6205587" cy="10772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242424"/>
                </a:solidFill>
                <a:latin typeface="Arial" panose="020B0604020202020204" pitchFamily="34" charset="0"/>
              </a:rPr>
              <a:t>Is this a cognitive process?  If so, then what?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48001" y="3519564"/>
            <a:ext cx="6019800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242424"/>
                </a:solidFill>
                <a:latin typeface="Arial" panose="020B0604020202020204" pitchFamily="34" charset="0"/>
              </a:rPr>
              <a:t>Is this “learning?” Are other factors present?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6199" y="5430492"/>
            <a:ext cx="8991601" cy="1077218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242424"/>
                </a:solidFill>
                <a:latin typeface="Arial" panose="020B0604020202020204" pitchFamily="34" charset="0"/>
              </a:rPr>
              <a:t>Let’s try a simple task…fresh sheet of scratch paper</a:t>
            </a:r>
          </a:p>
        </p:txBody>
      </p:sp>
    </p:spTree>
    <p:extLst>
      <p:ext uri="{BB962C8B-B14F-4D97-AF65-F5344CB8AC3E}">
        <p14:creationId xmlns:p14="http://schemas.microsoft.com/office/powerpoint/2010/main" val="94735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1440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Essential Questions </a:t>
            </a:r>
            <a:r>
              <a:rPr lang="en-US" sz="2700" dirty="0" smtClean="0"/>
              <a:t>(and major components of this approach…)</a:t>
            </a:r>
            <a:endParaRPr lang="en-US" sz="2700" dirty="0"/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0" y="137160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958364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How are </a:t>
            </a:r>
            <a:r>
              <a:rPr lang="en-US" sz="4000" b="1" i="1" u="sng" dirty="0">
                <a:solidFill>
                  <a:srgbClr val="FF0000"/>
                </a:solidFill>
              </a:rPr>
              <a:t>MEMORIES</a:t>
            </a:r>
            <a:r>
              <a:rPr lang="en-US" sz="4000" dirty="0"/>
              <a:t>: </a:t>
            </a:r>
            <a:r>
              <a:rPr lang="en-US" sz="4000" b="1" i="1" u="sng" dirty="0">
                <a:solidFill>
                  <a:schemeClr val="accent2"/>
                </a:solidFill>
              </a:rPr>
              <a:t>encoded</a:t>
            </a:r>
            <a:r>
              <a:rPr lang="en-US" sz="4000" dirty="0"/>
              <a:t>, </a:t>
            </a:r>
            <a:r>
              <a:rPr lang="en-US" sz="4000" b="1" i="1" u="sng" dirty="0">
                <a:solidFill>
                  <a:schemeClr val="accent4"/>
                </a:solidFill>
              </a:rPr>
              <a:t>stored</a:t>
            </a:r>
            <a:r>
              <a:rPr lang="en-US" sz="4000" dirty="0"/>
              <a:t> and </a:t>
            </a:r>
            <a:r>
              <a:rPr lang="en-US" sz="4000" b="1" i="1" u="sng" dirty="0">
                <a:solidFill>
                  <a:srgbClr val="00B050"/>
                </a:solidFill>
              </a:rPr>
              <a:t>retrieved</a:t>
            </a:r>
            <a:r>
              <a:rPr lang="en-US" sz="40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6199" y="2281017"/>
            <a:ext cx="8991601" cy="1077218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242424"/>
                </a:solidFill>
                <a:latin typeface="Arial" panose="020B0604020202020204" pitchFamily="34" charset="0"/>
              </a:rPr>
              <a:t>Let’s try a simple task…fresh sheet of scratch paper</a:t>
            </a:r>
          </a:p>
        </p:txBody>
      </p:sp>
      <p:sp>
        <p:nvSpPr>
          <p:cNvPr id="9" name="Rectangle 8"/>
          <p:cNvSpPr/>
          <p:nvPr/>
        </p:nvSpPr>
        <p:spPr>
          <a:xfrm>
            <a:off x="76199" y="3505200"/>
            <a:ext cx="8991601" cy="1077218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242424"/>
                </a:solidFill>
                <a:latin typeface="Arial" panose="020B0604020202020204" pitchFamily="34" charset="0"/>
              </a:rPr>
              <a:t>Write (so I can see them if you hold them up…) the digits I asked you to “learn”</a:t>
            </a:r>
          </a:p>
        </p:txBody>
      </p:sp>
      <p:sp>
        <p:nvSpPr>
          <p:cNvPr id="12" name="Rectangle 1"/>
          <p:cNvSpPr txBox="1">
            <a:spLocks noChangeArrowheads="1"/>
          </p:cNvSpPr>
          <p:nvPr/>
        </p:nvSpPr>
        <p:spPr>
          <a:xfrm>
            <a:off x="76199" y="4876800"/>
            <a:ext cx="8991601" cy="159127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1500" dirty="0">
                <a:sym typeface="Gill Sans" charset="0"/>
              </a:rPr>
              <a:t>8	6	7	5	3	0	9</a:t>
            </a:r>
            <a:endParaRPr lang="en-US" sz="11500" dirty="0"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14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9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14400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en-US" u="sng" dirty="0" smtClean="0"/>
              <a:t>MEMORY</a:t>
            </a:r>
            <a:endParaRPr lang="en-US" sz="2700" u="sng" dirty="0"/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0" y="137160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9144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/>
              <a:t>What is your earliest memory?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0" y="2330172"/>
            <a:ext cx="9144000" cy="4401205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242424"/>
                </a:solidFill>
                <a:latin typeface="Arial" panose="020B0604020202020204" pitchFamily="34" charset="0"/>
              </a:rPr>
              <a:t>What </a:t>
            </a:r>
            <a:r>
              <a:rPr lang="en-US" sz="2800" dirty="0">
                <a:solidFill>
                  <a:srgbClr val="242424"/>
                </a:solidFill>
                <a:latin typeface="Arial" panose="020B0604020202020204" pitchFamily="34" charset="0"/>
              </a:rPr>
              <a:t>was the name of your first pet?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42424"/>
                </a:solidFill>
                <a:latin typeface="Arial" panose="020B0604020202020204" pitchFamily="34" charset="0"/>
              </a:rPr>
              <a:t>Where were you on Friday evening at 8:00 pm?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42424"/>
                </a:solidFill>
                <a:latin typeface="Arial" panose="020B0604020202020204" pitchFamily="34" charset="0"/>
              </a:rPr>
              <a:t>What was the name of the last hotel that you stayed in?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242424"/>
                </a:solidFill>
                <a:latin typeface="Arial" panose="020B0604020202020204" pitchFamily="34" charset="0"/>
              </a:rPr>
              <a:t>What </a:t>
            </a:r>
            <a:r>
              <a:rPr lang="en-US" sz="2800" dirty="0">
                <a:solidFill>
                  <a:srgbClr val="242424"/>
                </a:solidFill>
                <a:latin typeface="Arial" panose="020B0604020202020204" pitchFamily="34" charset="0"/>
              </a:rPr>
              <a:t>was the name of your </a:t>
            </a:r>
            <a:r>
              <a:rPr lang="en-US" sz="2800" dirty="0" smtClean="0">
                <a:solidFill>
                  <a:srgbClr val="242424"/>
                </a:solidFill>
                <a:latin typeface="Arial" panose="020B0604020202020204" pitchFamily="34" charset="0"/>
              </a:rPr>
              <a:t>Kindergarten teacher?</a:t>
            </a:r>
            <a:endParaRPr lang="en-US" sz="2800" dirty="0">
              <a:solidFill>
                <a:srgbClr val="242424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42424"/>
                </a:solidFill>
                <a:latin typeface="Arial" panose="020B0604020202020204" pitchFamily="34" charset="0"/>
              </a:rPr>
              <a:t>What did you have for lunch last Friday?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42424"/>
                </a:solidFill>
                <a:latin typeface="Arial" panose="020B0604020202020204" pitchFamily="34" charset="0"/>
              </a:rPr>
              <a:t>What grade did you receive on your last </a:t>
            </a:r>
            <a:r>
              <a:rPr lang="en-US" sz="2800" dirty="0" smtClean="0">
                <a:solidFill>
                  <a:srgbClr val="242424"/>
                </a:solidFill>
                <a:latin typeface="Arial" panose="020B0604020202020204" pitchFamily="34" charset="0"/>
              </a:rPr>
              <a:t>math </a:t>
            </a:r>
            <a:r>
              <a:rPr lang="en-US" sz="2800" dirty="0">
                <a:solidFill>
                  <a:srgbClr val="242424"/>
                </a:solidFill>
                <a:latin typeface="Arial" panose="020B0604020202020204" pitchFamily="34" charset="0"/>
              </a:rPr>
              <a:t>assessment?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42424"/>
                </a:solidFill>
                <a:latin typeface="Arial" panose="020B0604020202020204" pitchFamily="34" charset="0"/>
              </a:rPr>
              <a:t>What is your mobile telephone number?</a:t>
            </a:r>
            <a:endParaRPr lang="en-US" sz="2800" b="0" i="0" dirty="0">
              <a:solidFill>
                <a:srgbClr val="242424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622286"/>
            <a:ext cx="914400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dirty="0" smtClean="0"/>
              <a:t>How about some easier tasks…perhaps?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7902616" y="1409075"/>
            <a:ext cx="12186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>
                <a:hlinkClick r:id="rId2"/>
              </a:rPr>
              <a:t>https://</a:t>
            </a:r>
            <a:r>
              <a:rPr lang="en-US" sz="600" dirty="0" smtClean="0">
                <a:hlinkClick r:id="rId2"/>
              </a:rPr>
              <a:t>youtu.be/1nHwQKT_muc</a:t>
            </a:r>
            <a:endParaRPr lang="en-US" sz="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99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4176</TotalTime>
  <Words>421</Words>
  <Application>Microsoft Office PowerPoint</Application>
  <PresentationFormat>On-screen Show (4:3)</PresentationFormat>
  <Paragraphs>70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MS PGothic</vt:lpstr>
      <vt:lpstr>Arial</vt:lpstr>
      <vt:lpstr>Calibri</vt:lpstr>
      <vt:lpstr>Gill Sans</vt:lpstr>
      <vt:lpstr>Trebuchet MS</vt:lpstr>
      <vt:lpstr>Tunga</vt:lpstr>
      <vt:lpstr>Wingdings</vt:lpstr>
      <vt:lpstr>Office Theme</vt:lpstr>
      <vt:lpstr>IB Psych 10/29/18</vt:lpstr>
      <vt:lpstr>Last day to sign up is Wednesday 10/31</vt:lpstr>
      <vt:lpstr>8 6 7 5 3 0 9</vt:lpstr>
      <vt:lpstr>Essential Questions (and major components of this approach…)</vt:lpstr>
      <vt:lpstr>Essential Questions (and major components of this approach…)</vt:lpstr>
      <vt:lpstr>Essential Questions (and major components of this approach…)</vt:lpstr>
      <vt:lpstr>Essential Questions (and major components of this approach…)</vt:lpstr>
      <vt:lpstr>MEMORY</vt:lpstr>
    </vt:vector>
  </TitlesOfParts>
  <Company>Issaquah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10th Euro Studies 4.24.15</dc:title>
  <dc:creator>Windows User</dc:creator>
  <cp:lastModifiedBy>Steen, Matthew    SHS - Staff</cp:lastModifiedBy>
  <cp:revision>214</cp:revision>
  <cp:lastPrinted>2016-09-20T19:56:28Z</cp:lastPrinted>
  <dcterms:created xsi:type="dcterms:W3CDTF">2015-04-24T14:31:33Z</dcterms:created>
  <dcterms:modified xsi:type="dcterms:W3CDTF">2018-10-29T19:16:09Z</dcterms:modified>
</cp:coreProperties>
</file>