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8" r:id="rId4"/>
    <p:sldId id="261" r:id="rId5"/>
    <p:sldId id="262" r:id="rId6"/>
    <p:sldId id="263" r:id="rId7"/>
    <p:sldId id="266" r:id="rId8"/>
    <p:sldId id="267" r:id="rId9"/>
    <p:sldId id="26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FF4E0-1891-4C10-992F-8BD530A07A64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A2DAE-2FCA-4CEC-9AD3-47FD38643F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77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394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791E10-4FE1-4730-A1CE-54CC47B9C1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2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08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72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09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9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87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47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0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7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4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3B653-3D5B-4116-8E4F-F4CA1B311A21}" type="datetimeFigureOut">
              <a:rPr lang="en-US" smtClean="0"/>
              <a:pPr/>
              <a:t>10/30/2018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9530-B0A7-4EEE-8F85-F4809B7698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1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144000" cy="1066800"/>
          </a:xfrm>
        </p:spPr>
        <p:txBody>
          <a:bodyPr>
            <a:normAutofit/>
          </a:bodyPr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10</a:t>
            </a:r>
            <a:r>
              <a:rPr lang="en-US" baseline="300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</a:t>
            </a: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 World Studies </a:t>
            </a:r>
            <a:r>
              <a:rPr lang="en-US" dirty="0" smtClean="0">
                <a:solidFill>
                  <a:srgbClr val="FF0000"/>
                </a:solidFill>
                <a:cs typeface="Tunga" pitchFamily="34" charset="0"/>
              </a:rPr>
              <a:t>10.30.18</a:t>
            </a:r>
            <a:endParaRPr 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486400"/>
          </a:xfrm>
        </p:spPr>
        <p:txBody>
          <a:bodyPr>
            <a:normAutofit lnSpcReduction="10000"/>
          </a:bodyPr>
          <a:lstStyle/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b="1" u="sng" dirty="0" smtClean="0"/>
              <a:t>Turn in:</a:t>
            </a:r>
            <a:endParaRPr lang="en-US" sz="3600" b="1" dirty="0"/>
          </a:p>
          <a:p>
            <a:pPr marL="457200" lvl="1" indent="0">
              <a:buNone/>
              <a:defRPr/>
            </a:pPr>
            <a:r>
              <a:rPr lang="en-US" sz="2000" b="1" dirty="0" smtClean="0"/>
              <a:t>Nothing</a:t>
            </a:r>
            <a:endParaRPr lang="en-US" sz="2000" b="1" dirty="0" smtClean="0"/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3600" b="1" u="sng" dirty="0" smtClean="0"/>
              <a:t>Take out:</a:t>
            </a:r>
            <a:r>
              <a:rPr lang="en-US" sz="3600" b="1" dirty="0" smtClean="0"/>
              <a:t> 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Stamp Sheet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Planner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Pen/pencil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Notes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Monarch Chart &amp; Map of Europe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b="1" dirty="0" smtClean="0"/>
          </a:p>
          <a:p>
            <a:pPr marL="273050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b="1" u="sng" dirty="0" smtClean="0"/>
              <a:t>Today’s objective:</a:t>
            </a:r>
          </a:p>
          <a:p>
            <a:pPr marL="673100" lvl="1" indent="-273050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2000" b="1" dirty="0" smtClean="0"/>
              <a:t>I can describe how the rise of Russia impacted the balance of power in Europe.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b="1" u="sng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419600" y="1143000"/>
            <a:ext cx="4724400" cy="5257800"/>
          </a:xfrm>
        </p:spPr>
        <p:txBody>
          <a:bodyPr>
            <a:normAutofit fontScale="92500" lnSpcReduction="20000"/>
          </a:bodyPr>
          <a:lstStyle/>
          <a:p>
            <a:pPr marL="57150" indent="0" eaLnBrk="1" hangingPunct="1">
              <a:buFont typeface="Wingdings" pitchFamily="2" charset="2"/>
              <a:buNone/>
              <a:defRPr/>
            </a:pPr>
            <a:r>
              <a:rPr lang="en-US" sz="2800" b="1" u="sng" dirty="0" smtClean="0"/>
              <a:t>Today’s Agenda:</a:t>
            </a:r>
          </a:p>
          <a:p>
            <a:pPr indent="-285750">
              <a:buFont typeface="Wingdings" pitchFamily="2" charset="2"/>
              <a:buChar char="Ø"/>
              <a:defRPr/>
            </a:pPr>
            <a:r>
              <a:rPr lang="en-US" sz="2800" b="1" i="1" dirty="0" smtClean="0"/>
              <a:t>Frederick the Great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b="1" dirty="0"/>
              <a:t>Does Frederick the Great’s reign fit the model of Absolutism</a:t>
            </a:r>
            <a:r>
              <a:rPr lang="en-US" sz="2400" b="1" dirty="0" smtClean="0"/>
              <a:t>?</a:t>
            </a:r>
            <a:endParaRPr lang="en-US" sz="2400" b="1" i="1" dirty="0" smtClean="0"/>
          </a:p>
          <a:p>
            <a:pPr indent="-285750">
              <a:buFont typeface="Wingdings" pitchFamily="2" charset="2"/>
              <a:buChar char="Ø"/>
              <a:defRPr/>
            </a:pPr>
            <a:r>
              <a:rPr lang="en-US" sz="2800" b="1" i="1" dirty="0" smtClean="0"/>
              <a:t>Russia (Romanov family)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000" b="1" i="1" dirty="0" smtClean="0"/>
              <a:t>Background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600" b="1" i="1" dirty="0" smtClean="0"/>
              <a:t>Peter the Great</a:t>
            </a:r>
          </a:p>
          <a:p>
            <a:pPr lvl="2">
              <a:buFont typeface="Wingdings" pitchFamily="2" charset="2"/>
              <a:buChar char="Ø"/>
              <a:defRPr/>
            </a:pPr>
            <a:r>
              <a:rPr lang="en-US" sz="1600" b="1" i="1" dirty="0" smtClean="0"/>
              <a:t>Catherine the Great</a:t>
            </a:r>
          </a:p>
          <a:p>
            <a:pPr marL="457200" lvl="1" indent="0">
              <a:buNone/>
              <a:defRPr/>
            </a:pPr>
            <a:endParaRPr lang="en-US" sz="2000" i="1" dirty="0" smtClean="0"/>
          </a:p>
          <a:p>
            <a:pPr marL="57150" indent="0" eaLnBrk="1" hangingPunct="1"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marL="57150" indent="0" eaLnBrk="1" hangingPunct="1">
              <a:buFont typeface="Wingdings" pitchFamily="2" charset="2"/>
              <a:buChar char="Ø"/>
              <a:defRPr/>
            </a:pPr>
            <a:r>
              <a:rPr lang="en-US" sz="2800" b="1" u="sng" dirty="0" smtClean="0"/>
              <a:t>HW: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2800" b="1" dirty="0" smtClean="0"/>
              <a:t>CRA 16.5 (530-535)</a:t>
            </a:r>
          </a:p>
          <a:p>
            <a:pPr marL="457200" lvl="1" indent="0">
              <a:buFont typeface="Wingdings" pitchFamily="2" charset="2"/>
              <a:buChar char="Ø"/>
              <a:defRPr/>
            </a:pPr>
            <a:r>
              <a:rPr lang="en-US" sz="2000" b="1" dirty="0" smtClean="0"/>
              <a:t>Peter the Great</a:t>
            </a:r>
          </a:p>
          <a:p>
            <a:pPr marL="457200" lvl="1" indent="0">
              <a:buFont typeface="Wingdings" pitchFamily="2" charset="2"/>
              <a:buChar char="Ø"/>
              <a:defRPr/>
            </a:pPr>
            <a:r>
              <a:rPr lang="en-US" sz="2000" b="1" dirty="0" smtClean="0"/>
              <a:t>Catherine the Great</a:t>
            </a:r>
          </a:p>
          <a:p>
            <a:pPr marL="857250" lvl="2" indent="0">
              <a:buFont typeface="Wingdings" pitchFamily="2" charset="2"/>
              <a:buChar char="Ø"/>
              <a:defRPr/>
            </a:pPr>
            <a:r>
              <a:rPr lang="en-US" sz="1600" b="1" dirty="0" smtClean="0"/>
              <a:t>Chart it and map it</a:t>
            </a:r>
          </a:p>
          <a:p>
            <a:pPr marL="457200" lvl="1" indent="0">
              <a:defRPr/>
            </a:pPr>
            <a:endParaRPr lang="en-US" sz="2000" b="1" dirty="0" smtClean="0"/>
          </a:p>
          <a:p>
            <a:pPr marL="57150" indent="0">
              <a:defRPr/>
            </a:pPr>
            <a:endParaRPr lang="en-US" sz="2800" b="1" u="sng" dirty="0" smtClean="0"/>
          </a:p>
          <a:p>
            <a:pPr marL="1771650" lvl="3" indent="-457200">
              <a:defRPr/>
            </a:pPr>
            <a:endParaRPr lang="en-US" sz="1600" dirty="0" smtClean="0"/>
          </a:p>
          <a:p>
            <a:pPr marL="514350" indent="-457200"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440615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632"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1">
                    <a:tint val="83000"/>
                    <a:satMod val="150000"/>
                  </a:schemeClr>
                </a:solidFill>
                <a:cs typeface="Tunga" pitchFamily="34" charset="0"/>
              </a:rPr>
              <a:t>The rest of our time together…</a:t>
            </a:r>
            <a:endParaRPr lang="en-US" sz="3600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25146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b="1" u="sng" dirty="0" smtClean="0"/>
              <a:t>CRA 16.5:  Peter the Great &amp; Catherine the Great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sz="3600" b="1" u="sng" dirty="0" smtClean="0"/>
              <a:t>Map and Chart</a:t>
            </a:r>
            <a:endParaRPr lang="en-US" sz="2000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505200"/>
            <a:ext cx="2590800" cy="3213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7231" y="3505199"/>
            <a:ext cx="2584319" cy="32133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94115" y="3657600"/>
            <a:ext cx="2667001" cy="142192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3200" b="1" u="sng" dirty="0"/>
              <a:t>Please note:  </a:t>
            </a:r>
            <a:endParaRPr lang="en-US" sz="3200" b="1" u="sng" dirty="0" smtClean="0"/>
          </a:p>
          <a:p>
            <a:pPr algn="ctr">
              <a:lnSpc>
                <a:spcPct val="90000"/>
              </a:lnSpc>
              <a:defRPr/>
            </a:pPr>
            <a:r>
              <a:rPr lang="en-US" sz="3200" b="1" u="sng" dirty="0" smtClean="0"/>
              <a:t>NOT </a:t>
            </a:r>
            <a:r>
              <a:rPr lang="en-US" sz="3200" b="1" u="sng" dirty="0"/>
              <a:t>husband and wife…</a:t>
            </a:r>
          </a:p>
        </p:txBody>
      </p:sp>
    </p:spTree>
    <p:extLst>
      <p:ext uri="{BB962C8B-B14F-4D97-AF65-F5344CB8AC3E}">
        <p14:creationId xmlns:p14="http://schemas.microsoft.com/office/powerpoint/2010/main" val="295070773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618"/>
            <a:ext cx="8229600" cy="1143000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Prussia</a:t>
            </a:r>
            <a:endParaRPr lang="en-US" sz="5400" b="1" dirty="0"/>
          </a:p>
        </p:txBody>
      </p:sp>
      <p:pic>
        <p:nvPicPr>
          <p:cNvPr id="2050" name="Picture 2" descr="https://media1.britannica.com/eb-media/22/64922-004-C1B94A0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15051"/>
            <a:ext cx="9067800" cy="584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7"/>
          <p:cNvSpPr/>
          <p:nvPr/>
        </p:nvSpPr>
        <p:spPr>
          <a:xfrm>
            <a:off x="1295400" y="5638800"/>
            <a:ext cx="888476" cy="10668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1524000" y="3429000"/>
            <a:ext cx="381000" cy="1981200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2883932"/>
            <a:ext cx="23622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u="sng" dirty="0" smtClean="0">
                <a:solidFill>
                  <a:srgbClr val="FF0000"/>
                </a:solidFill>
              </a:rPr>
              <a:t>Alsace</a:t>
            </a:r>
            <a:endParaRPr lang="en-US" sz="3200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41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448"/>
            <a:ext cx="6477000" cy="70642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rgbClr val="002060"/>
                </a:solidFill>
              </a:rPr>
              <a:t>Prussia—Frederick the Great</a:t>
            </a:r>
            <a:endParaRPr lang="en-US" sz="3600" b="1" i="1" u="sng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3325"/>
            <a:ext cx="6477000" cy="357984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500" b="1" i="1" dirty="0"/>
              <a:t>"A crown is merely a hat that lets the rain in</a:t>
            </a:r>
            <a:r>
              <a:rPr lang="en-US" sz="4500" b="1" i="1" dirty="0" smtClean="0"/>
              <a:t>.”</a:t>
            </a:r>
          </a:p>
          <a:p>
            <a:pPr marL="0" indent="0">
              <a:buNone/>
            </a:pPr>
            <a:r>
              <a:rPr lang="en-US" sz="3800" i="1" dirty="0" smtClean="0"/>
              <a:t>abused as a child—attempts escape—accomplice is beheaded (1730—18 years old…)</a:t>
            </a:r>
          </a:p>
          <a:p>
            <a:pPr marL="0" indent="0">
              <a:buNone/>
            </a:pPr>
            <a:endParaRPr lang="en-US" sz="3800" b="0" i="1" dirty="0"/>
          </a:p>
          <a:p>
            <a:pPr marL="0" indent="0">
              <a:buNone/>
            </a:pPr>
            <a:r>
              <a:rPr lang="en-US" sz="3800" b="0" i="1" dirty="0" smtClean="0"/>
              <a:t>REFORMS:</a:t>
            </a:r>
          </a:p>
          <a:p>
            <a:pPr marL="457200" lvl="1" indent="0">
              <a:buNone/>
            </a:pPr>
            <a:r>
              <a:rPr lang="en-US" sz="3200" b="0" i="1" dirty="0" smtClean="0"/>
              <a:t>RELIGIOUS TOLERANCE</a:t>
            </a:r>
          </a:p>
          <a:p>
            <a:pPr marL="457200" lvl="1" indent="0">
              <a:buNone/>
            </a:pPr>
            <a:r>
              <a:rPr lang="en-US" sz="3200" b="0" i="1" dirty="0" smtClean="0"/>
              <a:t>MILITARY </a:t>
            </a:r>
          </a:p>
          <a:p>
            <a:pPr marL="457200" lvl="1" indent="0">
              <a:buNone/>
            </a:pPr>
            <a:r>
              <a:rPr lang="en-US" sz="3200" b="0" i="1" dirty="0" smtClean="0"/>
              <a:t>BASIC FREEDOM OF THE PRESS</a:t>
            </a:r>
          </a:p>
          <a:p>
            <a:pPr marL="457200" lvl="1" indent="0">
              <a:buNone/>
            </a:pPr>
            <a:r>
              <a:rPr lang="en-US" sz="3200" b="0" i="1" dirty="0" smtClean="0"/>
              <a:t>FIRST GERMAN CODE OF LAW</a:t>
            </a:r>
          </a:p>
          <a:p>
            <a:pPr marL="457200" lvl="1" indent="0">
              <a:buNone/>
            </a:pPr>
            <a:endParaRPr lang="en-US" sz="3200" i="1" dirty="0"/>
          </a:p>
          <a:p>
            <a:pPr marL="0" indent="0">
              <a:buNone/>
            </a:pPr>
            <a:r>
              <a:rPr lang="en-US" sz="3800" b="0" i="1" dirty="0" smtClean="0"/>
              <a:t>Absolute Monarch by our definition?</a:t>
            </a:r>
            <a:endParaRPr lang="en-US" sz="3800" b="0" i="1" dirty="0"/>
          </a:p>
          <a:p>
            <a:pPr lvl="1"/>
            <a:endParaRPr lang="en-US" dirty="0"/>
          </a:p>
        </p:txBody>
      </p:sp>
      <p:pic>
        <p:nvPicPr>
          <p:cNvPr id="1026" name="Picture 2" descr="http://www.euratlas.net/history/europe/1800/entity_514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15" y="3358244"/>
            <a:ext cx="4245428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biography.com/imported/images/Biography/Images/Profiles/F/Frederick-II-9301742-1-40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0"/>
            <a:ext cx="2667000" cy="3358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4047406"/>
            <a:ext cx="5495415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 really…but still viewed as an absolute monarch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97846" y="4538524"/>
            <a:ext cx="5266815" cy="70788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Doesn’t believe in divine right…sees his role as a servant to his people</a:t>
            </a:r>
            <a:r>
              <a:rPr lang="en-US" sz="2000" dirty="0" smtClean="0"/>
              <a:t>. “1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servant of the people”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52600" y="5337418"/>
            <a:ext cx="4881308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Listens to advisors and makes attempts to do the most good for the most people…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777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18"/>
            <a:ext cx="5222989" cy="771091"/>
          </a:xfrm>
          <a:solidFill>
            <a:srgbClr val="FF0000">
              <a:alpha val="50196"/>
            </a:srgbClr>
          </a:solidFill>
        </p:spPr>
        <p:txBody>
          <a:bodyPr/>
          <a:lstStyle/>
          <a:p>
            <a:r>
              <a:rPr lang="en-US" i="1" u="sng" dirty="0" smtClean="0"/>
              <a:t>Russia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1113"/>
            <a:ext cx="5222989" cy="60776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While most of Europe was advancing from the benefit of the </a:t>
            </a:r>
            <a:r>
              <a:rPr lang="en-US" b="1" i="1" u="sng" dirty="0" smtClean="0"/>
              <a:t>Renaissance</a:t>
            </a:r>
            <a:r>
              <a:rPr lang="en-US" dirty="0" smtClean="0"/>
              <a:t>, Russia (from </a:t>
            </a:r>
            <a:r>
              <a:rPr lang="en-US" i="1" dirty="0" err="1" smtClean="0"/>
              <a:t>Rus</a:t>
            </a:r>
            <a:r>
              <a:rPr lang="en-US" dirty="0" smtClean="0"/>
              <a:t>) was stuck in a “feudal” state…[Vikings?]</a:t>
            </a:r>
          </a:p>
          <a:p>
            <a:pPr lvl="1"/>
            <a:r>
              <a:rPr lang="en-US" dirty="0" smtClean="0"/>
              <a:t>The Mongol Empire was losing it’s grip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Tatars (Tartars) </a:t>
            </a:r>
            <a:r>
              <a:rPr lang="en-US" dirty="0" smtClean="0"/>
              <a:t>were gaining </a:t>
            </a:r>
            <a:r>
              <a:rPr lang="en-US" dirty="0" smtClean="0"/>
              <a:t>control—assimilates w/Mongols, becomes the “Golden Horde”</a:t>
            </a:r>
            <a:endParaRPr lang="en-US" dirty="0" smtClean="0"/>
          </a:p>
          <a:p>
            <a:pPr lvl="1"/>
            <a:r>
              <a:rPr lang="en-US" b="1" dirty="0" smtClean="0"/>
              <a:t>“</a:t>
            </a:r>
            <a:r>
              <a:rPr lang="en-US" b="1" u="sng" dirty="0" smtClean="0"/>
              <a:t>Boyars</a:t>
            </a:r>
            <a:r>
              <a:rPr lang="en-US" b="1" dirty="0" smtClean="0"/>
              <a:t>”: </a:t>
            </a:r>
            <a:r>
              <a:rPr lang="en-US" dirty="0" smtClean="0"/>
              <a:t>the ruling aristocracy, the </a:t>
            </a:r>
            <a:r>
              <a:rPr lang="en-US" dirty="0" smtClean="0"/>
              <a:t>nobility…title just below “prince”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Text Box: 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989" y="4618"/>
            <a:ext cx="3951027" cy="3576782"/>
          </a:xfrm>
          <a:prstGeom prst="rect">
            <a:avLst/>
          </a:prstGeom>
          <a:noFill/>
        </p:spPr>
      </p:pic>
      <p:pic>
        <p:nvPicPr>
          <p:cNvPr id="1026" name="Picture 2" descr="Image result for ancient tatars ma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989" y="3731491"/>
            <a:ext cx="3921009" cy="3121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2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2.staticflickr.com/8/7156/6690320153_2518470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0"/>
            <a:ext cx="2286000" cy="2562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79248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Ivan (III) the Great</a:t>
            </a:r>
          </a:p>
          <a:p>
            <a:pPr lvl="1"/>
            <a:r>
              <a:rPr lang="en-US" sz="3200" dirty="0" smtClean="0"/>
              <a:t>Began to amass wealth</a:t>
            </a:r>
          </a:p>
          <a:p>
            <a:pPr lvl="1"/>
            <a:r>
              <a:rPr lang="en-US" sz="3200" dirty="0" smtClean="0"/>
              <a:t>“Bought” out neighboring ruling families</a:t>
            </a:r>
          </a:p>
          <a:p>
            <a:pPr lvl="2"/>
            <a:r>
              <a:rPr lang="en-US" dirty="0" smtClean="0"/>
              <a:t>Put down rebellions of his own family…just as daddy [</a:t>
            </a:r>
            <a:r>
              <a:rPr lang="en-US" dirty="0" err="1" smtClean="0"/>
              <a:t>Vasily</a:t>
            </a:r>
            <a:r>
              <a:rPr lang="en-US" dirty="0" smtClean="0"/>
              <a:t> II] did</a:t>
            </a:r>
          </a:p>
          <a:p>
            <a:r>
              <a:rPr lang="en-US" dirty="0" smtClean="0"/>
              <a:t>Ivan </a:t>
            </a:r>
            <a:r>
              <a:rPr lang="en-US" dirty="0" smtClean="0"/>
              <a:t>IV (1533-1584</a:t>
            </a:r>
            <a:r>
              <a:rPr lang="en-US" dirty="0" smtClean="0"/>
              <a:t>)</a:t>
            </a:r>
          </a:p>
          <a:p>
            <a:pPr lvl="1"/>
            <a:r>
              <a:rPr lang="en-US" sz="3200" dirty="0" smtClean="0"/>
              <a:t>Began to centralize power</a:t>
            </a:r>
          </a:p>
          <a:p>
            <a:pPr lvl="1"/>
            <a:r>
              <a:rPr lang="en-US" sz="3200" dirty="0" smtClean="0"/>
              <a:t>Acquired a great deal of land</a:t>
            </a:r>
          </a:p>
          <a:p>
            <a:pPr lvl="1"/>
            <a:r>
              <a:rPr lang="en-US" sz="3200" dirty="0" smtClean="0"/>
              <a:t>Many believe he was mentally ill</a:t>
            </a:r>
          </a:p>
          <a:p>
            <a:pPr lvl="2"/>
            <a:r>
              <a:rPr lang="en-US" dirty="0" smtClean="0"/>
              <a:t>Again, might be a good idea to keep the </a:t>
            </a:r>
          </a:p>
          <a:p>
            <a:pPr marL="914400" lvl="2" indent="0">
              <a:buNone/>
            </a:pPr>
            <a:r>
              <a:rPr lang="en-US" dirty="0" smtClean="0"/>
              <a:t>gene pool a bit deeper…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482" name="Picture 2" descr="http://a5.files.biography.com/image/upload/c_fill,dpr_1.0,g_face,h_300,q_80,w_300/MTE1ODA0OTcxNjY5NjIwMjM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973945"/>
            <a:ext cx="2884055" cy="2884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72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a5.files.biography.com/image/upload/c_fill,dpr_1.0,g_face,h_300,q_80,w_300/MTE1ODA0OTcxNjY5NjIwMj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14800"/>
            <a:ext cx="2438400" cy="2743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144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u="sng" dirty="0"/>
              <a:t>Ivan </a:t>
            </a:r>
            <a:r>
              <a:rPr lang="en-US" u="sng" dirty="0" smtClean="0"/>
              <a:t>IV (The Terrible)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914400"/>
            <a:ext cx="6906491" cy="5943600"/>
          </a:xfrm>
        </p:spPr>
        <p:txBody>
          <a:bodyPr>
            <a:normAutofit fontScale="40000" lnSpcReduction="20000"/>
          </a:bodyPr>
          <a:lstStyle/>
          <a:p>
            <a:r>
              <a:rPr lang="en-US" sz="8000" dirty="0" smtClean="0"/>
              <a:t>1560—deep depression and behavior became more erratic. </a:t>
            </a:r>
          </a:p>
          <a:p>
            <a:pPr lvl="1"/>
            <a:r>
              <a:rPr lang="en-US" sz="8000" dirty="0" smtClean="0"/>
              <a:t>His suspicion of the </a:t>
            </a:r>
            <a:r>
              <a:rPr lang="en-US" sz="8000" b="1" i="1" u="sng" dirty="0" smtClean="0"/>
              <a:t>boyars</a:t>
            </a:r>
            <a:r>
              <a:rPr lang="en-US" sz="8000" dirty="0" smtClean="0"/>
              <a:t> only deepened his paranoia. </a:t>
            </a:r>
          </a:p>
          <a:p>
            <a:pPr lvl="1"/>
            <a:r>
              <a:rPr lang="en-US" sz="8000" dirty="0" smtClean="0"/>
              <a:t>He left Moscow suddenly and threatened to abdicate the throne. </a:t>
            </a:r>
          </a:p>
          <a:p>
            <a:pPr lvl="1"/>
            <a:r>
              <a:rPr lang="en-US" sz="8000" dirty="0" smtClean="0"/>
              <a:t>He agreed to come back, but on the condition that he be granted absolute power</a:t>
            </a:r>
          </a:p>
          <a:p>
            <a:pPr lvl="1"/>
            <a:r>
              <a:rPr lang="en-US" sz="8000" dirty="0" smtClean="0"/>
              <a:t>He also demanded the authority to punish traitors and law breakers with execution and confiscation of property.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a5.files.biography.com/image/upload/c_fill,dpr_1.0,g_face,h_300,q_80,w_300/MTE1ODA0OTcxNjY5NjIwMj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648200"/>
            <a:ext cx="2209800" cy="2209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Ivan the Terrible (IV)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" y="914400"/>
            <a:ext cx="85344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sz="5900" dirty="0"/>
              <a:t>Ivan IV conducted a </a:t>
            </a:r>
            <a:r>
              <a:rPr lang="en-US" sz="5900" b="1" u="sng" dirty="0"/>
              <a:t>reign of terror</a:t>
            </a:r>
          </a:p>
          <a:p>
            <a:pPr lvl="1"/>
            <a:r>
              <a:rPr lang="en-US" sz="5500" dirty="0"/>
              <a:t>destroying the major boyar families in the region, </a:t>
            </a:r>
          </a:p>
          <a:p>
            <a:pPr lvl="1"/>
            <a:r>
              <a:rPr lang="en-US" sz="5500" dirty="0"/>
              <a:t>Ivan beat his pregnant daughter-in-law, causing a miscarriage, killed his son in a subsequent fit of rage, and blinded the architect of St. Basil's Cathedral. </a:t>
            </a:r>
          </a:p>
          <a:p>
            <a:pPr lvl="1"/>
            <a:r>
              <a:rPr lang="en-US" sz="5500" dirty="0" smtClean="0"/>
              <a:t>Creates the </a:t>
            </a:r>
            <a:r>
              <a:rPr lang="en-US" sz="5500" dirty="0"/>
              <a:t>first official secret Russian police force.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6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a5.files.biography.com/image/upload/c_fill,dpr_1.0,g_face,h_300,q_80,w_300/MTE1ODA0OTcxNjY5NjIwMj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447800" cy="1447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r>
              <a:rPr lang="en-US" u="sng" dirty="0" smtClean="0"/>
              <a:t>Ivan the Terrible (IV)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963891" cy="5943600"/>
          </a:xfrm>
        </p:spPr>
        <p:txBody>
          <a:bodyPr>
            <a:normAutofit fontScale="55000" lnSpcReduction="20000"/>
          </a:bodyPr>
          <a:lstStyle/>
          <a:p>
            <a:r>
              <a:rPr lang="en-US" sz="5900" dirty="0" smtClean="0"/>
              <a:t>His sons are incompetent, so he appoints two regents—Boris (a tartar-titled boyar...)</a:t>
            </a:r>
          </a:p>
          <a:p>
            <a:r>
              <a:rPr lang="en-US" sz="5900" dirty="0" smtClean="0"/>
              <a:t>In the year of his death, he has another son—Dmitri (dies at age 7)</a:t>
            </a:r>
          </a:p>
          <a:p>
            <a:r>
              <a:rPr lang="en-US" sz="5900" dirty="0" err="1" smtClean="0"/>
              <a:t>Fedor</a:t>
            </a:r>
            <a:r>
              <a:rPr lang="en-US" sz="5900" dirty="0" smtClean="0"/>
              <a:t> (Ivan’s son) dies childless, and Boris is “elected” tsar.</a:t>
            </a:r>
          </a:p>
          <a:p>
            <a:r>
              <a:rPr lang="en-US" sz="5900" dirty="0" smtClean="0"/>
              <a:t>False </a:t>
            </a:r>
            <a:r>
              <a:rPr lang="en-US" sz="5900" dirty="0" err="1" smtClean="0"/>
              <a:t>Dmitris</a:t>
            </a:r>
            <a:r>
              <a:rPr lang="en-US" sz="5900" dirty="0" smtClean="0"/>
              <a:t> begin to </a:t>
            </a:r>
            <a:r>
              <a:rPr lang="en-US" sz="5900" dirty="0" smtClean="0"/>
              <a:t>appear…Time of Troubles</a:t>
            </a:r>
            <a:endParaRPr lang="en-US" sz="5900" dirty="0" smtClean="0"/>
          </a:p>
          <a:p>
            <a:pPr lvl="1"/>
            <a:r>
              <a:rPr lang="en-US" sz="5500" dirty="0" smtClean="0"/>
              <a:t>1</a:t>
            </a:r>
            <a:r>
              <a:rPr lang="en-US" sz="5500" baseline="30000" dirty="0" smtClean="0"/>
              <a:t>st</a:t>
            </a:r>
            <a:r>
              <a:rPr lang="en-US" sz="5500" dirty="0" smtClean="0"/>
              <a:t>—somewhat successful</a:t>
            </a:r>
          </a:p>
          <a:p>
            <a:pPr lvl="1"/>
            <a:r>
              <a:rPr lang="en-US" sz="5500" dirty="0" smtClean="0"/>
              <a:t>2</a:t>
            </a:r>
            <a:r>
              <a:rPr lang="en-US" sz="5500" baseline="30000" dirty="0" smtClean="0"/>
              <a:t>nd</a:t>
            </a:r>
            <a:r>
              <a:rPr lang="en-US" sz="5500" dirty="0" smtClean="0"/>
              <a:t>—no one really believes, but why not?</a:t>
            </a:r>
          </a:p>
          <a:p>
            <a:pPr lvl="1"/>
            <a:r>
              <a:rPr lang="en-US" sz="5500" dirty="0" smtClean="0"/>
              <a:t>3</a:t>
            </a:r>
            <a:r>
              <a:rPr lang="en-US" sz="5500" baseline="30000" dirty="0" smtClean="0"/>
              <a:t>rd</a:t>
            </a:r>
            <a:r>
              <a:rPr lang="en-US" sz="5500" dirty="0" smtClean="0"/>
              <a:t>—forced to the top by </a:t>
            </a:r>
            <a:r>
              <a:rPr lang="en-US" sz="5500" b="1" u="sng" dirty="0" smtClean="0"/>
              <a:t>Cossacks</a:t>
            </a:r>
          </a:p>
          <a:p>
            <a:pPr lvl="1"/>
            <a:r>
              <a:rPr lang="en-US" sz="5500" dirty="0" smtClean="0"/>
              <a:t>ALL three somewhat quickly murdered within the capitol</a:t>
            </a:r>
          </a:p>
          <a:p>
            <a:endParaRPr lang="en-US" sz="5900" dirty="0" smtClean="0"/>
          </a:p>
          <a:p>
            <a:endParaRPr lang="en-US" sz="55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35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7" y="157981"/>
            <a:ext cx="9144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The Romanovs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029200" cy="50593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58" y="826499"/>
            <a:ext cx="91416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 </a:t>
            </a:r>
            <a:r>
              <a:rPr lang="en-US" sz="3200" b="1" i="1" u="sng" dirty="0" smtClean="0"/>
              <a:t>Boyar</a:t>
            </a:r>
            <a:r>
              <a:rPr lang="en-US" sz="3200" dirty="0" smtClean="0"/>
              <a:t> family</a:t>
            </a:r>
          </a:p>
          <a:p>
            <a:endParaRPr lang="en-US" sz="2800" dirty="0" smtClean="0"/>
          </a:p>
          <a:p>
            <a:r>
              <a:rPr lang="en-US" sz="3600" dirty="0" smtClean="0"/>
              <a:t>Mikhail Romanov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Great-nephew of Ivan IV’s wife Anastasia—her father’s name was “Roman,” hence Romanov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Elected to “The Assembly of the Land” at age 16 (1613)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Great economic prosperity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Named all-Russian sovereign in 1625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Power is consolidated into the family</a:t>
            </a:r>
          </a:p>
        </p:txBody>
      </p:sp>
      <p:sp>
        <p:nvSpPr>
          <p:cNvPr id="21506" name="AutoShape 2" descr="data:image/jpeg;base64,/9j/4AAQSkZJRgABAQAAAQABAAD/2wCEAAkGBxQSEhUUEhMWFRUVGB4bGBcYFx0cHhogHR4gHCEgHB8bHSgiHB8lHx8cITIhJiksLi4wIB8zODMsNygtLisBCgoKDg0OGxAQGywlICQtLDQ0LC80LCwsMi8vLCwsLyw0LCwsLCwsLCwsLywsNC8sLCw0LCwsLCwsLCwsLCwsLP/AABEIAPsAyQMBEQACEQEDEQH/xAAcAAABBQEBAQAAAAAAAAAAAAAGAAMEBQcCAQj/xABLEAACAQIEBAQDBAYFCAoDAAABAgMEEQAFEiEGEzFBByJRYTJxgRQjQpEzUmJyobEVQ5KywRYkNKKz0eHwCBclU3OCg6PC0mN0tP/EABsBAQACAwEBAAAAAAAAAAAAAAADBAECBQYH/8QAPREAAQMCAwUFBgMIAgMBAAAAAQACAwQREiExBUFRYXETgZGhsRQiMsHR8Abh8RUjMzRCUnKSYqJDguJT/9oADAMBAAIRAxEAPwDb8ESwRLBFDzfMUp4mle5C9ALXYnYKLkC5NhubYIs5z7OaqeYU0SGaoKh3iViIYAwuA26mRrEEtIdO4shJtjRzjezVbggjw9pM6zeA+I9N1uZQ6mQ161CoghMjK7jlcqx5ZUOl41Rke7AdV3/FjQCXeQrLpNnloa1jgb5m+7jwvystFyTMKqnhWSsjdY76ZA7Bnh6DWGUnXCe+o603JLAXEovbNc6QNDiGm446IvxlaJYIlgiWCJYIlgiWCJYIlgiWCLxiALnYDBFnuZ8SSVLhY2kWN7mKKEgTTKOsjNccuM9t12sSw1aRx56yeaQxUo01cdB9/oFbZExjcUvgqiqg5ZBKzQuRqRmf4123WWKQk2uLgkm2+lh1pSiupnAvcSDvBJF+hy8u9St7GQWARjwZnry3gnOqRV1JIbAyKDpbUBtrRvK1tjdSOpA7FDV+0MN/iGvyPeqs0XZnkUU4uqFLBEsESwRe4IvMESwRLBEOcZw6xTLvYzMPqYZQt+252F+5XBFSQc2jnqJQYmmqZIyYmJ5h0gKyRhb6lO7h9tIPmG1xiy2LiQBw/VPimeCYUsUULJPO+uYaNYUlpisgZTdlDWW4NxYkrjK1V5ldPGrOkUqTJ8MqApdL/sxgL7EFb++1iROcL3WEwkkmnkaIEm50rulydyeWU3OCK3wRLBEsESwRLBEsESwRLBEsEVFxxMVopbfjMcZ3ttLIkZ/gxxDUvLIXOGoB9FvG3E8BZt4bxNX0+asCOfJKEAY2HLXdY9vhQjUpsO5O+I4YAynEbMsteZGq2e+78R4rqsik0zhhLFHRA6IpChVW0iQqrKT5QCtiSQL2FgCMcOolmYWU8xBNxp4BXI2sN5Giyg5LxxDTx0NXUHQXaS6ILnQdSOR+zrCsAT+dsWqGB0VY9rc2gWJ8CO9RzPDomk6rZ8pzKKphSeBw8cgurDuPkdwR0IO4x3FSUvBEsESwRe3wReYIq6DPqZ5jTpURNMt7xhwWFuu3t3wWbG11X5zxtRUshimmOsfEqRvJp/e0KbH2641L2jUqaKlmlBMbSQOAVlKkNZT7NrilAZXQ/VWU9mBAIPYjGygIsh2fJKtZGkjKcxwBJLHIsXNsLAujQyaXC2GpDuANhYAEUig4TMUGlJQKjmtKZSrONTqUIIZwzroOm5YEkXuOmCKtzaNqOTKUEgefmCB2VdHNi0ENdbnYHQ3U2Pzxgmy3azECeA+YHzRHw15hPKOk1Q7L7hQsQI9iI7/XGVorjBEsESwRLBEsESwRLBEsESwRVvEeXmoppIltqIDJfprQh0v7alGNJGCRhYd4IWWnCQV8+ZRxC+SZnJLoZqaovrj6EeY3X0EkT3W3/wBgcQUjyY8Dvibkfr0OqklFnXGhWgyZtk1eZHfMFEU1y8Ev3dmKBLgtY7W1DqNW9+mNvZY+27a3vWt981jtHYMG5ZvUcOSFTRRy0E8Wr7qsaojBjTUXIsX1Lc9QFPU9cY9n/fdqHEcRuOVk7T3MNlqFTxHS8P5VBFE61Um6oEcWdidTsSL6VBbp7ge+LKjUfwz8R63MJ9M9GBA5ZVniR9KMF1aXJJB22vtuR64ItUwRLBEsETNaxEblfiCsR87G2CLF/DXiaChaRqkECWNCJgpaxW5ZW0gsNRbVe1rg37YqwSDMO1Xo9r0UjmxviF2BoGW7n3qHwFRR5lUTiViXKSSopZk1uzndivmspI29/YY2awOe4uUNTVyQ0sMcRLcje2Rv+t1rPA+TyUVEkM7qXUuzFT5RqYtYEgbC/oMTMbhaAuRUS9rK6S1rlQ808RqGG4WQzsPwwLr39NeyA/NsYc9rdSt4KOef+Gwnnu8dEL5n4qyttT0yx3Ng0zajc9LJHsT7avzxEagaNF11Y9gygY5nBo8fy80xwvltVW1BqJpGaSxTmmwECm4YIBsJSCVVR8FyznVZTuwOPvOVGrlga3saf4d7jq4/QLV6WnWNFjjUKiKFVR0AAsAPYDEq56dwRLBEsESwRLBEsESwRLBEsESwRYr47ZlQRkxaNdYwDMo+AC1g0n7duhUhrWudNgYnxNc4O0I3j05hbBxAssKxKtU/TUMkgJjidwOpVCQPnYbYIn3yacR83kvy+7gXA+ZHT64hFREXYMQvwW/Zute2S1TwK48ipg1DUsEV31RSE+UMQAUY9r2uD639RiZaLfcESwRLBFEzfMUpoZJ5L6IlLG3U27D3PTAmyy1pcQBqV83VMhM8hUaI2ZnSIEM0YY3sTcXA320n03tjnvc1xuF7ajhqIGCKV17DdqPMXA4WKcybNjSTQ1KglonSyg9VayFfqGcb+gxvGcL/ABVeviEtMRv923kLebvBWPE3EVTXt98x5fURJ+jXuOttbftNf2A7HzF3IJS7JjisSMTuO4dAcu835DhBppkjUhqRJGJ2kkeQ6BboFjcA773P+GMNkAFrXUlRRyvlDg9zW8s/PP0RPwNUQPVLFUxpomssZiGhdW50yEHW4boLsRfYjfEsMoJtaxXK2ts6SNomDy9vM3Iv8itrghVFCooVVFgqiwA9AB0xZXBXeCJYIg2h4/jlr1pFQKrI7iV5Atwp03C23DEG297AmwxFHK15cG7jbv8AyWzmloF96DvEvxhWEvTZcQ0g2ao2Koe4Tsx9+g98SrVZlC+aPTPXiqm5aNYkzuGO4uQL/CCbYqurImziA/EVKInFmPcj7iHieKBIkInkqXVTyI55QwJF7OwYsvyG+OLSNrZ3ktkIbfU/IaFW5TCxou3Pgm8k8QLSCCcVVDIfhZ5Wdd+lxOCB8ypGLc8dfAMbH4wNxAv5fVRMdA/Ii3ej+j4qqIH01aLLEfhmiUhx+/Hvew3uh37LscbUu2IpRaT3T5LEtI5vw5ozpqhJEV42Do4BVlNwwPQgjqMddVVmfjhxlU0EcEVK3Leo16pdrqF0iy32F9W57W98EU3Lsxqsoy6omzSpWoZSDAQbltSiy3IBPnv62AJ6YIvmvMa555XmlYtJIxZie5JvgiK/CPJIKzMo46mxjCs+gnaRltZffre3cA4It+yLjaCXMJstjheNqdTvZQh0kAgBTt8Qt9emCKzzzhyOe8kf3NQPhlUdbfhkHSRD0sdxckEHfEFRTR1DMMgv6jot45HMN2rHOMeBVqkeSGMQ1kRKywr8LsNzbbqQQytYagRcC+3Dhq5KGbsJzdu48uPTjwV10TZmY2a8Fb+BXHTyH+jqoksoJgZutl6xm+9x1HsCOwx6MG6562fBEsEUbNKBKiGSGQXSRSrW2NiLbehwIustcWkEahZRxjw9Hl1GIml50k1QJEYoqlAi+c7XJuoVTva5GwxXkaGR4V2qCeSp2g2V2Rtc24AW+iBsupGmbStgDcm50qFUXJdreVFHU+pI32BrtaXGwXenqWQROkfpuG88ug396uESijijneU1yyvpWnhmETKoBJkZVOsXtYIWFrrc3NhY7KNguVwf2hXVkmCI2vuGXnr5qTxvRUcJiFEZRzI1dkcsyCN1JVw7ksDcWK3PU9Lb6zMYMxqrWyKqqlLmOOJttTuO7PVQeBafn1EJAPLhP2h29EiOsfm4UAeh9saxMOO/BS7Tq2+xYR/Wcul7n75halD4j0/2WCeVXDThiIks7LpYqbk2GxFvc9L4smRoFyVwIqGeV7mNbm3Xl3oiyDPYK2Lm076lBKsLWZGHVWB3B/4HGwIIuFXkY6NxY4WIVljK0WG+I/BsXPWPVsoDBiFVo4mZjpDGQK+mzAXUEAjdt8V46YMkLmusCbkbr8Vu+W7QCNEJZzwlA6WpSqOqhheTVrDfgY/hkFmJ2t5lHykhk7UH3SLEjPfz6LRwwEZ3vwVbluT5iE5CuY4mYMQJUIuDe4CsTfa+2MOponPxuaL8VsJXAWByWkcIcLtSqWhppJJm+OomUr138oO1vk1zicWaLBQkOdqlxbwt9rhYSsGmAJRhsFI7DYEjsdhbqQfjGCbrZrbJnwzzk1VK1POTzac6TvvpHwn5qQRf2GPIbWpuwm7RmjvXeF1qWTGzCdyOOGqs086xN+iqCbDsk3XyjssgDH2YDu5x0dj1uMGBx006cO770UFXDb3x3qd4h8FRZrTiN25ciEtFJa+knqCO6na49h6Y7qpLKj4LZlMypUVsZiTZSXkkKjtpRgANu18EXXH/AISwU9MZKKXVLSxa6hHbzOpueYB+E+VrDoQvqNyIT8P/AA9lzSKaSGdYnhZQAymzXBPxA3BFvTBFpnhpkVJlNRVieqWSqjhDzMBZIUNmI1MbszbE7en1IhHjDxqq5pGWhIp4QbK2lWdx6nUCFv6AXHrgiG8p8RatKrn1EhnDKEdTYXUEkWsPiBJsfpilXUTKpljkRofvcpoZjGb7lL4tqEp62mzKjN45WEott50Ya1PpfuPc4g2W94YYZPiZ6blvUgXD26FfT9PMHRXU3VlDA+xFxjqKsnMESwRYt4u1nMrSn4YIlH1c62/NQmKtQcwF6TYUP7uSToPDM+OSEIZjpaIWs+nVYElgouEI7gNdyB1Okn4RiIOOGzRqulLDEZhLO4YWjIHQE7zfU/qVFR11qWdjEN5AvxMl/NpPwg2vbb/fg21/eCxUulMZdA/cT1HKxtx+i3viVKKKKB5KWKbdI6fUqWW4uPO4siAC9z6CwJIBvrxYJGiBOJ+HIEkkkln/AKNLKzsm8qSKSA/IMbIxBJGqMjqR5bHeNzBe97K9DWPwCIsD7aXFyOnLkqqpp1rKeKmoqCYrEfLVSMVZrvra+m0YVjc2ZjYHZQQMaHMYWjvVmL93IZp5bXNy1puTvsbZAdStH4KywU8rRIQ3LgRZ3X4TKzPJb5qrfPSyYlaMIAXMnlM0rpDvJKv89zdaWIyOpbfSqgqCzEEgXYhRe3UkY2USCKzNR9nbTqeaoIapco4A6BYluu6C+ny3GkSMd2udgFoXDciHLc8ooIUj5hbSN25MhLMd2Y2TqxJP1xixW1wnJOM6Vfh1t/6ZT/a6BhYpiCp818Ro0HwJGD3lff8AsrdSPm4wssX5KrmrKiRWKR6pFLAhIiQzfgVtLnQB5l16uqmzdjWqHTNc3smggnPdYKWPAQcRssszHODlubyTIlkk3kiv2b4h8K2IcE2Kix2tivPCK2AtILSDv3EfJSMeYX31CvF49errViplPK0EoGFiJY7yq+3TdQtr9Ccc2Og9jiEzz7zXDThoQrDp+1dgGhHmt8XMY+QJ2YLGUDljsApF7n6Y9EqCHP8AL2HWQIZigFy/3dwv6xi1863tov7YpftGnvbF32NvG1lN2EltEC+IXAlbNUVFXTV0aUtUi83XKyLpAAANgQydx+8Rbfe6oUReFBoaOnFNBO0kkjlnlaGWNJH+GyNIgU2tYAG53PfEQmjLsIcL8Li62wOAvZBXi/4cVkla9VSRtNHOAXVSNSMABYgm5BsDcXtve215Vqsuz/h2pomRaqFomddag2NxcjsTY3HTqNvXBFacT8FS0dNT1YkSanqANLqGWzEFtJVgD0BsfY4Iq9agtl7ITtHUKy+2tHDW/sg4qloFSHDe0+RH1Ut7x25r6u4MJNBSX6/Z4v7gxaUSucESwRYL4ij/ALRrvmn/APPHilP/ABAvXbF/kn24n0Vhwflv3IdIlnlk578tuknI5YWM/ss0jOR3IS+wtieEe5cLj7XeXVRjccm288ybd/oqDOcgqZZJJOQlPzGJ5BZI2Oq/6GNyGaxuT0vdrXOw0MbnXJCsx11PThkTXlwzubW1vawOeV/BHfCMlVU1hklglhp0peTMkhflsVFhpVwNz12BsAbnfEzSSbrlzMijjwtcHOvqL6W52zPDcnpYUmioZpbO1MEKoVDayYVBO+w060NzcatON1UU6sqUqS8E73ksC0cPOZ4VBBAtBYxk27sGIvf9VSKz4W005WnjYPBIrSQSWs1w33iPfdmBa4Y+Y+YNutyRC/H2WTVU/JmeYJH97CadWGkElQxK6jqAup8vfa18ZyWCSqevy13hWOGYqxH6RdZk8hCNcaL38sakmxvqFt8ZIyWgOeiqf8mKvvXVZ+UR/wB+MWW2LknY+B5H+KfMHv108wX/APZI/jhZLngrHLfCtL7UjH9uZwL/AD8zf7MYZJ7yNaalky0cwqsvOKxsFYqEsXZSWYHVdmK9F6rtiCpnbDGZHA2HBSRRlzsI3rEfF2o11yVWhfvADa10OggWuwGva1zaxvYXtjSGR8zCXNLQdONuOWnJbOAabA3IWi5HktJT/wCdxJFEjx6i2+wIBPmZiAvyAx5GoqJ5f3LiSQbfYAXVjjY33xkqLirj+AZbBT08weSMMCBfrG2iM7ix680dfgGPWOa+SJjXb7Yulrkd+neuWCGuJG7RQPCfhoVamogliaqjdtfN16oy4K6xpNpVZTex0+YNvvjFTSds3Bis3eLDd6JHLgN7XK0zP8vEZpKMMeXDTnl37ugSNWPqVBv82v2xS21K6OJoGhOf071NRtDnG6pcvliEyfaRMqxctgsRJCGO91kjW5KFtLhwDfQASOhrbNfTNuZLYsVw47+/ceSkqBIfh0tojPiDPR9njNNIpNQ2hJBZgoAJdh2uqqwAP4rXHUY7FXUiCEyDPh1OiqRR434UD/0a1TJTa6d5xIVlj57NOjRlgHaUONMRKHWtiCdh6ritTsrWvaZHAg6jS2WX3+qlkMJBDRYjTmrXxujU5byQANy4AsNKxIzbD0voX/zYuzSiMDmQPH8lAxuK/RfNuX0jTSxwp8Urqij3Y6R/E4mWq+0aGmEUaRr0jRVHyUAD+WCJ7BEsEWReLeWmOrjnt5Z49BPbXHf+JRv9Q4q1LdHL0n4enAc+E78x8/l4Lzw/rtEb2vellExA6tDKvLk+egqJCB+qPW2N6d12W4Krt2Ax1OPc4Dyy+in8ScFU8k87NOzPU2m1kjRBHcamY9JNXwIp7fInG5jaTcqlHtCeKMRsNgN1tevFWfAGds+XwRVKyrK6MsbujBZR5uXpc9SUtYHc2J3xuNFUeQXEtFhwTGWyNDlDVY/SJDdPYqGUE/ulj+Q9MHGwJW0TMcjWHeQPEqv8PGNNSa1Zis8hkaXS0lpVJR45tHmUbKyt0JJB7asM+EFSVbcM728CR3A5eSJ8tZVIndtEEAldpZFMYeSVtTFVfcRqCwuetxa9icbKuhROJKqrr1qqYiGlVvsqvKhIvKQQSupbs0ixi1/KCndiBo1xcctFbngbDGA74zmRwG4Hmdeiu8jqSK2NmABlvcDYDnRiRv8A3Y3GJdypf1KflWa1jgTPJAYhUvC8YiYMNMzQbOZCLhrH4dxfGq2XeVV9S0hMkylDUzQaBEAV06yjatRvsq9t9WCKuyZKyoggJrnLzxcw6kRdDLZWC8pVJsXBs176bHriORjnABrrZj9O9bNIGouuc3zCIidlqGlEmkAFGVIyrglmZvKSpGwUA9t+o59VNEwSNxlznCwbrY2tkBpfep42uOE2sBvWX+KtETS0r6SCHfYjoJLuAfSwFsdKCNzIWNOoAHkqjngyOI4qPnNXJUZHTrEGbllRKF3OlNS7gdgdBPzU44cMbYdovL997dTY/XzV97i+nFkEZlkcsKRyaWaOSNXEgU6RfqpPQENdcdaKpZI4tvmCRbf17wqzoy0A7lfeFPEkeX1wnmdli5bq4VSxa42AA76rHf0xYUa2NuPcuzSGURtLHPAjyxBlCyXRSSU3ZW2uCpvcX2xHLCyZpY8XBWzXlhuFQ0lVqkEE81O9Te6qrEdgbaDqHvcMHtvYdMeSeyzO0ja4M+9+XmCLrqA54XEXXmZCVdUqE6OVIShO/Msu59wilCe+le5xJHIHxinP9wtwzuPMkG3NaubZ3aDgtjokCRIvQKij5WAx61ctYh4v8TrJG7K1xMOTAPWIMGkl+TsFUeqqp7nHMLvaKsNHwx6/5aW7lYAwRXOrvRQ/AHhAyzmvlX7qG6xXHxSHYkeoUX+pHpjpquvoLBEsEUfMaxYIpJpDZIkZ2+Si5/lgiyqDM6rOC0dRyoqYuFXShLRSsrNEQ9/NYqA2wB1gd8RNd2gPBdOpgds+SMtd79rngOXPfdD1FUz5dWAulpYTZ4+0iNsdJPVWAup9QL2sRisLwvz0Xfl7PatL7mTxu4Hh0PH6I2y6wqObTXlonp0ex2MIhkMgjHcC7PZD8JVl2Gm14G68e5paS1wsQrPLMvqJ20yzkNDMBPGdwVUpJEYhsFJtfX7uNyPKWqnZTSRoaigm+F9bIp2EkT3vo9dF9DAbiysfjGCaIGk4SzOgkb7E0jox2eJku3YcyOTy67bagDf26Cvgkb8ByXdFZRVIBqmkPH9Q3/fRTKPgmvrmVsxndY1N9LOrMfkqfdof2tz1274yI3u+M9yifW0sH8oz3v7nZkdBmO9O8XVUFPT6YijLB+gVb8uORDqGk3vNPqG79IxqJsdnlJDRmubHHJO+zRcnP8yfmVNzF9H2WpFtMiiW67gKsolABIH9XLIOnbEg3qudQUQrk86CoROUyTTmVCWZSl9BIsEIPnVm6j4sarZdx5S8c0pEqaJahZwCDqXyIhUb2NyjG/7RwRSMoyIU5GmV2VebpVgvl5r8wi4ANgdh7YIgzMkT7aSgDKJpAp6gXjV3t8pVIv6lhjnQEDaD2t3tBPUfkpZv5cE8UN8X0xrI5EHRfgFwNxuL39en1x3g2wVOJtzms64c4hkomYKpZCblCdJDdLg2NjbYggg9xtjmVuz2VIuTY/LgrUcxiNhonuLONpqyPkhDHGSC92DFrbgbKqqAd7Aem+KNJsyOnfjJud263mT5qWSpMjbKDwVwv9tmYSOYqeFDLPKBcqg9Bbdidh9Tva2OliVdErZBTU+c0CZXUiqSRkZrMr6RqIcMVFrFLkg7gXvjN0U7xn4SpstellotSSu7HSXZz5dJDDUSdiQPyxq5rS0tOiyCb3Rfm9/KqoWLaUKAgFjI4eS19hpjVjv6jHjaRzWyB7zkDfubp4nJdaUEtIGv1TPHXiKqq0cpVF708UmuST9mR1GmJPUAkkd7Eg+gNVNVDDTtLQf6jl4DeqPZtjzeb8ggThThOqz6qNRNeOmBszgWAUdI4h3I/IdTvsb1PTsgjDGfrzUMjy91ytozfi7Lsm5FI5MQ0jSiKW0Le2prb7m++5O5xOtEW01QsiK8bBkcBlZTcEHcEHuMETmCIH8SuKKWOlqaUy3naFgERGaxIuAxUEJfb4iOt+mNHuFrEq1TQyucHsaSGkE25ID8PeIYDzaad9EdSVKS9OVMh8pufhOyEX6FBfriGE4fdK6u12CotUR57j3fefBaHmVDDWhabMFEdUv6KZfLr/ahY3G9rtEbkdwRZjO5ocLFcWGeSF+OM2KEJuGswyxy8C/aYjcty9ifcpuVa2xKhww2ZSLARtY5nw5hdKaqp6wXmGB/9wzB6jX1VtlvFcFQ66ZhTViLoAkGhmHZJY5GCyqDvdZAw3tpuQZQbrlvjLDbI9Mwiav50qBZ6ETgG6tBMoIP6ymQxtG37rE++MrRV8r1Uakg1UCjvUT0mke2u0j/AFNzgiGuI5ZIozLVVU1Vq/RU+owwsbdDoVXqBfcmwS3X31c4NFypoIJJ3hkYuSgaskknYNMwO1tKjSigdEjUbIg9B173xQfKXG69tR7NZTxhnHU8eXTlv8UWcI6XomW5PLkAIuTs7PEbXOw5csWw28t8X4XXaF43aUIiqHtGl7joc0XmmSrkojNqImpJAQruumReWT8JFyLuPocbKqouZ0cUs0cs0aNK+Xko7qCY5IWBGkn4WJlvcfq4yBdYJXfFVYXPMimdlkhLKgkYKGQA7qrC4YMNj+qfXHP2gJWFha4hpNjbnvv4qeAtdcEZ2yVFlyNC93Ovy7G1gqm3wKPhHS/yHpjqw0kUPwjM795VOWR7z7yiZh905vYqfUXuP9+J3HJYIIQhn2RLKTJCturNcBR76QMQF1lK278lEHAlQ25CKAdJu4vf0sOl+17A3HrjhT7UhDrAk9ytilfuRfwrRVGWNJ9nSKshmULMjLoe4B8tjcj4jtY9emK0e1WHJ4w+Y8VuaR2oU/L+JoqQsaHIJEnbYtYKPlr0k29tsXxXQWu548VCYX3tZUdbA7VAzHPZkRk/Q0ym9rbgAAm9jvYXudycUqivfU3hpQTfV2injgEfvynuQnnPiNPLJKYlVI3RkVTfUobq2pSLOdt+gsB23sQbIjYxuI3IIPLLdbgtH1TiTbRBRx1lVWveH/jK1OEp62NTAoCrJEgUxgdLouzD5AH54InPGbjfLa+mjSmPOmVwRJy2TQtjqF3UE3226bX7YItH8GoZUyimE1wTqKg9QhclfpbcexGCI2wRZnlvh20lRVmtD6XctDLHNY+ZmJututivxAja1vWHsQSS7NdM7TlYxjICWhozGWZ496DOKODKijdlIeSEm6SqmoW9HCi6MOm/lPbuohkiINwLrr0O045WYZXYXf8AU/Q99uVsksi4jqlUUyBKtDc/ZpV1rZAWOi5DJZVJA3FwLLfbG0b5L2I8VBXUtCY+1a8A3A92xGfLdxy8Eb8EcQNWuUp2qIgq3JLpUQDptqkAkBPZQeg7YnY/FuXHq6Q05ALmuvwN1Y8SSkQCWrmy+SFjZNdE8ms7kBV551HYnYe+NiQBcqCOJ8rgxguSgOqzWgClAHS/aig+zf7SdrfRcRmZivDZNVexAHUj0BJ8k3FxCsVjSUscTDpPOWqJx+60nwfxHtiF1T/aF06f8PE5yv7h9SPkqeepaWRpJHaSQ7M7G5+V+wH6o2Hpis9znZlegpaeGAYIhbj+ZXQplaGolYsOUI1jsbAyO9yCPxWjViR6G/piaJgwElc3aNVIKqKGJ1t56foCr7w9iLSzw6rcykfSP2107j/U/sj0xNTG9wuXt+INMbxvFvD9UXZC7VUUbwsEelqHkXWCQwmjc6djsPvb/NRi8WWK84y5Fk9S0+vQlQTrjZyjLtbWd13B2ta3yxJhAWQBexVJxUOQqQrZljQ6dQBIuNCC56E7/lfFOsAfhjGpPkFO1pZd26yrY6iVkR0I0LcNeyrbp1YAG+/T/gdpKxjbAnPhqfJatpXuFxmOOibpmexV5ttVwVEjWHoCFt77bXPTFOWskAyY7XiB3dFNHFhNiR6r2vivBK4YMulrEEmxsTZtrg+1gOn1p/tIOcWG4J3H5KZ0OEZeSqsp4pMflmBdbAaxYsV9Gvs4ttvY9d8cyeiDs2ZHhu/JTtmIGaIoM9opPilVSOmq6kewJF1+jHFE01Q0ZN+f34Ldksbt/wAvvxTlVTwzL5Mxmjv/AN3Ur/8AIE4xG+SM+9ED1afkjw1xyd5oaqfDyidi0lfI7Hu0sZP5kY6TNrVLRZsQHcVCaWM5l3omv+q+ibaOse/bzRt/AAYk/bFSM3RjzWnssW5yDOMeCJqCzkiSJjYOBax9GHb+WOnRbRjqfdtZ3BV5qd0eeoVDJl0qxJMUIiclVfsSOo9j88XRMwvMYOY3KItIGLctN8DeFKCtaR6kGSaFgRCxHLKm1mItdvNcEE26XBviRarRanOquB5mZ2V4i7indFETQqxC8sgX3QDzajZj5h2xx6itnp6kNe0dm42HH77uitxwsfHcH3giv/KKP9V/yx2FUUXjficUEGpU5krbIl7DqFLMeyAsoNt7so74wTYXUkUbpXhjdSbLM6jM81qIWqjJPyFvdoiI0AXZiFUhyqkEEm9rHfY4rYpXDEF6AQ7Lgl7CS5O87r8MiPTLeVSjMpzLHPz5Wli/RyM5cpfqBquLEbEdxiDt33vddj9j0mBzQ22LmfK91aZxx/WSxmJ5ERWFm5ShGYHrcs5tf9mx98S9u5wyXPbsWmhfie4u5ZDxz+i8TiKOoo4aN6aSWWmH3TRSKtlA0gyXBCrawY7jvcdpA8PFiLqhJTPopTLFK1oOm824Wsb93khqOXSNJIdgbXVwwbvcN0I9/wAr7YqvZZy9FR1RfC0kHFwNrnmeA+wqPOM8lik0aVsADa57++2JooWubdcnaO1p4JuzsLd/rkuKfiGU2ASMenUf44nbRtOd1SP4inAsGN8/qpr8SyGKOIqiJGGYWDXkdursSfisNI7AbAYs9g2wAXMjr5WSumObnbyn8i4hlhqIpV7HbRcm7C3wk2a97Ed7+tjgYSBdmv3kt6iqkqGgPGWuS0fhHiVKZ5BOpVZFXSLoouC/TmOuoAFRcE9D6YxPN2YBIPcCfRUoxmbFO5/xrTm/LdAw7a1kb5aY2Kg+5bEDax0g/dsPUiw+qtPhDhckX5ZoagzGaqVpCq6A9gXGptVgdTb21W2G1gBYYqyMDTieSSdd3d0Vqhi9ovHpbTeplPMyHUUjkb1cObX9PPYfTED6lsWTAug3Y7v/ANPL81ZJnDjblwEMO6v/APf2xWfWOdqt/wBk78WnL81Fqc0kYbLEjEFSwVt1IIsbvvub39vnitLhlADhobrduyi05P8AL80NS5V1tJta3T/jicSclgbGNvi8lXT5GT/W/wCr/wAcWGSclqNgE/1+X5oZ4goOSygtq1C/S2L8DsQXK2jQeyOaMV7hVsEV8W2NuVzHFT/snl6L8rb4tBZ7N1rq/TiL/sqoppn1szIIVJJYAMGb5KLbfO2OJPQ2rWTRiwsb8OA71PHN+6LHdykeG2XNWxz0bFDG9mRHJQmQdeU9iBIEF9JBBA7C5xvPT4pBJG6zwPEcCOHNYY+zcLhkrej8O62inWWnkqYXU7EU7OQPcxF0YH0O3qMY7apGRiv0cLedis4Iz/V5LRsn4arKk6q6R2BAEjyBEZ0Bvy444/LGjfiZjqI2t0KximknlbJPYBujRnnxJ+iz2jWNLWb9StD5S/qj8sdFQIQ4ry0VFQ0Ml7T0wERBtZ4pNbBSdtVijaT8QRvS4w4XFipIpXRPD26g3VXRcOyUVFPEJljE2zvUsqoA3lPLRHYAkMx+K7NpGMMbhFlJU1BnkxkAdMu/qu6HK8tlSdp6emUQsqmWIMgbUAQABZg+4GkE3ututsZLQdQtGTys+FxHQkIN4poKBG0RwSRkb8oVEpkt1+9LOywA/qWZyD0TEL+zZqF06NtfV5Me628kmyHpZgU0bLEDtHGCFv77kyN+07Meu4xXdK52WgXfptm00Axu993E8eX3lxXNKkkjrHFGWYmwRNyeh69ANxc9PfG0UBkWKvaLacZ5chqfv7KouL8rliqWSZArhVJAOqwIuPrjpRwhjbLyVdUOqZjLayraSAOQgHmYgL7k7DErRZVWgOyKlZnSNDK1NKNLROVYgk3t0tfoCN8ZWP8Ai5Vxq2jkBQkFSCD6EbjETpcJUwdhyCuFnlrpI0LXd2CgBQASTa5CgevX543xhwusmIPzCa+xtDM8bCzRuVPzU2xzZZC05LDPdNlqnBNGJ6CpCjdZFZfU6UJP1IuMc6VxeCulDN2crXbh88lDVvL17jHP1XqjqmZZvX0tiRrLrcN4KJJUYmbGpQxMtNiUMW4amWbG4C3AU7JuGErTM0iJIIUQ6GZkY6i3wOpADbdCCDsNuuLDIZXt/dOwnxB6ry34ge1srMQvkfVU0nAt5FamvJC5BKOdLoL/AIuhK9Rcbgi2JIq8MBZNk4b9xP1XDFNjN26Ko4gyv7NOyLflg2BPY2BK372uPzxfppXSRB7tVA+8Ty1NUHCVVV08s9MgkWE+dFb7y3W4S24tfpvsdsbyrQDK6gcLZ+1JJvcxMRzFBsdujIfwup3BGOfU0/aDE02cND97jvUsb8OR0Oq+peDs9+1RWdg0iAXYdJFYXSRfZh1HZgw7Y2pp+2jxWsdCOBGoSRmB1kQYsKNLBFGzCgjnTRKuoXuNyCpHRlYWKsOzAgjBFApeH6aA80hnZLkSTyyTMgtvpaZmKC3pbBEFcZ54yIk42mnv9lUj9DGAAZiD/XOpABO6hgANn1RyyYG3XQ2bRGrmwn4RmfvmsskWRmtoYq99LH8bagpN2+M3O7E2v7g4qhhNidSvSOqY2l8TB7kYztoPrlc9ctboiq+C6k08p0qBGpuiHWzAdRfbe19hcnti4ykw5uOa40+2TMOyjbZuh4239L96mcB1gSYiOPVfcyA/AFGynba5J79z6Ylpsm2Kg2u20gka4FpAsAdEL+LFTfM3Zd10R3HQ/DuP+OJsTgVzROiHw+yHL6qpimgaXmQkO8UhU2I77KNS3tuPrjJOS1PvOu1Xvibwxl6OaqqklV5LAJGRdyotsCD2tcnYYj7UEKbC14zWNtSo0hKo3LvfTq30+mq3W3e2KEkoBWgYdy2Hw14Wyt3Sqp5JuZAbtDKy+VipAvZRqG5IINrj2tiMzWWWg6BP+I3DeWwSPVTyTCWc3WKMr5mAAJF1OkbAkk9T74ie66N+IKZ4Srqin0jbmrsTew0d/XFYC6nJA1+80PcRUn2eeSLsp8v7p3X+Bt9MQuis5es2dN28AdvGXgqOWXEzWrqNamCcSWUlksZRJthc4kZGXKvLUNZqrzhfMI4RNJI5UERgDSTqJ17bA79bXx0qVoYHXXlNuXlexw4H1QpxpmvMkiMT6ZFWQvoaxXmPrCXU2uB1sSN8awxh7pHuGRItfkLXzXGe8gNA1CssrykTZHVSyG7RzcxCeo06Vbc+vmGLo0QWk1Vr/wBHqdjWVQHwclb/ADDeX+bfxxBIblYfa+SGvG/hxaPMS0a6Y6leaAOga5DgfWzf+bEa1RJ4L52QsNz+il+ztud45zdPmVlAA9AT6nHMv2NbbdIPMfkrHxw/4nyK3nHTVdLBEsEVRxN5o0h7TypG3um7uPrGrL9cEWc8Z0prM5WmuVBWOO47KFaVyPQ6bi/qB6YryNxSAHRd6gm9moJZW/ESAPD5XJV9xhklNVIsEEUpalBjBpxGEjBA+7cyeU9FOlbsNul97IYHEXXHhqJIicB1FjvuvOGM1iigMBV1lhsFjdgWfVsp1AkG56t26kDFlxI0ULJMIVLxQ1RzGEdS7SC5MaaIojYBmCA+dyoZLs5tdh7gRtJKljmYD77bg/eXPqsr4kqxUVBkf4tKgkd7Drbtcb2xntARdSz0rI5C2/6ahXnCXE4y+CUwoGqZSApYeVFA6nuxLE7D0F8VJagDIKPICwU/O+K2r6JYaxf84iYPHKosHHwkMPwmxvcbG3bFB0ywWEKhiy91i5mn7stpLe/pioZml+G+amY04L9URZDxGKGlkECg1EjXZmFwijZRb8TdT6b9+mNwVkCwsExxNxd/SFLGs62qYXuHUeWRSLH91r6T6Gx6dMS7lXGRRv4Hf6PUf+KP7gwusuvqU/4pUIJjnXf+rf8AvL/8h+WMSWIuNy7uw5SyQxO/qzHUfl6LOXGMBesC5tjayXXgcXt39ffFhsJtdUZKoYsASana17nV3Ht6YtAAZKq6B5biOqLvDijiq/tUFQoYOkex72Lm49CNjfE0Xu3IXB2rMcbL8CqbjLh+kymWLTC0i1GtZGdrlFsAeXYAB/Ne5udj64tDNct0WLNqHOIuJqeGgOX0Ek0qSuGkkl8ukA6tCKLWu25Nt/e+0MhWHANyC0PwPggocsasqJUj+0yWLuQAAhKKCT082s/XEK0Qf4wz1mYVwjWjkCU4YIyqzh1Pm5moDTpKhSPT1wRVHhZLYVh/ViST6xvqGOXtDKaA/wDO3irMHwP6L6jBx1FWSwRLBFQcWTFDTPe2mV9/S8Eu/wBOuCIW4hXk5hS5oFJgKhajSNRiurx6mA/CNVie2g+uNC33w4K2ycezOhdxBHXQ+Xop+X5GraGnEMlLFCQJHZXRm1lhNHv5WdWJkLdwukkXJkabFVQbFDsuUKeXO7smhHkDN2jN11MTvq5aqR6kn0OLQzW7oQ7MJ08BmriilaTTOdTNzE1Ac1i9iLg3W9uuNJALcFPTOFObkB3IrNOO8iFJXtDrL2RGZiLXLC5sB0HYDHMkOEZKOWV00he85lMrTAAW9L457nkqSzQLKyyugaeeONerWv7De5+mIZpREwuKka0uNhz+S0c0sDR/Yx00AWHaxvf5g744GOUHt+a6Lofc5ZrI88ienleGTZkP9odiPYjfHpqctlYHt0K5EhLThtZQqd7nEzhZRt1C2bwhb/N6ja33oH00DbECnIzRhntCJ6WWI2BI8h6eceZf4gfnieJpeCEbOYZWyDcfvxWJTyW6i219/wDnriSGG4zXsJauw93Q71Jy3L5JiLHyMpYOBdem2+17n0P8sXWUwdkRZcqr2m6EBzXNdy19NEVZ5wbFIV+zSRqEj8/mLksPYEne/wDLbfFjsRoMlzYtpPLSX+85BMcpBKN8Skjv2+YBH1F8U5WlpuF6Kiqu0aAd6sqDOloo6ioHxgRhF9XJe30ABJ9hi3TkOaSuPt2n/eNI4FNf5CZ1m6rU1E0ahxqRJnZbA9CqIjBQR67+uMYiFwg4tyVe3hasZmiqK2MVCAWEaO0UbNuvOkKDQCLdtgQTt1rvnja8Mc4AnQLIa5wLgE9l3BGdlDljOsdK73cGSNl2Ia6gEydQG0i1z1tiVaLe0pkpKMRg/dwQaQT+qiW3+gwRfPXhTREw1LW/TPFTr83cA/kGBxyK336uGMbji8P0VqHKJ7u5fTGOuqqWCKh4iDSSwU+tkSQSMSrtGXZFGmPWhDKDcudJB8npfBFUUdS8gpYZFlY05DTSMA/MYIy6VMeoNctuzWsBvuTgifpqoREcp1JhLLKpPRGdtDSdSA2knXY2Nz0ZiCKNLFA9S0UUVIKgeYoyRtIvQ3sH033B7ncHvjFxotsLrYrZcVGzbJHMqyTT8qIWLtUcsgMD8QtJZtrWDggHcg7AbAkLAcQrOklBYLT5mXkPRJUiKSW3NgsaN0v8DbdbG2MEkoSSsW8Vq8vmbF05cgiRZEvcK66gdJsNSkWIawuCNh0xWlbcIFTtXqVHUEDFDsjdWDI1adwxk5hpWmciOV0vqb+rUAnf023P/DHAq6gSTBgzaD4ldCCzBiI/RBtFxOJKoxiUJrYhZjcBjfa4tdQxt1+uOu+kwQ4i29t3D62U7dpwvIYWZdfyRF4kcOPPTrOovUQL59P41/EB7g3YfUd8UNl1bYpTGfhccuR3fRVKuHEMTd3osxy03Ix6GVhsVzoz7wWx+G1Uywz6fhMw1H/yDbEUUOMZrdz8O5G+YIssYZOoG3+4++OjBFhyUNi/Pes9yjL4TUVP2tlXS3kik0qAGsdQYkX31CxxZbGwG9lZbVzlgjLjYaK3q6JubGXbUsbroVXaNbAEBbJsV6MSQelrb4ksAqmhs5SMloCKgTHZfMoN2sAQQq6SfcnVe9/ngchdZaDe40QdxhEFrJboVYWvdtVyQCGUn8JFrX6Yo1MjSvX7GiD4seWvffmhHibLZZaeSSMFkhKGUAXsGDgMfYEEX/axFSk2Kp/iK4kZ0PqiDjvjz+kPsIyySqSoFg0CXVQ21rAfE1++4t6YsLzi0HitBJUaGRVZYFWaRVF3afyWv3ChL2P6y+mOJtibCGMGt8Xh9fkrlIy9z3eKCzNBG0VHI8VLeFZEqpU8zHV11gjRIFGrUb3bbYY1oYXTyGdzzcO0GnTpu6LMzwxoYBuVr4k8fitQ5dlV53l2llUeUL3UE+vdulrjvt2JpmQtxPNgqjGFxsFZeH+QrC9LTr5hTq88j/rSG8a7ehLSEeyDHI2cTUVMlQ7kB3/l6q3UARxtjC1LHcVJLBEPcVgTBaa6rcGR5m/qEXbWp7SEmym4t5jvp0kio45IKd4aemarmeaQXD806lGkSSGWRdJAW1/MewUAsCCKY1K8VbPUwIZVUJFNGOrAlpCUvsWTmKbdwWHW2CIc4p4Vgq251JJymYKyvdgjbFACR54HGkpfoLaSAbXjcy5uMirtPWGNhikbiYd3PiDuKiZHn60rvDXUkUdWikRzuoPmI8okJvpVjb7xTpO99NsYbJnhdkVvNRAx9tAcTN/FvUfMK/8A6YaWnEMzodLqxqpJI0KBXD7x31rMoGmwXSTYg2NsSrnrHPGGsaTM2laMxrJGhjDCzFBdVZlO6lrE6TuARcA3A1Iui68MsgNVPzZB9xCbm/Rn7L8h1P09ccba1SII8Dfid5DirVLFjdc6Ba3nVOKiGanDhWkjZfW1xa5HpcjHmYHGKRstsgQum9mJpHFY7Q+HdbzwJkEcatdpdakWB6rY3JPbb52x6x21Kcx+4bk7rFcsUzw7PRa8c5iB0gk2+X+OPPjZ77XKvGZZbxdk4p5S8H6JzdR+qepX6dR7fLHq6CQyxYX/ABDXnzXNmjwnE1GnhFIXp50TSbyAknt5R2PfF1sdlC0k5Iznj0XSQa45BZh6j/AjE2BZu6JwIQZxZlY54LGYQINInZC9rqCBuBfcgX9+vXGpz1XUhaXgPiIxk/CMu/8AJF2R0sZp4RE3MCKFTWLNZUK6mB6X6+ltONhILKo9uFxbJqPvdkramhOkb76l/IyX/iCpHzPpiN8l8go3PvkFn/iVGVqUBRbBbK41BiFJBVvNpIFwQdPRha2OfU9F6L8PAHEQ45H4dxuMj98laeDovJV3/Ui/nJjNLoVH+I/4kfQ+qk5lQPLXvTU8S04VS90DQCQARks0kShmJZ9IUNbyNe/QazNnkfgY7CLa2vflysuCwsaLkXPBQ2pTTNKZoarVIoV1PNqEIW9iklmsLE7bH9kEY4lXRVz3gO962jhYH7+7q7FNCAbZX3KHUUsU0cZljimiYaog73O+/l+51/Tc+uKLXvie4NJa4a2H/wBWUxDXAXAI++V0/Twx0sLclEjZr2WNAoFhuTa5JA/WPWw2vbGjnOmkGMkjmb/fd1WQAxuSIOEqmKlilmqJFXXIIkO5JES2IAFybPzTf0649Ns7BHTB5NsRJz5nLysudUXdJYbkZ01QkiK8bB0YXVlNwQe4I646Srp3BEOcRZNPJIslO0W5h1rLqA+5kLixUG99TCxHXSb7WJFIzYSR1MNQI2kRY5I5Ag1OmsowdR1YXSzAXO6kDY4IoNLXPTpVTaXenQNMuqMxyMzMzso1kXVRYAlVFrC5sTgipc4pJJGDJqppKqpj5cepGJVQhkkZY2ZGUhDcXIIO+7CxFQeIeawziOPQVq6aQxS7EqU0Emzn4gW0EA7i526nFaoLbW3r0GwYpxNjA9wggnd+t/mu/C3iHRMtJUAMj3+yyMvmS1zy9R3KEbp6WI9LbxSXFjqqu06JsTjLF8JcRluI3IV8b8veozqOGIXeSGMD83uT7AXONppWxML3aBctjS42CiZtnNHSxJT01Q7GGwYKvlZr3ZtW1zffuNscangnmeZJWD3uOoG4WXZpqungGBwuOKJeA68SSTSGQHWNXsd7k39B0t2xT2nA5rGNaNMl0at7CxhZm3ih+o48MlcSSfslwgHyP6T6n+FsdSm2SGU3/PX8vvevOvqbyf8AFW/FuYJDKrhlAVR26X6fO47YzRAPYWkb13oOxEDjJk3iqXLaqnnAgaZlMvwBhsjdBY/89bYtztlhd2rW5DhvG/JciaWKR4DRa6KvCXLXQVKnyOk4DA9iFHT1Bx0o3tkYHszBVN8JDskf8W5mlHEsrIz3NgBb4u17nbubgHocRumDBmrNHCaiQRb1mfEHGVTVBl1KkfaMAEEdRrJFz07Wxz31LictF6Wn2PDG25Jxcdw5jTTqVqNDWpPFG6psyhkIjJJuNjqICiw9bC49BvbvfNeOe0tcQ7UKbTldQ6As+rb8XlKg3PUbix76bja2C1WYeIWZpNJEisGanMscmxHmBUX9CPIB1uCCDipUkHK+i9R+H4nsLnOabOAsd2RN1O8Lq+On+2zTOEjjjjZmPQC8mM0uhUX4j/iR9D6qUnFstdGagyGjorkR2OiSS1xqd/wAnoqWO3xdsc7aG0pGSdhALu8fALkQU7S3G/RRqtKURtJLHO6KCzPLHUOBbe93U2/exQMW1H5nF4geV1OHUw4KBR1SMgldHiV5AlzfcMwVBpG5LEi4a+kXvY7Cs9jg7A0gkC/zOfLla+7ipARa5yTXEGbvFWQ0qKoFQjrcj4VAIUJY2BLAk7b+UdsbU0DXwOmJPukeO+/csSPIeGDer6eNPs7QvTyPOhm5EoNkXnOX1ltQ0lCRe4v5dr3x04No0vsobJqBbDb71VZ8Evakt8UVcAxWpdQFkklkeMfssxII9mN3H72OpRMeynYH62+/BV5iC8kIjxaUSWCLx3ABJIAAuSdgB74Ihit8QMvidUkntr6Py30EeofTpK+97YXWwa4i4Gi6qqvL8ui+0pHEgm+EwImqa+406bah3ve3cnGHODRcreGCSZ4ZGLlC9C+VZxUuJKeWOoZbm8hTmBQF6xSWLAW2Njb1A2ja5kmavTRVlC3CSQDwOX6qq8Q6UpTxyC3PoZeVqAA1BAJoWsBYHSF6WFy/a2MS5EO5rbZpMjJYDvaSOrcwrfOKBKmplqV/SS0caRt+qHVmuPncfljibZqCyVjD8ORPPNQ0kYLXHfosAbIahZTE0EmsG2nQTf5bWI9+mO5HURPbiDhbqqTo3g2sjTiGq5VLHT6gZuUqubXsgHwg+/T5X9cRUcIfK6QfDckdeKlkccGC+aEFi6qwsf5Y6gtdQMAIwlF2UNJVUU1KhXmqot6yIrBrfMWt+WOZURNhqGyuHu38CQrTY5HxlgQ7Q5LPLIIo4pOYxtcqwCe5JHlA64tz1cMMZe5wt6rRlO4Zb19I8I0y8yo23vHc+p0kXP5DHH2HI405/wAj6BTVbiH5cELeLWUFWWpHwdDbWdzYC92Kj0FgDueuL1Q0kXXR2HUNZIYyNfu2md+vms6kv1P5Ypiy9W7EMz4LTfCzNNUDwyz25TXVSFA0tvsWF9m1evbF6B1224Lxu2acx1GP+7Pv3/XvVzxHWmkiFSV1kSqADcX1bNYnewW9ifxEm1rDG734W3VKipTUzCIG17+QusfLklierMx63vck3Pub3xznkFxIXvqWN0cLWOtcADLTLwQ7xfmDqnJVrJLZnH6xS+m/sNRNvW3pi1S6Fea/Ef8AEZ0Pqt/4ByVNAmYAiImKnFtkWP7tmA/WZw3m9LD1vBs6ANj7U/E/MnroFw6h93YdwVVI1boNNVc+RA5Laad3Mg1FgBKl05Z22IDAeUnriOrfWkOjjYM9HX3dDvW0Qhyc49ynHhV6pdVTenSOzQrqGpXXcSSWOmy9kuRub9gI6HZQia4y5lwt0B+a2mqsRGHQIA8T6MmNKh0HNopVEiBjpdH0kFGFjpby2bYjzdxiChidR1Jp35hwuPvxW8zhLGJBqFq1LwpSyKrnmyIwDBJJnZSCLi6lrMLdmuMdZlFTxuxNYAVVdM9wsSiQC2LSjSwRLBFS8QJzJKeFvgdmJU9HZF1Kh9RfzEd9FjtfBFk9FwhWzvLJU6omaTQutfjkK6rkndkZroCpsLqRcXGK3YYhd2q7/wC1/Z3tZBYxgDK2fPPj5IRqJZFjdSzBYyyoneLVbWFHqW3tiG9y1rty6rYhFHNPBq7S3T5k37+S2HKKOjhqEqCXRog6wIkZMbxPbQYyiHmHRa+5Ootfti9YLxuNxFr8+9DPiVmZZZF0kPM/MEZtqVVjEUYcdnclm09QNINjiCc3s3muzsiMsbLUO0a0jvP35ooWk5LiL/u4IE/soV/wx57bovO3/H5lVqLJh6qh4hz0wJJL+CPYWt5m7Df/AA+eNqGixEN3nySWUgF24LHqmvkdmm1eaQ3cdr+wPYY9g2NrWho0C5r7u99RCNQvq3736/njeyw2PHoVzSZq9NMkkZ8yG/z9QfYjbFWoaJGFh0Kna90RFivoLIszjqYEmi+Fxe3cHuD7g7Y+f1Mb4pCx+oXXZIHtxBEHDMoRqpiCQoQkKCTspOwG5PsMek2F/Ln/ACPoFzaz+IOiGfEbi6mnpxTwSB2Z1ZjbZQp1W3t5rgbDpY3x0Z5GluELrbH2fKJxM8WaL678t3rdBWX5NNPFLLEv3cSFmc3sbC+ldvM38u+K7InG5XdqdpwwuawG5cRpuB3n7z6Kw4FzUU1YjM2lJAY3N9gG3BPyYLv2ucbU7rPtxVfbtP2lNiGrTfu0P17lpMVbS5vStCJPMVBZejIw3DAHqAw69Di3dsjbLy2CooZWvc2xGnA/e9ZrnPCFVTayyo8aAnmLIoBA9QxBBPpv7E4qup3DovTQ7egkbm0h3DW55H62Wa8Z/HH+6f54kpdCuf8AiL+JH0PqtU4J8XqOnoESo5nOWRroi3uHcvq1GwsNR2vfbpieNmBgaNy8643N0zx34jZrT1s32eK1LT6LkwllZXAKs728uonaxHp2xusK14zzKXOshE1GratYM0Kbt5NmUW3YA2ceoAwRA65jW5pGtGkEjTSLFFLKY9CIkVyC253uSSxt2AHTFN1M59QJXWs0Gw67z9FMJAIy0b19GUVOI40jBuEVVB/dFv8ADFxQp7BEsESwRRMzy9J00PfqCrKSrKw3DKw3DD1/wOCKJSZMyurzVEs/L3QPoUKbEXIjVdTWJ3N7dsEWeeInAUxmepo01rIdUka21K3XUoPUE77b3vsQdoJIrm4Xa2ftIRN7OQ5bj98Nxz4EEaBVJmNVAOUpq4r/ANWhlTr6JsVJ9hfENpRkLrqOOzXntHht+Rt5XHoUZcBcFTTTJU1cbRxRsHRJPjlfqGcHdVU7+bzEgbADeWKIg4narmbS2myVgggFmDuv3cPUoqzz/Spv3I/5Njg7Z/mWdPmVWoxdh6rDuMs6EkrRqS0SXCEHYt0JI7+g+vrj0dDTmNmI6n0VKocWuLRoqCGkmaxiikkXuUjZh+YGLZfYrVjgMkW1vA8v9DJVJC/O55JTQdfLbyAabX2YBvqfXGHv4LJs34Vn9Zl00QDSxSRgmwLoygn03GIFGjDwq4n+zT8iQ2hnO1+iv0B+R6H6emOPtei7aPtG/E3zH5aq3SzYHYToV9BcJfpKj/0/5HGuwv5c/wCR9Alb/E7leSUMTEM0aEg3BKAkH1BtsffHaVUEhRM8y+SWBoYJEh1AqSY9XlIIOkBlsfff5Y1cCRYKSF7GSBzxcDde31QvlnhhTxsTNI04II0MAFBPew627A7fzxG2Brc10anbNRO3D8IPBZhV0zwSvGSQ8TFbgkHY2uCNxcWP1xScCxxAXroHx1dO17gCCNCLi+/XgbqO5v8AESfmSeu56+p3xgvcdSpWU8MZxMY0HkAPRUnFOTySxNUILrT6RIB2EhYBvldbfUYtUuhXmfxH/EZ0Pqu+G6/KuZBNWQsGRgJYhcxyejgAdjYshIBGrr0OsbZ2SlpzYdDvHI8QuC4sLbjIo08UvFamqaR6Wi1PzbB5CukBQQbAMLkm1umwvi4okBeFlbPHmdKsDsNcoDKCbMp+K46Hy3O/oMEX1lbBEsESwRLBEsESwRLBEsESwRZ94rcTzU4ipaViks4ZnkFtSRrYHTfYMxNge1j7Y1c7CLqtVVAgjxrKcz4pelpZ4uZI1ROwAaSQyMqad21HpfcAdt8cySk9oqmyO+Fo876KbZ1Y59MSTcknlwQNR1AI0t0x3I33yKsCzhhKI+Dc+q6OqjFI+8sipy2uUk1EKNS39+osR64SjJRdmW6r6dbOITK1Ok0RqQmrlat+mxI62/jbECL5N4w4iq62oZqxyXRivLGyx2NiFW+2/fqe5OCKiwRfSfgVnL1dNM8u7oyRlv1tK7E+9iL/ACxXpqZsAcG6E36aKSSQvsTwWm4sKNLBEsEWR+K+V8uqWYDadd/30AH8V0/2TinUtzDl6v8AD1RdjoTuzHQ6+dvFBOKq9IiDgziWlo3nStVjFPGqluWXQAF7hwLkAhvQ9Di5SnIryP4ke0SxgnUH1VZn3hVTz3mymup3iO/LklHl+Ti+3swBHcnFpeeWcVWQypI8ZMbcsgO6OHRbm3xLtt3t0xgkBRulY1waTmdF9C+GPhhHlp+0SuJqkrYFR5Iweui+5J6ajbbaw3vlSLRsESwRLBEsESwRQ8zzSKnAMrW1GyKAWZza9kVQWY2ubAYIolJxJA7hDzImY2UTRPFqPopdQC3te+CKo8RuKZsujgkiijdHl0SNIzKFuCRuoNr2IuQR09cYJsFpI/A0usTbcNUOp4xLZtVHJsp3jlRxqtsNrEKTtqtt6YwHhV21sLrXNuoIQPnFfU1tT9qleJG5Yj5aKWVQCW3Ja5a567Yhe8HcuPW18cww4Tbje3yQNxnf7QL2J0DoLdz7nEkXwrobJt2BtxPyVCDiRdNTaHNJIZElibTIm6tYEqbWuL9xfY9uuNnOJWznEpiOrkWQSh2EgbVr1HVqve9+t798arVe19Y80jyyG7yMWc2Aux3JsNrk74ImMEX0D/0bf9Eqv/GH9wYItfwRLBEsEQx4j5Zz6GQgXaH71fXy/EPqur+GI5W4mEK/syo7CpY46Xsehy8tVimOavoC9pT9437o/mcTR6L5v+Pfjg6O+Saq8uRjcQRMfVtv5Kb4lDrb14iKpe0WL3Dp+qh5mgSIxAF3cW0Rr8K330qOgt3PU2+mzczdWaV2OUSOyaDqTqeu8+i1eLxio1XzUtcoUb3hXsPXmYsYhxXoRUQnIOHiFbr4gxyRLLTwOyFQS8rLEik/hJuxLDodIIB2vcEClUbQhhdgNyeAzKuMge8XGilZBxpHUSLC6qjvfQUkWRGIFyoOzBrAmxUdDviSnrGTkgAg8xZYkiczM27kU4tKJLBEsEWU+LWZSQrVSxk6oxTw3BsyRyl3k0sN15hVEJH6owRUbTpT0bmaJIfI2oKJAz6kIQOpgjC6ZCsgckkFPKTqwRROOOJo8xnp9mFPCrAGYhBI5tZxGTfoD19cRPdlYLlV9VeMshJvvtn5qonoy1vLGoHTY3/NSLA+m4+eIQVxGTBu8knp6G/yUlSqLqYKlvTp9LdcY1UJxOdYElCPGcWopKAwBGnzCx2Nwbde9t/bE0Rtku7sl+EOiJHHL66btyGcTLspYIlgiWCJYIvoH/o2/wCiVX/jD+4MEWv4IlgiWCLxlBBB3B64IvnzPcuNNUSwnpG5C/undf8AVIxzZW4XkL6Ds2o7ema/fax6j6696q4JTqJVdRYC1zYaRfcmx6m9rA3tiVjbNzXzP8WVsdXW2a73WDDfW51NuinFCw81x6hW/wAbA/yxleTxBpy8/pomqULdwi2AsC3qe+/e22BW8mKwLj3cvzVfmFNrIBqSWVgRGVVluDcBkUXYexxu11s7K5SzmIh4iHXP1OS0PwscVlVVipiiYQhGSMeaNGlLs5VWG1yAQDfTcgEA2xtHDGHmUDM6lekhqu3iBF7K14dyGFs5nm06TTxgpGLBQzl1LWA66RYfM4lwi996ludFo2NlhLBEsEWdcdRBa2zx82KqpSk0d7a1jfYqezrzLqbjv0F2Uip+KMvqKyLTCRVAGM2DKkmlXB+8icr+EDzKSGO4ABxh17ZKKZrnRuDdSCh3+hqrWQaGce/JYlvqoIt7k4r9m5eeOzKkNA17xYefonajg3MJBdaFyOwkeFV+ZQygk+xt9MbNjKsQbMmbqQOmvS9sl4eGa2JfvaKby7jSqOB8hE7YwY3KKXZlRe7beP1soL5TNIXtTVBLKF81LLYDv8SAHrf6DAMctY6GqbYYdDfUa+KoK7gi34KqL3enkK/noA/jjfE8ahdFs9cz44wehH1KqYuG0Iu1SqbnZlsbe4LbfLAyEbkkr5WG3ZH77lKpuDDIbRSPKf8A8UDyW+ZQkD64yHuO5bR1lRJ8MJ7zb1ClTeHNQguyVAH/AOpIf7t8ZxO4KUz1I/8AF/2Cpanhxl1gONSm2l1KEi17jV+Vj3BwD+SyKp1wHxuF++y1TwPzyGioKl5yRqqVREUFndygARFG5Y+mN1cRdmXHNeoZo8rmAANgySMx+YRbL+Zxrd3BV3SSh1gzLjceirn8TKlfjplT9+KZP71sa43cFWdV1Df/AAnxv6BOU/iHWyMBFRGQEHzLFMQOlhfpvv37YBzjuW7Kidzb9lbqQPkpJ4xzQLdssYb72R2sL9fKxPTe1sZu7gpXSTg5R/8Ab8kD5oK7MqoyS0ky2GkRpTSR6wpNi7Sbd+l9xa/pjR7CTe2ay+t2gIDBD7odqbjLkDr1Uv8AyKzNtzSaVXcJzotTEdL2cgD2v/uxjsiuS3ZLw34hc9cunNV8+S1cClqikqNZ66EMgHspiLAD3Jxgxu3KKXZk+IBgFuvmUxl+W1MgKLSzhbC2iGQdb3GplFz03HrhgOqwdnzk4gLnnbxtfyUubh6tVQsNE6E9C2hQPexcFsBG4nNbs2XM995T5/dlP8OaGooeaGlLTVL7LEi6yIyyFneYaUTXqUDQSSLjbE4XfY0NaGgWAVpwLxMslZzw0lpVWKeOZFWSNna8Ml1AWSNmJS4AILpcWN8ZWy1zBEsESwRZxxzWq9agRJJTTwsr8tQQGdkbSSxA1aVB06gNxf0NearhhNpHAKRkT35tCmcM00dTfa5Q+ZXUgi/dwwBJO+/Q9sSxyskbiYbhaOaWmxRtBSonwKF+QtjdYT2CJYIgrNvFXLKeRonqCXQ6W0I7AEdRcCxt7HBFY8Ncd0Fe2imqA0lr6GVlaw9AwF/pgiIZIVb4lB+YB/ngi6RABYAAeg2wRe4IkcEQnFwPCuZmvHQoTy/wiY2UygdAxQWPvc98ERZgiWCJYIlgiWCJYIlgiWCKBnNHzI9uo/59MEWaT0zQTLJpfVGSEdUVwVZ2k0SK7IfI7OVZT0axBtfBEOwoINU0jBI4ozEW6gF3VkXyizMAOYdI2CE4Jey3mKUOoZSCrAEEdCDuCMEXWCJYIgiLIYXzKrSQM6GKOVULNpVpGkDkAEddCne/e1sQmniLi8tBJ3rftHAWvkg3hDOBRV1WogqZVQ8uNY1QRoDZjrkkkUA36L2uet8bMiYxxc0arBcSLFarkuZzTbyUxiUjZuaj/Q6T/K+JFqrXBF4ygix3B6jBFjGdUMS8VUcaxoqcm5QIAu0cx6AW7DBE5kWW02ZZ79ty9o0p6RV5mkaTLIdYuq/qkEAsQL6T1vfBFonFnEbUaXippKqTSXKRlQQq7FiCdRFyPhU4IqLKPFOmnoJawRS3g2lhVdbLcEg3GwQ2Pnaw2PpgieTxMpRlseYSgxiTUEhuC7MrFSF6X6Xv0AwRJvE2lXLY6+QFebqCQgguzKSCB7C1y3QC3ywRXPCPE6V9ElWiMoYNeP4mBQkEC3W9rj5jBFU8MeIkNXWS0Twy006E6EmsC4G52HRrea29xuCcEXeYeIEUWZQ5eYZdcptzGUoo6206hdxcW1Db0Jtgijx+J1K+Zpl8QMhYlTMpGgOATpH63Qi47+uCK04x4qaiUmKlkqmVNbiNlGhel2F9dtjuFI2O4wRUaeK1O2XGuSCZwraHjUA8ttvjboFNxZu9+mCKdmXiHDHlyZhFDLPG4+FAPuz0PNO4Sx277/ngiJcjzH7TTxT8t4uaobQ4sy39bfnginYIgnxGrq+PlLRQQuj31ySy6FQ7dRrW4t8/lgiFAzrZZzBNOQTopqckADqdTliyi484j079cEVTHlaVvKeSaoMK6C8J5S3hkZVLQmJFCqGZda6FYg9SbYwRdRvia8gu3eHVbnBCqKqIAqqAqgdAALAD6YypF3giWCLP6jiaOnzGtdgzsBDCqgqBsvMuSTsS0pUL8TWNgbbQzTtite5J0AzJW7WFyHaPM1NZOwXQsrBluwFntZ1JudLaQrWcWbfpa+MRVDZDhsQeBFj1RzC0X3LTeHakPHb0/ZC/3SVPzBxOtFbYIlgizCpyCpl4nSqWM/Z4IgGkOwu0TrZb/EbsOnTvgiqeIMgq8rzlK3LoHmhqjaWKMbXbd1O1lB2cMdgbjYdSJ5q6uy7O555aSoqIKxVA5SlygAFlFvKNJ1ArcXve/qRWkPCJp8vzablFZa5ZH5C+YotnKJZbgv5mJC7XNhe18EUvg/gNaXK2hmXmTywsH1b6dYLctL9AGPbqd/SxE9wRwKlJlhgmGuWWJhLq306wSY19FBPQdTc4IgrJJszyrJqcJSSkvUkyBVvIsRsbAAHQzbjUR5fS5GCJnifhWeRY82oIa2OojkQ8qoJeR7kAFRqLBQSAVOxUnYAbkRTxLwtJmWY5dJKjwrHTl5wGsVNx92HU9SSRcHoGwRdcccLOcxyqWjpx9w9pNACqsasp3PQAAtYd7nBFUZbW1uWZzW86kqKqKsYFJIoy2wJ0C/SyhihBItYHpgiL+CuDEp6WpjmQf55JI8kXUIr7CO42OldiR3vbBEH+HXBtVHJV0NQD9gjqA/mH6cgAqo/YICM1upAXoWwRbFgiWCKvzy/KNjY+tr2wRZlUqxk5ZDHnsgVkUSFWi1uAyMwDwvdtrghgLXJFiL3Jck5NTBTDmM0rgyySIsdoYSZhHHGpbSC4QMXOoj+BFreCJYIlgiw3jzLJkzVZUUnlVK1JS+kyrpisV7GxR4zf4dibBr4pOe2KcukyDgLHdle4vu481MAXMs3cojV/NqGnZOWpI1KSr20a7Bip3J1WvbSACLm+MSSs7UPcQA29s7k35DcjWnCQBqjLIeNYoFIEEzj1Ro2Uf6+31xOKlp0Dv9XfRadmeXiFcJ4m0f4hIp9DoP8AJzh7THvv4O+idm77IXI8SIWP3VNUSj1QI38FckfUDGPaBua49x+dk7M7yPFJfEqnBtLDNF+/ywfy5mr+GHtLBqHD/wBXfSydmd1vEKYviJQd5mHtyZW/iiEfxwFXCf6vks9k/gmpfEihHwu7/JNH+10nA1UXHwBPoE7J33ZKLxHoj1Z1+gb+4zY19sh3k+BHyTsn/dl3J4jZeBtMxPpypB/F1A/jjb2qLj6p2TuChnxMg/DBMy/raobf7XD2lvB3+rvosdmeI8QnYvEujPxa0+ehv7jnA1UQ1v4OHyWezd9kJTeJlEPgMkjdgoAv9XYDGfaYyMrnoD9Fjs3fZC4/6wd9qGqt68qT+YQr/rYx7Qf7HeX1us9nzC8XxLpwbSRSx/vGK/5czV/DD2lm8OH/AKu+idmd1vEKR/1j0X6z/Kw/+1sa+2Q8fI/ROyf92UZ/Eynv5YpWHqHh/lzbj6429qZuDv8AV30Tszy8QvU8Tab8Uci/N4P8JsPaWcHf6u+ix2Z5eI+q9HiPE36KmqJPdAj/AMI3Y/ww9oB+Frj3Eetk7M7yPH6JL4kwA2lgni/f5an+yzhv4Ye0tHxBw7j8gQs9md1vEJuv8QqZ10RpI7HoAY7/AJa7n6AnGPa4z8IJ6Nd9LJ2Tt9vEIZzA1IQVbxciGF0k1P5OjqdKhwHJPTToUXPxdsZa+Zzs2ho5m58sh4lCGAa3KImzeBs6gZJEdGgkjDIdQ5jGNlUkbXKq9r+4xNjbfDfNaWNro9xssJYIlgii5hlkNQoWeJJVBuA6hrH1FxsffAi+SKHDwvRowdaWHUOjGNSR8iRcY1axrfhFlkknVWyi2wxssLl4weoB+YwRdDBF46gixAI9DgiiSZTA3xQRH5xqf8METsVFGvwxovyUD+QwRKSijb4o0PzUH/DBFzHl8S/DFGPkij/DBFJwRNyQK3xKp+YBwRexwqvwqB8gB/LBF3gi8YX67/PBEz9ij/7tP7I/3YInlFthtgi9IwRLBF4yg7EXHvgi8jjC/CAPkLYIqbjOmV6OXUL6AJF3IsyHUpFvQjGr2Ne0tdoVkEg3Cz7whH2yRp6r72WEnlk7BSdrhRZb2vva+IoaSGD+G233zWzpXv8AiK1zE60SwR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508" name="AutoShape 4" descr="data:image/jpeg;base64,/9j/4AAQSkZJRgABAQAAAQABAAD/2wCEAAkGBxQSEhUUEhMWFRUVGB4bGBcYFx0cHhogHR4gHCEgHB8bHSgiHB8lHx8cITIhJiksLi4wIB8zODMsNygtLisBCgoKDg0OGxAQGywlICQtLDQ0LC80LCwsMi8vLCwsLyw0LCwsLCwsLCwsLywsNC8sLCw0LCwsLCwsLCwsLCwsLP/AABEIAPsAyQMBEQACEQEDEQH/xAAcAAABBQEBAQAAAAAAAAAAAAAGAAMEBQcCAQj/xABLEAACAQIEBAQDBAYFCAoDAAABAgMEEQAFEiEGEzFBByJRYTJxgRQjQpEzUmJyobEVQ5KywRYkNKKz0eHwCBclU3OCg6PC0mN0tP/EABsBAQACAwEBAAAAAAAAAAAAAAADBAECBQYH/8QAPREAAQMCAwUFBgMIAgMBAAAAAQACAwQREiExBUFRYXETgZGhsRQiMsHR8Abh8RUjMzRCUnKSYqJDguJT/9oADAMBAAIRAxEAPwDb8ESwRLBFDzfMUp4mle5C9ALXYnYKLkC5NhubYIs5z7OaqeYU0SGaoKh3iViIYAwuA26mRrEEtIdO4shJtjRzjezVbggjw9pM6zeA+I9N1uZQ6mQ161CoghMjK7jlcqx5ZUOl41Rke7AdV3/FjQCXeQrLpNnloa1jgb5m+7jwvystFyTMKqnhWSsjdY76ZA7Bnh6DWGUnXCe+o603JLAXEovbNc6QNDiGm446IvxlaJYIlgiWCJYIlgiWCJYIlgiWCLxiALnYDBFnuZ8SSVLhY2kWN7mKKEgTTKOsjNccuM9t12sSw1aRx56yeaQxUo01cdB9/oFbZExjcUvgqiqg5ZBKzQuRqRmf4123WWKQk2uLgkm2+lh1pSiupnAvcSDvBJF+hy8u9St7GQWARjwZnry3gnOqRV1JIbAyKDpbUBtrRvK1tjdSOpA7FDV+0MN/iGvyPeqs0XZnkUU4uqFLBEsESwRe4IvMESwRLBEOcZw6xTLvYzMPqYZQt+252F+5XBFSQc2jnqJQYmmqZIyYmJ5h0gKyRhb6lO7h9tIPmG1xiy2LiQBw/VPimeCYUsUULJPO+uYaNYUlpisgZTdlDWW4NxYkrjK1V5ldPGrOkUqTJ8MqApdL/sxgL7EFb++1iROcL3WEwkkmnkaIEm50rulydyeWU3OCK3wRLBEsESwRLBEsESwRLBEsEVFxxMVopbfjMcZ3ttLIkZ/gxxDUvLIXOGoB9FvG3E8BZt4bxNX0+asCOfJKEAY2HLXdY9vhQjUpsO5O+I4YAynEbMsteZGq2e+78R4rqsik0zhhLFHRA6IpChVW0iQqrKT5QCtiSQL2FgCMcOolmYWU8xBNxp4BXI2sN5Giyg5LxxDTx0NXUHQXaS6ILnQdSOR+zrCsAT+dsWqGB0VY9rc2gWJ8CO9RzPDomk6rZ8pzKKphSeBw8cgurDuPkdwR0IO4x3FSUvBEsESwRe3wReYIq6DPqZ5jTpURNMt7xhwWFuu3t3wWbG11X5zxtRUshimmOsfEqRvJp/e0KbH2641L2jUqaKlmlBMbSQOAVlKkNZT7NrilAZXQ/VWU9mBAIPYjGygIsh2fJKtZGkjKcxwBJLHIsXNsLAujQyaXC2GpDuANhYAEUig4TMUGlJQKjmtKZSrONTqUIIZwzroOm5YEkXuOmCKtzaNqOTKUEgefmCB2VdHNi0ENdbnYHQ3U2Pzxgmy3azECeA+YHzRHw15hPKOk1Q7L7hQsQI9iI7/XGVorjBEsESwRLBEsESwRLBEsESwRVvEeXmoppIltqIDJfprQh0v7alGNJGCRhYd4IWWnCQV8+ZRxC+SZnJLoZqaovrj6EeY3X0EkT3W3/wBgcQUjyY8Dvibkfr0OqklFnXGhWgyZtk1eZHfMFEU1y8Ev3dmKBLgtY7W1DqNW9+mNvZY+27a3vWt981jtHYMG5ZvUcOSFTRRy0E8Wr7qsaojBjTUXIsX1Lc9QFPU9cY9n/fdqHEcRuOVk7T3MNlqFTxHS8P5VBFE61Um6oEcWdidTsSL6VBbp7ge+LKjUfwz8R63MJ9M9GBA5ZVniR9KMF1aXJJB22vtuR64ItUwRLBEsETNaxEblfiCsR87G2CLF/DXiaChaRqkECWNCJgpaxW5ZW0gsNRbVe1rg37YqwSDMO1Xo9r0UjmxviF2BoGW7n3qHwFRR5lUTiViXKSSopZk1uzndivmspI29/YY2awOe4uUNTVyQ0sMcRLcje2Rv+t1rPA+TyUVEkM7qXUuzFT5RqYtYEgbC/oMTMbhaAuRUS9rK6S1rlQ808RqGG4WQzsPwwLr39NeyA/NsYc9rdSt4KOef+Gwnnu8dEL5n4qyttT0yx3Ng0zajc9LJHsT7avzxEagaNF11Y9gygY5nBo8fy80xwvltVW1BqJpGaSxTmmwECm4YIBsJSCVVR8FyznVZTuwOPvOVGrlga3saf4d7jq4/QLV6WnWNFjjUKiKFVR0AAsAPYDEq56dwRLBEsESwRLBEsESwRLBEsESwRYr47ZlQRkxaNdYwDMo+AC1g0n7duhUhrWudNgYnxNc4O0I3j05hbBxAssKxKtU/TUMkgJjidwOpVCQPnYbYIn3yacR83kvy+7gXA+ZHT64hFREXYMQvwW/Zute2S1TwK48ipg1DUsEV31RSE+UMQAUY9r2uD639RiZaLfcESwRLBFEzfMUpoZJ5L6IlLG3U27D3PTAmyy1pcQBqV83VMhM8hUaI2ZnSIEM0YY3sTcXA320n03tjnvc1xuF7ajhqIGCKV17DdqPMXA4WKcybNjSTQ1KglonSyg9VayFfqGcb+gxvGcL/ABVeviEtMRv923kLebvBWPE3EVTXt98x5fURJ+jXuOttbftNf2A7HzF3IJS7JjisSMTuO4dAcu835DhBppkjUhqRJGJ2kkeQ6BboFjcA773P+GMNkAFrXUlRRyvlDg9zW8s/PP0RPwNUQPVLFUxpomssZiGhdW50yEHW4boLsRfYjfEsMoJtaxXK2ts6SNomDy9vM3Iv8itrghVFCooVVFgqiwA9AB0xZXBXeCJYIg2h4/jlr1pFQKrI7iV5Atwp03C23DEG297AmwxFHK15cG7jbv8AyWzmloF96DvEvxhWEvTZcQ0g2ao2Koe4Tsx9+g98SrVZlC+aPTPXiqm5aNYkzuGO4uQL/CCbYqurImziA/EVKInFmPcj7iHieKBIkInkqXVTyI55QwJF7OwYsvyG+OLSNrZ3ktkIbfU/IaFW5TCxou3Pgm8k8QLSCCcVVDIfhZ5Wdd+lxOCB8ypGLc8dfAMbH4wNxAv5fVRMdA/Ii3ej+j4qqIH01aLLEfhmiUhx+/Hvew3uh37LscbUu2IpRaT3T5LEtI5vw5ozpqhJEV42Do4BVlNwwPQgjqMddVVmfjhxlU0EcEVK3Leo16pdrqF0iy32F9W57W98EU3Lsxqsoy6omzSpWoZSDAQbltSiy3IBPnv62AJ6YIvmvMa555XmlYtJIxZie5JvgiK/CPJIKzMo46mxjCs+gnaRltZffre3cA4It+yLjaCXMJstjheNqdTvZQh0kAgBTt8Qt9emCKzzzhyOe8kf3NQPhlUdbfhkHSRD0sdxckEHfEFRTR1DMMgv6jot45HMN2rHOMeBVqkeSGMQ1kRKywr8LsNzbbqQQytYagRcC+3Dhq5KGbsJzdu48uPTjwV10TZmY2a8Fb+BXHTyH+jqoksoJgZutl6xm+9x1HsCOwx6MG6562fBEsEUbNKBKiGSGQXSRSrW2NiLbehwIustcWkEahZRxjw9Hl1GIml50k1QJEYoqlAi+c7XJuoVTva5GwxXkaGR4V2qCeSp2g2V2Rtc24AW+iBsupGmbStgDcm50qFUXJdreVFHU+pI32BrtaXGwXenqWQROkfpuG88ug396uESijijneU1yyvpWnhmETKoBJkZVOsXtYIWFrrc3NhY7KNguVwf2hXVkmCI2vuGXnr5qTxvRUcJiFEZRzI1dkcsyCN1JVw7ksDcWK3PU9Lb6zMYMxqrWyKqqlLmOOJttTuO7PVQeBafn1EJAPLhP2h29EiOsfm4UAeh9saxMOO/BS7Tq2+xYR/Wcul7n75halD4j0/2WCeVXDThiIks7LpYqbk2GxFvc9L4smRoFyVwIqGeV7mNbm3Xl3oiyDPYK2Lm076lBKsLWZGHVWB3B/4HGwIIuFXkY6NxY4WIVljK0WG+I/BsXPWPVsoDBiFVo4mZjpDGQK+mzAXUEAjdt8V46YMkLmusCbkbr8Vu+W7QCNEJZzwlA6WpSqOqhheTVrDfgY/hkFmJ2t5lHykhk7UH3SLEjPfz6LRwwEZ3vwVbluT5iE5CuY4mYMQJUIuDe4CsTfa+2MOponPxuaL8VsJXAWByWkcIcLtSqWhppJJm+OomUr138oO1vk1zicWaLBQkOdqlxbwt9rhYSsGmAJRhsFI7DYEjsdhbqQfjGCbrZrbJnwzzk1VK1POTzac6TvvpHwn5qQRf2GPIbWpuwm7RmjvXeF1qWTGzCdyOOGqs086xN+iqCbDsk3XyjssgDH2YDu5x0dj1uMGBx006cO770UFXDb3x3qd4h8FRZrTiN25ciEtFJa+knqCO6na49h6Y7qpLKj4LZlMypUVsZiTZSXkkKjtpRgANu18EXXH/AISwU9MZKKXVLSxa6hHbzOpueYB+E+VrDoQvqNyIT8P/AA9lzSKaSGdYnhZQAymzXBPxA3BFvTBFpnhpkVJlNRVieqWSqjhDzMBZIUNmI1MbszbE7en1IhHjDxqq5pGWhIp4QbK2lWdx6nUCFv6AXHrgiG8p8RatKrn1EhnDKEdTYXUEkWsPiBJsfpilXUTKpljkRofvcpoZjGb7lL4tqEp62mzKjN45WEott50Ya1PpfuPc4g2W94YYZPiZ6blvUgXD26FfT9PMHRXU3VlDA+xFxjqKsnMESwRYt4u1nMrSn4YIlH1c62/NQmKtQcwF6TYUP7uSToPDM+OSEIZjpaIWs+nVYElgouEI7gNdyB1Okn4RiIOOGzRqulLDEZhLO4YWjIHQE7zfU/qVFR11qWdjEN5AvxMl/NpPwg2vbb/fg21/eCxUulMZdA/cT1HKxtx+i3viVKKKKB5KWKbdI6fUqWW4uPO4siAC9z6CwJIBvrxYJGiBOJ+HIEkkkln/AKNLKzsm8qSKSA/IMbIxBJGqMjqR5bHeNzBe97K9DWPwCIsD7aXFyOnLkqqpp1rKeKmoqCYrEfLVSMVZrvra+m0YVjc2ZjYHZQQMaHMYWjvVmL93IZp5bXNy1puTvsbZAdStH4KywU8rRIQ3LgRZ3X4TKzPJb5qrfPSyYlaMIAXMnlM0rpDvJKv89zdaWIyOpbfSqgqCzEEgXYhRe3UkY2USCKzNR9nbTqeaoIapco4A6BYluu6C+ny3GkSMd2udgFoXDciHLc8ooIUj5hbSN25MhLMd2Y2TqxJP1xixW1wnJOM6Vfh1t/6ZT/a6BhYpiCp818Ro0HwJGD3lff8AsrdSPm4wssX5KrmrKiRWKR6pFLAhIiQzfgVtLnQB5l16uqmzdjWqHTNc3smggnPdYKWPAQcRssszHODlubyTIlkk3kiv2b4h8K2IcE2Kix2tivPCK2AtILSDv3EfJSMeYX31CvF49errViplPK0EoGFiJY7yq+3TdQtr9Ccc2Og9jiEzz7zXDThoQrDp+1dgGhHmt8XMY+QJ2YLGUDljsApF7n6Y9EqCHP8AL2HWQIZigFy/3dwv6xi1863tov7YpftGnvbF32NvG1lN2EltEC+IXAlbNUVFXTV0aUtUi83XKyLpAAANgQydx+8Rbfe6oUReFBoaOnFNBO0kkjlnlaGWNJH+GyNIgU2tYAG53PfEQmjLsIcL8Li62wOAvZBXi/4cVkla9VSRtNHOAXVSNSMABYgm5BsDcXtve215Vqsuz/h2pomRaqFomddag2NxcjsTY3HTqNvXBFacT8FS0dNT1YkSanqANLqGWzEFtJVgD0BsfY4Iq9agtl7ITtHUKy+2tHDW/sg4qloFSHDe0+RH1Ut7x25r6u4MJNBSX6/Z4v7gxaUSucESwRYL4ij/ALRrvmn/APPHilP/ABAvXbF/kn24n0Vhwflv3IdIlnlk578tuknI5YWM/ss0jOR3IS+wtieEe5cLj7XeXVRjccm288ybd/oqDOcgqZZJJOQlPzGJ5BZI2Oq/6GNyGaxuT0vdrXOw0MbnXJCsx11PThkTXlwzubW1vawOeV/BHfCMlVU1hklglhp0peTMkhflsVFhpVwNz12BsAbnfEzSSbrlzMijjwtcHOvqL6W52zPDcnpYUmioZpbO1MEKoVDayYVBO+w060NzcatON1UU6sqUqS8E73ksC0cPOZ4VBBAtBYxk27sGIvf9VSKz4W005WnjYPBIrSQSWs1w33iPfdmBa4Y+Y+YNutyRC/H2WTVU/JmeYJH97CadWGkElQxK6jqAup8vfa18ZyWCSqevy13hWOGYqxH6RdZk8hCNcaL38sakmxvqFt8ZIyWgOeiqf8mKvvXVZ+UR/wB+MWW2LknY+B5H+KfMHv108wX/APZI/jhZLngrHLfCtL7UjH9uZwL/AD8zf7MYZJ7yNaalky0cwqsvOKxsFYqEsXZSWYHVdmK9F6rtiCpnbDGZHA2HBSRRlzsI3rEfF2o11yVWhfvADa10OggWuwGva1zaxvYXtjSGR8zCXNLQdONuOWnJbOAabA3IWi5HktJT/wCdxJFEjx6i2+wIBPmZiAvyAx5GoqJ5f3LiSQbfYAXVjjY33xkqLirj+AZbBT08weSMMCBfrG2iM7ix680dfgGPWOa+SJjXb7Yulrkd+neuWCGuJG7RQPCfhoVamogliaqjdtfN16oy4K6xpNpVZTex0+YNvvjFTSds3Bis3eLDd6JHLgN7XK0zP8vEZpKMMeXDTnl37ugSNWPqVBv82v2xS21K6OJoGhOf071NRtDnG6pcvliEyfaRMqxctgsRJCGO91kjW5KFtLhwDfQASOhrbNfTNuZLYsVw47+/ceSkqBIfh0tojPiDPR9njNNIpNQ2hJBZgoAJdh2uqqwAP4rXHUY7FXUiCEyDPh1OiqRR434UD/0a1TJTa6d5xIVlj57NOjRlgHaUONMRKHWtiCdh6ritTsrWvaZHAg6jS2WX3+qlkMJBDRYjTmrXxujU5byQANy4AsNKxIzbD0voX/zYuzSiMDmQPH8lAxuK/RfNuX0jTSxwp8Urqij3Y6R/E4mWq+0aGmEUaRr0jRVHyUAD+WCJ7BEsEWReLeWmOrjnt5Z49BPbXHf+JRv9Q4q1LdHL0n4enAc+E78x8/l4Lzw/rtEb2vellExA6tDKvLk+egqJCB+qPW2N6d12W4Krt2Ax1OPc4Dyy+in8ScFU8k87NOzPU2m1kjRBHcamY9JNXwIp7fInG5jaTcqlHtCeKMRsNgN1tevFWfAGds+XwRVKyrK6MsbujBZR5uXpc9SUtYHc2J3xuNFUeQXEtFhwTGWyNDlDVY/SJDdPYqGUE/ulj+Q9MHGwJW0TMcjWHeQPEqv8PGNNSa1Zis8hkaXS0lpVJR45tHmUbKyt0JJB7asM+EFSVbcM728CR3A5eSJ8tZVIndtEEAldpZFMYeSVtTFVfcRqCwuetxa9icbKuhROJKqrr1qqYiGlVvsqvKhIvKQQSupbs0ixi1/KCndiBo1xcctFbngbDGA74zmRwG4Hmdeiu8jqSK2NmABlvcDYDnRiRv8A3Y3GJdypf1KflWa1jgTPJAYhUvC8YiYMNMzQbOZCLhrH4dxfGq2XeVV9S0hMkylDUzQaBEAV06yjatRvsq9t9WCKuyZKyoggJrnLzxcw6kRdDLZWC8pVJsXBs176bHriORjnABrrZj9O9bNIGouuc3zCIidlqGlEmkAFGVIyrglmZvKSpGwUA9t+o59VNEwSNxlznCwbrY2tkBpfep42uOE2sBvWX+KtETS0r6SCHfYjoJLuAfSwFsdKCNzIWNOoAHkqjngyOI4qPnNXJUZHTrEGbllRKF3OlNS7gdgdBPzU44cMbYdovL997dTY/XzV97i+nFkEZlkcsKRyaWaOSNXEgU6RfqpPQENdcdaKpZI4tvmCRbf17wqzoy0A7lfeFPEkeX1wnmdli5bq4VSxa42AA76rHf0xYUa2NuPcuzSGURtLHPAjyxBlCyXRSSU3ZW2uCpvcX2xHLCyZpY8XBWzXlhuFQ0lVqkEE81O9Te6qrEdgbaDqHvcMHtvYdMeSeyzO0ja4M+9+XmCLrqA54XEXXmZCVdUqE6OVIShO/Msu59wilCe+le5xJHIHxinP9wtwzuPMkG3NaubZ3aDgtjokCRIvQKij5WAx61ctYh4v8TrJG7K1xMOTAPWIMGkl+TsFUeqqp7nHMLvaKsNHwx6/5aW7lYAwRXOrvRQ/AHhAyzmvlX7qG6xXHxSHYkeoUX+pHpjpquvoLBEsEUfMaxYIpJpDZIkZ2+Si5/lgiyqDM6rOC0dRyoqYuFXShLRSsrNEQ9/NYqA2wB1gd8RNd2gPBdOpgds+SMtd79rngOXPfdD1FUz5dWAulpYTZ4+0iNsdJPVWAup9QL2sRisLwvz0Xfl7PatL7mTxu4Hh0PH6I2y6wqObTXlonp0ex2MIhkMgjHcC7PZD8JVl2Gm14G68e5paS1wsQrPLMvqJ20yzkNDMBPGdwVUpJEYhsFJtfX7uNyPKWqnZTSRoaigm+F9bIp2EkT3vo9dF9DAbiysfjGCaIGk4SzOgkb7E0jox2eJku3YcyOTy67bagDf26Cvgkb8ByXdFZRVIBqmkPH9Q3/fRTKPgmvrmVsxndY1N9LOrMfkqfdof2tz1274yI3u+M9yifW0sH8oz3v7nZkdBmO9O8XVUFPT6YijLB+gVb8uORDqGk3vNPqG79IxqJsdnlJDRmubHHJO+zRcnP8yfmVNzF9H2WpFtMiiW67gKsolABIH9XLIOnbEg3qudQUQrk86CoROUyTTmVCWZSl9BIsEIPnVm6j4sarZdx5S8c0pEqaJahZwCDqXyIhUb2NyjG/7RwRSMoyIU5GmV2VebpVgvl5r8wi4ANgdh7YIgzMkT7aSgDKJpAp6gXjV3t8pVIv6lhjnQEDaD2t3tBPUfkpZv5cE8UN8X0xrI5EHRfgFwNxuL39en1x3g2wVOJtzms64c4hkomYKpZCblCdJDdLg2NjbYggg9xtjmVuz2VIuTY/LgrUcxiNhonuLONpqyPkhDHGSC92DFrbgbKqqAd7Aem+KNJsyOnfjJud263mT5qWSpMjbKDwVwv9tmYSOYqeFDLPKBcqg9Bbdidh9Tva2OliVdErZBTU+c0CZXUiqSRkZrMr6RqIcMVFrFLkg7gXvjN0U7xn4SpstellotSSu7HSXZz5dJDDUSdiQPyxq5rS0tOiyCb3Rfm9/KqoWLaUKAgFjI4eS19hpjVjv6jHjaRzWyB7zkDfubp4nJdaUEtIGv1TPHXiKqq0cpVF708UmuST9mR1GmJPUAkkd7Eg+gNVNVDDTtLQf6jl4DeqPZtjzeb8ggThThOqz6qNRNeOmBszgWAUdI4h3I/IdTvsb1PTsgjDGfrzUMjy91ytozfi7Lsm5FI5MQ0jSiKW0Le2prb7m++5O5xOtEW01QsiK8bBkcBlZTcEHcEHuMETmCIH8SuKKWOlqaUy3naFgERGaxIuAxUEJfb4iOt+mNHuFrEq1TQyucHsaSGkE25ID8PeIYDzaad9EdSVKS9OVMh8pufhOyEX6FBfriGE4fdK6u12CotUR57j3fefBaHmVDDWhabMFEdUv6KZfLr/ahY3G9rtEbkdwRZjO5ocLFcWGeSF+OM2KEJuGswyxy8C/aYjcty9ifcpuVa2xKhww2ZSLARtY5nw5hdKaqp6wXmGB/9wzB6jX1VtlvFcFQ66ZhTViLoAkGhmHZJY5GCyqDvdZAw3tpuQZQbrlvjLDbI9Mwiav50qBZ6ETgG6tBMoIP6ymQxtG37rE++MrRV8r1Uakg1UCjvUT0mke2u0j/AFNzgiGuI5ZIozLVVU1Vq/RU+owwsbdDoVXqBfcmwS3X31c4NFypoIJJ3hkYuSgaskknYNMwO1tKjSigdEjUbIg9B173xQfKXG69tR7NZTxhnHU8eXTlv8UWcI6XomW5PLkAIuTs7PEbXOw5csWw28t8X4XXaF43aUIiqHtGl7joc0XmmSrkojNqImpJAQruumReWT8JFyLuPocbKqouZ0cUs0cs0aNK+Xko7qCY5IWBGkn4WJlvcfq4yBdYJXfFVYXPMimdlkhLKgkYKGQA7qrC4YMNj+qfXHP2gJWFha4hpNjbnvv4qeAtdcEZ2yVFlyNC93Ovy7G1gqm3wKPhHS/yHpjqw0kUPwjM795VOWR7z7yiZh905vYqfUXuP9+J3HJYIIQhn2RLKTJCturNcBR76QMQF1lK278lEHAlQ25CKAdJu4vf0sOl+17A3HrjhT7UhDrAk9ytilfuRfwrRVGWNJ9nSKshmULMjLoe4B8tjcj4jtY9emK0e1WHJ4w+Y8VuaR2oU/L+JoqQsaHIJEnbYtYKPlr0k29tsXxXQWu548VCYX3tZUdbA7VAzHPZkRk/Q0ym9rbgAAm9jvYXudycUqivfU3hpQTfV2injgEfvynuQnnPiNPLJKYlVI3RkVTfUobq2pSLOdt+gsB23sQbIjYxuI3IIPLLdbgtH1TiTbRBRx1lVWveH/jK1OEp62NTAoCrJEgUxgdLouzD5AH54InPGbjfLa+mjSmPOmVwRJy2TQtjqF3UE3226bX7YItH8GoZUyimE1wTqKg9QhclfpbcexGCI2wRZnlvh20lRVmtD6XctDLHNY+ZmJututivxAja1vWHsQSS7NdM7TlYxjICWhozGWZ496DOKODKijdlIeSEm6SqmoW9HCi6MOm/lPbuohkiINwLrr0O045WYZXYXf8AU/Q99uVsksi4jqlUUyBKtDc/ZpV1rZAWOi5DJZVJA3FwLLfbG0b5L2I8VBXUtCY+1a8A3A92xGfLdxy8Eb8EcQNWuUp2qIgq3JLpUQDptqkAkBPZQeg7YnY/FuXHq6Q05ALmuvwN1Y8SSkQCWrmy+SFjZNdE8ms7kBV551HYnYe+NiQBcqCOJ8rgxguSgOqzWgClAHS/aig+zf7SdrfRcRmZivDZNVexAHUj0BJ8k3FxCsVjSUscTDpPOWqJx+60nwfxHtiF1T/aF06f8PE5yv7h9SPkqeepaWRpJHaSQ7M7G5+V+wH6o2Hpis9znZlegpaeGAYIhbj+ZXQplaGolYsOUI1jsbAyO9yCPxWjViR6G/piaJgwElc3aNVIKqKGJ1t56foCr7w9iLSzw6rcykfSP2107j/U/sj0xNTG9wuXt+INMbxvFvD9UXZC7VUUbwsEelqHkXWCQwmjc6djsPvb/NRi8WWK84y5Fk9S0+vQlQTrjZyjLtbWd13B2ta3yxJhAWQBexVJxUOQqQrZljQ6dQBIuNCC56E7/lfFOsAfhjGpPkFO1pZd26yrY6iVkR0I0LcNeyrbp1YAG+/T/gdpKxjbAnPhqfJatpXuFxmOOibpmexV5ttVwVEjWHoCFt77bXPTFOWskAyY7XiB3dFNHFhNiR6r2vivBK4YMulrEEmxsTZtrg+1gOn1p/tIOcWG4J3H5KZ0OEZeSqsp4pMflmBdbAaxYsV9Gvs4ttvY9d8cyeiDs2ZHhu/JTtmIGaIoM9opPilVSOmq6kewJF1+jHFE01Q0ZN+f34Ldksbt/wAvvxTlVTwzL5Mxmjv/AN3Ur/8AIE4xG+SM+9ED1afkjw1xyd5oaqfDyidi0lfI7Hu0sZP5kY6TNrVLRZsQHcVCaWM5l3omv+q+ibaOse/bzRt/AAYk/bFSM3RjzWnssW5yDOMeCJqCzkiSJjYOBax9GHb+WOnRbRjqfdtZ3BV5qd0eeoVDJl0qxJMUIiclVfsSOo9j88XRMwvMYOY3KItIGLctN8DeFKCtaR6kGSaFgRCxHLKm1mItdvNcEE26XBviRarRanOquB5mZ2V4i7indFETQqxC8sgX3QDzajZj5h2xx6itnp6kNe0dm42HH77uitxwsfHcH3giv/KKP9V/yx2FUUXjficUEGpU5krbIl7DqFLMeyAsoNt7so74wTYXUkUbpXhjdSbLM6jM81qIWqjJPyFvdoiI0AXZiFUhyqkEEm9rHfY4rYpXDEF6AQ7Lgl7CS5O87r8MiPTLeVSjMpzLHPz5Wli/RyM5cpfqBquLEbEdxiDt33vddj9j0mBzQ22LmfK91aZxx/WSxmJ5ERWFm5ShGYHrcs5tf9mx98S9u5wyXPbsWmhfie4u5ZDxz+i8TiKOoo4aN6aSWWmH3TRSKtlA0gyXBCrawY7jvcdpA8PFiLqhJTPopTLFK1oOm824Wsb93khqOXSNJIdgbXVwwbvcN0I9/wAr7YqvZZy9FR1RfC0kHFwNrnmeA+wqPOM8lik0aVsADa57++2JooWubdcnaO1p4JuzsLd/rkuKfiGU2ASMenUf44nbRtOd1SP4inAsGN8/qpr8SyGKOIqiJGGYWDXkdursSfisNI7AbAYs9g2wAXMjr5WSumObnbyn8i4hlhqIpV7HbRcm7C3wk2a97Ed7+tjgYSBdmv3kt6iqkqGgPGWuS0fhHiVKZ5BOpVZFXSLoouC/TmOuoAFRcE9D6YxPN2YBIPcCfRUoxmbFO5/xrTm/LdAw7a1kb5aY2Kg+5bEDax0g/dsPUiw+qtPhDhckX5ZoagzGaqVpCq6A9gXGptVgdTb21W2G1gBYYqyMDTieSSdd3d0Vqhi9ovHpbTeplPMyHUUjkb1cObX9PPYfTED6lsWTAug3Y7v/ANPL81ZJnDjblwEMO6v/APf2xWfWOdqt/wBk78WnL81Fqc0kYbLEjEFSwVt1IIsbvvub39vnitLhlADhobrduyi05P8AL80NS5V1tJta3T/jicSclgbGNvi8lXT5GT/W/wCr/wAcWGSclqNgE/1+X5oZ4goOSygtq1C/S2L8DsQXK2jQeyOaMV7hVsEV8W2NuVzHFT/snl6L8rb4tBZ7N1rq/TiL/sqoppn1szIIVJJYAMGb5KLbfO2OJPQ2rWTRiwsb8OA71PHN+6LHdykeG2XNWxz0bFDG9mRHJQmQdeU9iBIEF9JBBA7C5xvPT4pBJG6zwPEcCOHNYY+zcLhkrej8O62inWWnkqYXU7EU7OQPcxF0YH0O3qMY7apGRiv0cLedis4Iz/V5LRsn4arKk6q6R2BAEjyBEZ0Bvy444/LGjfiZjqI2t0KximknlbJPYBujRnnxJ+iz2jWNLWb9StD5S/qj8sdFQIQ4ry0VFQ0Ml7T0wERBtZ4pNbBSdtVijaT8QRvS4w4XFipIpXRPD26g3VXRcOyUVFPEJljE2zvUsqoA3lPLRHYAkMx+K7NpGMMbhFlJU1BnkxkAdMu/qu6HK8tlSdp6emUQsqmWIMgbUAQABZg+4GkE3ututsZLQdQtGTys+FxHQkIN4poKBG0RwSRkb8oVEpkt1+9LOywA/qWZyD0TEL+zZqF06NtfV5Me628kmyHpZgU0bLEDtHGCFv77kyN+07Meu4xXdK52WgXfptm00Axu993E8eX3lxXNKkkjrHFGWYmwRNyeh69ANxc9PfG0UBkWKvaLacZ5chqfv7KouL8rliqWSZArhVJAOqwIuPrjpRwhjbLyVdUOqZjLayraSAOQgHmYgL7k7DErRZVWgOyKlZnSNDK1NKNLROVYgk3t0tfoCN8ZWP8Ai5Vxq2jkBQkFSCD6EbjETpcJUwdhyCuFnlrpI0LXd2CgBQASTa5CgevX543xhwusmIPzCa+xtDM8bCzRuVPzU2xzZZC05LDPdNlqnBNGJ6CpCjdZFZfU6UJP1IuMc6VxeCulDN2crXbh88lDVvL17jHP1XqjqmZZvX0tiRrLrcN4KJJUYmbGpQxMtNiUMW4amWbG4C3AU7JuGErTM0iJIIUQ6GZkY6i3wOpADbdCCDsNuuLDIZXt/dOwnxB6ry34ge1srMQvkfVU0nAt5FamvJC5BKOdLoL/AIuhK9Rcbgi2JIq8MBZNk4b9xP1XDFNjN26Ko4gyv7NOyLflg2BPY2BK372uPzxfppXSRB7tVA+8Ty1NUHCVVV08s9MgkWE+dFb7y3W4S24tfpvsdsbyrQDK6gcLZ+1JJvcxMRzFBsdujIfwup3BGOfU0/aDE02cND97jvUsb8OR0Oq+peDs9+1RWdg0iAXYdJFYXSRfZh1HZgw7Y2pp+2jxWsdCOBGoSRmB1kQYsKNLBFGzCgjnTRKuoXuNyCpHRlYWKsOzAgjBFApeH6aA80hnZLkSTyyTMgtvpaZmKC3pbBEFcZ54yIk42mnv9lUj9DGAAZiD/XOpABO6hgANn1RyyYG3XQ2bRGrmwn4RmfvmsskWRmtoYq99LH8bagpN2+M3O7E2v7g4qhhNidSvSOqY2l8TB7kYztoPrlc9ctboiq+C6k08p0qBGpuiHWzAdRfbe19hcnti4ykw5uOa40+2TMOyjbZuh4239L96mcB1gSYiOPVfcyA/AFGynba5J79z6Ylpsm2Kg2u20gka4FpAsAdEL+LFTfM3Zd10R3HQ/DuP+OJsTgVzROiHw+yHL6qpimgaXmQkO8UhU2I77KNS3tuPrjJOS1PvOu1Xvibwxl6OaqqklV5LAJGRdyotsCD2tcnYYj7UEKbC14zWNtSo0hKo3LvfTq30+mq3W3e2KEkoBWgYdy2Hw14Wyt3Sqp5JuZAbtDKy+VipAvZRqG5IINrj2tiMzWWWg6BP+I3DeWwSPVTyTCWc3WKMr5mAAJF1OkbAkk9T74ie66N+IKZ4Srqin0jbmrsTew0d/XFYC6nJA1+80PcRUn2eeSLsp8v7p3X+Bt9MQuis5es2dN28AdvGXgqOWXEzWrqNamCcSWUlksZRJthc4kZGXKvLUNZqrzhfMI4RNJI5UERgDSTqJ17bA79bXx0qVoYHXXlNuXlexw4H1QpxpmvMkiMT6ZFWQvoaxXmPrCXU2uB1sSN8awxh7pHuGRItfkLXzXGe8gNA1CssrykTZHVSyG7RzcxCeo06Vbc+vmGLo0QWk1Vr/wBHqdjWVQHwclb/ADDeX+bfxxBIblYfa+SGvG/hxaPMS0a6Y6leaAOga5DgfWzf+bEa1RJ4L52QsNz+il+ztud45zdPmVlAA9AT6nHMv2NbbdIPMfkrHxw/4nyK3nHTVdLBEsEVRxN5o0h7TypG3um7uPrGrL9cEWc8Z0prM5WmuVBWOO47KFaVyPQ6bi/qB6YryNxSAHRd6gm9moJZW/ESAPD5XJV9xhklNVIsEEUpalBjBpxGEjBA+7cyeU9FOlbsNul97IYHEXXHhqJIicB1FjvuvOGM1iigMBV1lhsFjdgWfVsp1AkG56t26kDFlxI0ULJMIVLxQ1RzGEdS7SC5MaaIojYBmCA+dyoZLs5tdh7gRtJKljmYD77bg/eXPqsr4kqxUVBkf4tKgkd7Drbtcb2xntARdSz0rI5C2/6ahXnCXE4y+CUwoGqZSApYeVFA6nuxLE7D0F8VJagDIKPICwU/O+K2r6JYaxf84iYPHKosHHwkMPwmxvcbG3bFB0ywWEKhiy91i5mn7stpLe/pioZml+G+amY04L9URZDxGKGlkECg1EjXZmFwijZRb8TdT6b9+mNwVkCwsExxNxd/SFLGs62qYXuHUeWRSLH91r6T6Gx6dMS7lXGRRv4Hf6PUf+KP7gwusuvqU/4pUIJjnXf+rf8AvL/8h+WMSWIuNy7uw5SyQxO/qzHUfl6LOXGMBesC5tjayXXgcXt39ffFhsJtdUZKoYsASana17nV3Ht6YtAAZKq6B5biOqLvDijiq/tUFQoYOkex72Lm49CNjfE0Xu3IXB2rMcbL8CqbjLh+kymWLTC0i1GtZGdrlFsAeXYAB/Ne5udj64tDNct0WLNqHOIuJqeGgOX0Ek0qSuGkkl8ukA6tCKLWu25Nt/e+0MhWHANyC0PwPggocsasqJUj+0yWLuQAAhKKCT082s/XEK0Qf4wz1mYVwjWjkCU4YIyqzh1Pm5moDTpKhSPT1wRVHhZLYVh/ViST6xvqGOXtDKaA/wDO3irMHwP6L6jBx1FWSwRLBFQcWTFDTPe2mV9/S8Eu/wBOuCIW4hXk5hS5oFJgKhajSNRiurx6mA/CNVie2g+uNC33w4K2ycezOhdxBHXQ+Xop+X5GraGnEMlLFCQJHZXRm1lhNHv5WdWJkLdwukkXJkabFVQbFDsuUKeXO7smhHkDN2jN11MTvq5aqR6kn0OLQzW7oQ7MJ08BmriilaTTOdTNzE1Ac1i9iLg3W9uuNJALcFPTOFObkB3IrNOO8iFJXtDrL2RGZiLXLC5sB0HYDHMkOEZKOWV00he85lMrTAAW9L457nkqSzQLKyyugaeeONerWv7De5+mIZpREwuKka0uNhz+S0c0sDR/Yx00AWHaxvf5g744GOUHt+a6Lofc5ZrI88ienleGTZkP9odiPYjfHpqctlYHt0K5EhLThtZQqd7nEzhZRt1C2bwhb/N6ja33oH00DbECnIzRhntCJ6WWI2BI8h6eceZf4gfnieJpeCEbOYZWyDcfvxWJTyW6i219/wDnriSGG4zXsJauw93Q71Jy3L5JiLHyMpYOBdem2+17n0P8sXWUwdkRZcqr2m6EBzXNdy19NEVZ5wbFIV+zSRqEj8/mLksPYEne/wDLbfFjsRoMlzYtpPLSX+85BMcpBKN8Skjv2+YBH1F8U5WlpuF6Kiqu0aAd6sqDOloo6ioHxgRhF9XJe30ABJ9hi3TkOaSuPt2n/eNI4FNf5CZ1m6rU1E0ahxqRJnZbA9CqIjBQR67+uMYiFwg4tyVe3hasZmiqK2MVCAWEaO0UbNuvOkKDQCLdtgQTt1rvnja8Mc4AnQLIa5wLgE9l3BGdlDljOsdK73cGSNl2Ia6gEydQG0i1z1tiVaLe0pkpKMRg/dwQaQT+qiW3+gwRfPXhTREw1LW/TPFTr83cA/kGBxyK336uGMbji8P0VqHKJ7u5fTGOuqqWCKh4iDSSwU+tkSQSMSrtGXZFGmPWhDKDcudJB8npfBFUUdS8gpYZFlY05DTSMA/MYIy6VMeoNctuzWsBvuTgifpqoREcp1JhLLKpPRGdtDSdSA2knXY2Nz0ZiCKNLFA9S0UUVIKgeYoyRtIvQ3sH033B7ncHvjFxotsLrYrZcVGzbJHMqyTT8qIWLtUcsgMD8QtJZtrWDggHcg7AbAkLAcQrOklBYLT5mXkPRJUiKSW3NgsaN0v8DbdbG2MEkoSSsW8Vq8vmbF05cgiRZEvcK66gdJsNSkWIawuCNh0xWlbcIFTtXqVHUEDFDsjdWDI1adwxk5hpWmciOV0vqb+rUAnf023P/DHAq6gSTBgzaD4ldCCzBiI/RBtFxOJKoxiUJrYhZjcBjfa4tdQxt1+uOu+kwQ4i29t3D62U7dpwvIYWZdfyRF4kcOPPTrOovUQL59P41/EB7g3YfUd8UNl1bYpTGfhccuR3fRVKuHEMTd3osxy03Ix6GVhsVzoz7wWx+G1Uywz6fhMw1H/yDbEUUOMZrdz8O5G+YIssYZOoG3+4++OjBFhyUNi/Pes9yjL4TUVP2tlXS3kik0qAGsdQYkX31CxxZbGwG9lZbVzlgjLjYaK3q6JubGXbUsbroVXaNbAEBbJsV6MSQelrb4ksAqmhs5SMloCKgTHZfMoN2sAQQq6SfcnVe9/ngchdZaDe40QdxhEFrJboVYWvdtVyQCGUn8JFrX6Yo1MjSvX7GiD4seWvffmhHibLZZaeSSMFkhKGUAXsGDgMfYEEX/axFSk2Kp/iK4kZ0PqiDjvjz+kPsIyySqSoFg0CXVQ21rAfE1++4t6YsLzi0HitBJUaGRVZYFWaRVF3afyWv3ChL2P6y+mOJtibCGMGt8Xh9fkrlIy9z3eKCzNBG0VHI8VLeFZEqpU8zHV11gjRIFGrUb3bbYY1oYXTyGdzzcO0GnTpu6LMzwxoYBuVr4k8fitQ5dlV53l2llUeUL3UE+vdulrjvt2JpmQtxPNgqjGFxsFZeH+QrC9LTr5hTq88j/rSG8a7ehLSEeyDHI2cTUVMlQ7kB3/l6q3UARxtjC1LHcVJLBEPcVgTBaa6rcGR5m/qEXbWp7SEmym4t5jvp0kio45IKd4aemarmeaQXD806lGkSSGWRdJAW1/MewUAsCCKY1K8VbPUwIZVUJFNGOrAlpCUvsWTmKbdwWHW2CIc4p4Vgq251JJymYKyvdgjbFACR54HGkpfoLaSAbXjcy5uMirtPWGNhikbiYd3PiDuKiZHn60rvDXUkUdWikRzuoPmI8okJvpVjb7xTpO99NsYbJnhdkVvNRAx9tAcTN/FvUfMK/8A6YaWnEMzodLqxqpJI0KBXD7x31rMoGmwXSTYg2NsSrnrHPGGsaTM2laMxrJGhjDCzFBdVZlO6lrE6TuARcA3A1Iui68MsgNVPzZB9xCbm/Rn7L8h1P09ccba1SII8Dfid5DirVLFjdc6Ba3nVOKiGanDhWkjZfW1xa5HpcjHmYHGKRstsgQum9mJpHFY7Q+HdbzwJkEcatdpdakWB6rY3JPbb52x6x21Kcx+4bk7rFcsUzw7PRa8c5iB0gk2+X+OPPjZ77XKvGZZbxdk4p5S8H6JzdR+qepX6dR7fLHq6CQyxYX/ABDXnzXNmjwnE1GnhFIXp50TSbyAknt5R2PfF1sdlC0k5Iznj0XSQa45BZh6j/AjE2BZu6JwIQZxZlY54LGYQINInZC9rqCBuBfcgX9+vXGpz1XUhaXgPiIxk/CMu/8AJF2R0sZp4RE3MCKFTWLNZUK6mB6X6+ltONhILKo9uFxbJqPvdkramhOkb76l/IyX/iCpHzPpiN8l8go3PvkFn/iVGVqUBRbBbK41BiFJBVvNpIFwQdPRha2OfU9F6L8PAHEQ45H4dxuMj98laeDovJV3/Ui/nJjNLoVH+I/4kfQ+qk5lQPLXvTU8S04VS90DQCQARks0kShmJZ9IUNbyNe/QazNnkfgY7CLa2vflysuCwsaLkXPBQ2pTTNKZoarVIoV1PNqEIW9iklmsLE7bH9kEY4lXRVz3gO962jhYH7+7q7FNCAbZX3KHUUsU0cZljimiYaog73O+/l+51/Tc+uKLXvie4NJa4a2H/wBWUxDXAXAI++V0/Twx0sLclEjZr2WNAoFhuTa5JA/WPWw2vbGjnOmkGMkjmb/fd1WQAxuSIOEqmKlilmqJFXXIIkO5JES2IAFybPzTf0649Ns7BHTB5NsRJz5nLysudUXdJYbkZ01QkiK8bB0YXVlNwQe4I646Srp3BEOcRZNPJIslO0W5h1rLqA+5kLixUG99TCxHXSb7WJFIzYSR1MNQI2kRY5I5Ag1OmsowdR1YXSzAXO6kDY4IoNLXPTpVTaXenQNMuqMxyMzMzso1kXVRYAlVFrC5sTgipc4pJJGDJqppKqpj5cepGJVQhkkZY2ZGUhDcXIIO+7CxFQeIeawziOPQVq6aQxS7EqU0Emzn4gW0EA7i526nFaoLbW3r0GwYpxNjA9wggnd+t/mu/C3iHRMtJUAMj3+yyMvmS1zy9R3KEbp6WI9LbxSXFjqqu06JsTjLF8JcRluI3IV8b8veozqOGIXeSGMD83uT7AXONppWxML3aBctjS42CiZtnNHSxJT01Q7GGwYKvlZr3ZtW1zffuNscangnmeZJWD3uOoG4WXZpqungGBwuOKJeA68SSTSGQHWNXsd7k39B0t2xT2nA5rGNaNMl0at7CxhZm3ih+o48MlcSSfslwgHyP6T6n+FsdSm2SGU3/PX8vvevOvqbyf8AFW/FuYJDKrhlAVR26X6fO47YzRAPYWkb13oOxEDjJk3iqXLaqnnAgaZlMvwBhsjdBY/89bYtztlhd2rW5DhvG/JciaWKR4DRa6KvCXLXQVKnyOk4DA9iFHT1Bx0o3tkYHszBVN8JDskf8W5mlHEsrIz3NgBb4u17nbubgHocRumDBmrNHCaiQRb1mfEHGVTVBl1KkfaMAEEdRrJFz07Wxz31LictF6Wn2PDG25Jxcdw5jTTqVqNDWpPFG6psyhkIjJJuNjqICiw9bC49BvbvfNeOe0tcQ7UKbTldQ6As+rb8XlKg3PUbix76bja2C1WYeIWZpNJEisGanMscmxHmBUX9CPIB1uCCDipUkHK+i9R+H4nsLnOabOAsd2RN1O8Lq+On+2zTOEjjjjZmPQC8mM0uhUX4j/iR9D6qUnFstdGagyGjorkR2OiSS1xqd/wAnoqWO3xdsc7aG0pGSdhALu8fALkQU7S3G/RRqtKURtJLHO6KCzPLHUOBbe93U2/exQMW1H5nF4geV1OHUw4KBR1SMgldHiV5AlzfcMwVBpG5LEi4a+kXvY7Cs9jg7A0gkC/zOfLla+7ipARa5yTXEGbvFWQ0qKoFQjrcj4VAIUJY2BLAk7b+UdsbU0DXwOmJPukeO+/csSPIeGDer6eNPs7QvTyPOhm5EoNkXnOX1ltQ0lCRe4v5dr3x04No0vsobJqBbDb71VZ8Evakt8UVcAxWpdQFkklkeMfssxII9mN3H72OpRMeynYH62+/BV5iC8kIjxaUSWCLx3ABJIAAuSdgB74Ihit8QMvidUkntr6Py30EeofTpK+97YXWwa4i4Gi6qqvL8ui+0pHEgm+EwImqa+406bah3ve3cnGHODRcreGCSZ4ZGLlC9C+VZxUuJKeWOoZbm8hTmBQF6xSWLAW2Njb1A2ja5kmavTRVlC3CSQDwOX6qq8Q6UpTxyC3PoZeVqAA1BAJoWsBYHSF6WFy/a2MS5EO5rbZpMjJYDvaSOrcwrfOKBKmplqV/SS0caRt+qHVmuPncfljibZqCyVjD8ORPPNQ0kYLXHfosAbIahZTE0EmsG2nQTf5bWI9+mO5HURPbiDhbqqTo3g2sjTiGq5VLHT6gZuUqubXsgHwg+/T5X9cRUcIfK6QfDckdeKlkccGC+aEFi6qwsf5Y6gtdQMAIwlF2UNJVUU1KhXmqot6yIrBrfMWt+WOZURNhqGyuHu38CQrTY5HxlgQ7Q5LPLIIo4pOYxtcqwCe5JHlA64tz1cMMZe5wt6rRlO4Zb19I8I0y8yo23vHc+p0kXP5DHH2HI405/wAj6BTVbiH5cELeLWUFWWpHwdDbWdzYC92Kj0FgDueuL1Q0kXXR2HUNZIYyNfu2md+vms6kv1P5Ypiy9W7EMz4LTfCzNNUDwyz25TXVSFA0tvsWF9m1evbF6B1224Lxu2acx1GP+7Pv3/XvVzxHWmkiFSV1kSqADcX1bNYnewW9ifxEm1rDG734W3VKipTUzCIG17+QusfLklierMx63vck3Pub3xznkFxIXvqWN0cLWOtcADLTLwQ7xfmDqnJVrJLZnH6xS+m/sNRNvW3pi1S6Fea/Ef8AEZ0Pqt/4ByVNAmYAiImKnFtkWP7tmA/WZw3m9LD1vBs6ANj7U/E/MnroFw6h93YdwVVI1boNNVc+RA5Laad3Mg1FgBKl05Z22IDAeUnriOrfWkOjjYM9HX3dDvW0Qhyc49ynHhV6pdVTenSOzQrqGpXXcSSWOmy9kuRub9gI6HZQia4y5lwt0B+a2mqsRGHQIA8T6MmNKh0HNopVEiBjpdH0kFGFjpby2bYjzdxiChidR1Jp35hwuPvxW8zhLGJBqFq1LwpSyKrnmyIwDBJJnZSCLi6lrMLdmuMdZlFTxuxNYAVVdM9wsSiQC2LSjSwRLBFS8QJzJKeFvgdmJU9HZF1Kh9RfzEd9FjtfBFk9FwhWzvLJU6omaTQutfjkK6rkndkZroCpsLqRcXGK3YYhd2q7/wC1/Z3tZBYxgDK2fPPj5IRqJZFjdSzBYyyoneLVbWFHqW3tiG9y1rty6rYhFHNPBq7S3T5k37+S2HKKOjhqEqCXRog6wIkZMbxPbQYyiHmHRa+5Ootfti9YLxuNxFr8+9DPiVmZZZF0kPM/MEZtqVVjEUYcdnclm09QNINjiCc3s3muzsiMsbLUO0a0jvP35ooWk5LiL/u4IE/soV/wx57bovO3/H5lVqLJh6qh4hz0wJJL+CPYWt5m7Df/AA+eNqGixEN3nySWUgF24LHqmvkdmm1eaQ3cdr+wPYY9g2NrWho0C5r7u99RCNQvq3736/njeyw2PHoVzSZq9NMkkZ8yG/z9QfYjbFWoaJGFh0Kna90RFivoLIszjqYEmi+Fxe3cHuD7g7Y+f1Mb4pCx+oXXZIHtxBEHDMoRqpiCQoQkKCTspOwG5PsMek2F/Ln/ACPoFzaz+IOiGfEbi6mnpxTwSB2Z1ZjbZQp1W3t5rgbDpY3x0Z5GluELrbH2fKJxM8WaL678t3rdBWX5NNPFLLEv3cSFmc3sbC+ldvM38u+K7InG5XdqdpwwuawG5cRpuB3n7z6Kw4FzUU1YjM2lJAY3N9gG3BPyYLv2ucbU7rPtxVfbtP2lNiGrTfu0P17lpMVbS5vStCJPMVBZejIw3DAHqAw69Di3dsjbLy2CooZWvc2xGnA/e9ZrnPCFVTayyo8aAnmLIoBA9QxBBPpv7E4qup3DovTQ7egkbm0h3DW55H62Wa8Z/HH+6f54kpdCuf8AiL+JH0PqtU4J8XqOnoESo5nOWRroi3uHcvq1GwsNR2vfbpieNmBgaNy8643N0zx34jZrT1s32eK1LT6LkwllZXAKs728uonaxHp2xusK14zzKXOshE1GratYM0Kbt5NmUW3YA2ceoAwRA65jW5pGtGkEjTSLFFLKY9CIkVyC253uSSxt2AHTFN1M59QJXWs0Gw67z9FMJAIy0b19GUVOI40jBuEVVB/dFv8ADFxQp7BEsESwRRMzy9J00PfqCrKSrKw3DKw3DD1/wOCKJSZMyurzVEs/L3QPoUKbEXIjVdTWJ3N7dsEWeeInAUxmepo01rIdUka21K3XUoPUE77b3vsQdoJIrm4Xa2ftIRN7OQ5bj98Nxz4EEaBVJmNVAOUpq4r/ANWhlTr6JsVJ9hfENpRkLrqOOzXntHht+Rt5XHoUZcBcFTTTJU1cbRxRsHRJPjlfqGcHdVU7+bzEgbADeWKIg4narmbS2myVgggFmDuv3cPUoqzz/Spv3I/5Njg7Z/mWdPmVWoxdh6rDuMs6EkrRqS0SXCEHYt0JI7+g+vrj0dDTmNmI6n0VKocWuLRoqCGkmaxiikkXuUjZh+YGLZfYrVjgMkW1vA8v9DJVJC/O55JTQdfLbyAabX2YBvqfXGHv4LJs34Vn9Zl00QDSxSRgmwLoygn03GIFGjDwq4n+zT8iQ2hnO1+iv0B+R6H6emOPtei7aPtG/E3zH5aq3SzYHYToV9BcJfpKj/0/5HGuwv5c/wCR9Alb/E7leSUMTEM0aEg3BKAkH1BtsffHaVUEhRM8y+SWBoYJEh1AqSY9XlIIOkBlsfff5Y1cCRYKSF7GSBzxcDde31QvlnhhTxsTNI04II0MAFBPew627A7fzxG2Brc10anbNRO3D8IPBZhV0zwSvGSQ8TFbgkHY2uCNxcWP1xScCxxAXroHx1dO17gCCNCLi+/XgbqO5v8AESfmSeu56+p3xgvcdSpWU8MZxMY0HkAPRUnFOTySxNUILrT6RIB2EhYBvldbfUYtUuhXmfxH/EZ0Pqu+G6/KuZBNWQsGRgJYhcxyejgAdjYshIBGrr0OsbZ2SlpzYdDvHI8QuC4sLbjIo08UvFamqaR6Wi1PzbB5CukBQQbAMLkm1umwvi4okBeFlbPHmdKsDsNcoDKCbMp+K46Hy3O/oMEX1lbBEsESwRLBEsESwRLBEsESwRZ94rcTzU4ipaViks4ZnkFtSRrYHTfYMxNge1j7Y1c7CLqtVVAgjxrKcz4pelpZ4uZI1ROwAaSQyMqad21HpfcAdt8cySk9oqmyO+Fo876KbZ1Y59MSTcknlwQNR1AI0t0x3I33yKsCzhhKI+Dc+q6OqjFI+8sipy2uUk1EKNS39+osR64SjJRdmW6r6dbOITK1Ok0RqQmrlat+mxI62/jbECL5N4w4iq62oZqxyXRivLGyx2NiFW+2/fqe5OCKiwRfSfgVnL1dNM8u7oyRlv1tK7E+9iL/ACxXpqZsAcG6E36aKSSQvsTwWm4sKNLBEsEWR+K+V8uqWYDadd/30AH8V0/2TinUtzDl6v8AD1RdjoTuzHQ6+dvFBOKq9IiDgziWlo3nStVjFPGqluWXQAF7hwLkAhvQ9Di5SnIryP4ke0SxgnUH1VZn3hVTz3mymup3iO/LklHl+Ti+3swBHcnFpeeWcVWQypI8ZMbcsgO6OHRbm3xLtt3t0xgkBRulY1waTmdF9C+GPhhHlp+0SuJqkrYFR5Iweui+5J6ajbbaw3vlSLRsESwRLBEsESwRQ8zzSKnAMrW1GyKAWZza9kVQWY2ubAYIolJxJA7hDzImY2UTRPFqPopdQC3te+CKo8RuKZsujgkiijdHl0SNIzKFuCRuoNr2IuQR09cYJsFpI/A0usTbcNUOp4xLZtVHJsp3jlRxqtsNrEKTtqtt6YwHhV21sLrXNuoIQPnFfU1tT9qleJG5Yj5aKWVQCW3Ja5a567Yhe8HcuPW18cww4Tbje3yQNxnf7QL2J0DoLdz7nEkXwrobJt2BtxPyVCDiRdNTaHNJIZElibTIm6tYEqbWuL9xfY9uuNnOJWznEpiOrkWQSh2EgbVr1HVqve9+t798arVe19Y80jyyG7yMWc2Aux3JsNrk74ImMEX0D/0bf9Eqv/GH9wYItfwRLBEsEQx4j5Zz6GQgXaH71fXy/EPqur+GI5W4mEK/syo7CpY46Xsehy8tVimOavoC9pT9437o/mcTR6L5v+Pfjg6O+Saq8uRjcQRMfVtv5Kb4lDrb14iKpe0WL3Dp+qh5mgSIxAF3cW0Rr8K330qOgt3PU2+mzczdWaV2OUSOyaDqTqeu8+i1eLxio1XzUtcoUb3hXsPXmYsYhxXoRUQnIOHiFbr4gxyRLLTwOyFQS8rLEik/hJuxLDodIIB2vcEClUbQhhdgNyeAzKuMge8XGilZBxpHUSLC6qjvfQUkWRGIFyoOzBrAmxUdDviSnrGTkgAg8xZYkiczM27kU4tKJLBEsEWU+LWZSQrVSxk6oxTw3BsyRyl3k0sN15hVEJH6owRUbTpT0bmaJIfI2oKJAz6kIQOpgjC6ZCsgckkFPKTqwRROOOJo8xnp9mFPCrAGYhBI5tZxGTfoD19cRPdlYLlV9VeMshJvvtn5qonoy1vLGoHTY3/NSLA+m4+eIQVxGTBu8knp6G/yUlSqLqYKlvTp9LdcY1UJxOdYElCPGcWopKAwBGnzCx2Nwbde9t/bE0Rtku7sl+EOiJHHL66btyGcTLspYIlgiWCJYIvoH/o2/wCiVX/jD+4MEWv4IlgiWCLxlBBB3B64IvnzPcuNNUSwnpG5C/undf8AVIxzZW4XkL6Ds2o7ema/fax6j6696q4JTqJVdRYC1zYaRfcmx6m9rA3tiVjbNzXzP8WVsdXW2a73WDDfW51NuinFCw81x6hW/wAbA/yxleTxBpy8/pomqULdwi2AsC3qe+/e22BW8mKwLj3cvzVfmFNrIBqSWVgRGVVluDcBkUXYexxu11s7K5SzmIh4iHXP1OS0PwscVlVVipiiYQhGSMeaNGlLs5VWG1yAQDfTcgEA2xtHDGHmUDM6lekhqu3iBF7K14dyGFs5nm06TTxgpGLBQzl1LWA66RYfM4lwi996ludFo2NlhLBEsEWdcdRBa2zx82KqpSk0d7a1jfYqezrzLqbjv0F2Uip+KMvqKyLTCRVAGM2DKkmlXB+8icr+EDzKSGO4ABxh17ZKKZrnRuDdSCh3+hqrWQaGce/JYlvqoIt7k4r9m5eeOzKkNA17xYefonajg3MJBdaFyOwkeFV+ZQygk+xt9MbNjKsQbMmbqQOmvS9sl4eGa2JfvaKby7jSqOB8hE7YwY3KKXZlRe7beP1soL5TNIXtTVBLKF81LLYDv8SAHrf6DAMctY6GqbYYdDfUa+KoK7gi34KqL3enkK/noA/jjfE8ahdFs9cz44wehH1KqYuG0Iu1SqbnZlsbe4LbfLAyEbkkr5WG3ZH77lKpuDDIbRSPKf8A8UDyW+ZQkD64yHuO5bR1lRJ8MJ7zb1ClTeHNQguyVAH/AOpIf7t8ZxO4KUz1I/8AF/2Cpanhxl1gONSm2l1KEi17jV+Vj3BwD+SyKp1wHxuF++y1TwPzyGioKl5yRqqVREUFndygARFG5Y+mN1cRdmXHNeoZo8rmAANgySMx+YRbL+Zxrd3BV3SSh1gzLjceirn8TKlfjplT9+KZP71sa43cFWdV1Df/AAnxv6BOU/iHWyMBFRGQEHzLFMQOlhfpvv37YBzjuW7Kidzb9lbqQPkpJ4xzQLdssYb72R2sL9fKxPTe1sZu7gpXSTg5R/8Ab8kD5oK7MqoyS0ky2GkRpTSR6wpNi7Sbd+l9xa/pjR7CTe2ay+t2gIDBD7odqbjLkDr1Uv8AyKzNtzSaVXcJzotTEdL2cgD2v/uxjsiuS3ZLw34hc9cunNV8+S1cClqikqNZ66EMgHspiLAD3Jxgxu3KKXZk+IBgFuvmUxl+W1MgKLSzhbC2iGQdb3GplFz03HrhgOqwdnzk4gLnnbxtfyUubh6tVQsNE6E9C2hQPexcFsBG4nNbs2XM995T5/dlP8OaGooeaGlLTVL7LEi6yIyyFneYaUTXqUDQSSLjbE4XfY0NaGgWAVpwLxMslZzw0lpVWKeOZFWSNna8Ml1AWSNmJS4AILpcWN8ZWy1zBEsESwRZxxzWq9agRJJTTwsr8tQQGdkbSSxA1aVB06gNxf0NearhhNpHAKRkT35tCmcM00dTfa5Q+ZXUgi/dwwBJO+/Q9sSxyskbiYbhaOaWmxRtBSonwKF+QtjdYT2CJYIgrNvFXLKeRonqCXQ6W0I7AEdRcCxt7HBFY8Ncd0Fe2imqA0lr6GVlaw9AwF/pgiIZIVb4lB+YB/ngi6RABYAAeg2wRe4IkcEQnFwPCuZmvHQoTy/wiY2UygdAxQWPvc98ERZgiWCJYIlgiWCJYIlgiWCKBnNHzI9uo/59MEWaT0zQTLJpfVGSEdUVwVZ2k0SK7IfI7OVZT0axBtfBEOwoINU0jBI4ozEW6gF3VkXyizMAOYdI2CE4Jey3mKUOoZSCrAEEdCDuCMEXWCJYIgiLIYXzKrSQM6GKOVULNpVpGkDkAEddCne/e1sQmniLi8tBJ3rftHAWvkg3hDOBRV1WogqZVQ8uNY1QRoDZjrkkkUA36L2uet8bMiYxxc0arBcSLFarkuZzTbyUxiUjZuaj/Q6T/K+JFqrXBF4ygix3B6jBFjGdUMS8VUcaxoqcm5QIAu0cx6AW7DBE5kWW02ZZ79ty9o0p6RV5mkaTLIdYuq/qkEAsQL6T1vfBFonFnEbUaXippKqTSXKRlQQq7FiCdRFyPhU4IqLKPFOmnoJawRS3g2lhVdbLcEg3GwQ2Pnaw2PpgieTxMpRlseYSgxiTUEhuC7MrFSF6X6Xv0AwRJvE2lXLY6+QFebqCQgguzKSCB7C1y3QC3ywRXPCPE6V9ElWiMoYNeP4mBQkEC3W9rj5jBFU8MeIkNXWS0Twy006E6EmsC4G52HRrea29xuCcEXeYeIEUWZQ5eYZdcptzGUoo6206hdxcW1Db0Jtgijx+J1K+Zpl8QMhYlTMpGgOATpH63Qi47+uCK04x4qaiUmKlkqmVNbiNlGhel2F9dtjuFI2O4wRUaeK1O2XGuSCZwraHjUA8ttvjboFNxZu9+mCKdmXiHDHlyZhFDLPG4+FAPuz0PNO4Sx277/ngiJcjzH7TTxT8t4uaobQ4sy39bfnginYIgnxGrq+PlLRQQuj31ySy6FQ7dRrW4t8/lgiFAzrZZzBNOQTopqckADqdTliyi484j079cEVTHlaVvKeSaoMK6C8J5S3hkZVLQmJFCqGZda6FYg9SbYwRdRvia8gu3eHVbnBCqKqIAqqAqgdAALAD6YypF3giWCLP6jiaOnzGtdgzsBDCqgqBsvMuSTsS0pUL8TWNgbbQzTtite5J0AzJW7WFyHaPM1NZOwXQsrBluwFntZ1JudLaQrWcWbfpa+MRVDZDhsQeBFj1RzC0X3LTeHakPHb0/ZC/3SVPzBxOtFbYIlgizCpyCpl4nSqWM/Z4IgGkOwu0TrZb/EbsOnTvgiqeIMgq8rzlK3LoHmhqjaWKMbXbd1O1lB2cMdgbjYdSJ5q6uy7O555aSoqIKxVA5SlygAFlFvKNJ1ArcXve/qRWkPCJp8vzablFZa5ZH5C+YotnKJZbgv5mJC7XNhe18EUvg/gNaXK2hmXmTywsH1b6dYLctL9AGPbqd/SxE9wRwKlJlhgmGuWWJhLq306wSY19FBPQdTc4IgrJJszyrJqcJSSkvUkyBVvIsRsbAAHQzbjUR5fS5GCJnifhWeRY82oIa2OojkQ8qoJeR7kAFRqLBQSAVOxUnYAbkRTxLwtJmWY5dJKjwrHTl5wGsVNx92HU9SSRcHoGwRdcccLOcxyqWjpx9w9pNACqsasp3PQAAtYd7nBFUZbW1uWZzW86kqKqKsYFJIoy2wJ0C/SyhihBItYHpgiL+CuDEp6WpjmQf55JI8kXUIr7CO42OldiR3vbBEH+HXBtVHJV0NQD9gjqA/mH6cgAqo/YICM1upAXoWwRbFgiWCKvzy/KNjY+tr2wRZlUqxk5ZDHnsgVkUSFWi1uAyMwDwvdtrghgLXJFiL3Jck5NTBTDmM0rgyySIsdoYSZhHHGpbSC4QMXOoj+BFreCJYIlgiw3jzLJkzVZUUnlVK1JS+kyrpisV7GxR4zf4dibBr4pOe2KcukyDgLHdle4vu481MAXMs3cojV/NqGnZOWpI1KSr20a7Bip3J1WvbSACLm+MSSs7UPcQA29s7k35DcjWnCQBqjLIeNYoFIEEzj1Ro2Uf6+31xOKlp0Dv9XfRadmeXiFcJ4m0f4hIp9DoP8AJzh7THvv4O+idm77IXI8SIWP3VNUSj1QI38FckfUDGPaBua49x+dk7M7yPFJfEqnBtLDNF+/ywfy5mr+GHtLBqHD/wBXfSydmd1vEKYviJQd5mHtyZW/iiEfxwFXCf6vks9k/gmpfEihHwu7/JNH+10nA1UXHwBPoE7J33ZKLxHoj1Z1+gb+4zY19sh3k+BHyTsn/dl3J4jZeBtMxPpypB/F1A/jjb2qLj6p2TuChnxMg/DBMy/raobf7XD2lvB3+rvosdmeI8QnYvEujPxa0+ehv7jnA1UQ1v4OHyWezd9kJTeJlEPgMkjdgoAv9XYDGfaYyMrnoD9Fjs3fZC4/6wd9qGqt68qT+YQr/rYx7Qf7HeX1us9nzC8XxLpwbSRSx/vGK/5czV/DD2lm8OH/AKu+idmd1vEKR/1j0X6z/Kw/+1sa+2Q8fI/ROyf92UZ/Eynv5YpWHqHh/lzbj6429qZuDv8AV30Tszy8QvU8Tab8Uci/N4P8JsPaWcHf6u+ix2Z5eI+q9HiPE36KmqJPdAj/AMI3Y/ww9oB+Frj3Eetk7M7yPH6JL4kwA2lgni/f5an+yzhv4Ye0tHxBw7j8gQs9md1vEJuv8QqZ10RpI7HoAY7/AJa7n6AnGPa4z8IJ6Nd9LJ2Tt9vEIZzA1IQVbxciGF0k1P5OjqdKhwHJPTToUXPxdsZa+Zzs2ho5m58sh4lCGAa3KImzeBs6gZJEdGgkjDIdQ5jGNlUkbXKq9r+4xNjbfDfNaWNro9xssJYIlgii5hlkNQoWeJJVBuA6hrH1FxsffAi+SKHDwvRowdaWHUOjGNSR8iRcY1axrfhFlkknVWyi2wxssLl4weoB+YwRdDBF46gixAI9DgiiSZTA3xQRH5xqf8METsVFGvwxovyUD+QwRKSijb4o0PzUH/DBFzHl8S/DFGPkij/DBFJwRNyQK3xKp+YBwRexwqvwqB8gB/LBF3gi8YX67/PBEz9ij/7tP7I/3YInlFthtgi9IwRLBF4yg7EXHvgi8jjC/CAPkLYIqbjOmV6OXUL6AJF3IsyHUpFvQjGr2Ne0tdoVkEg3Cz7whH2yRp6r72WEnlk7BSdrhRZb2vva+IoaSGD+G233zWzpXv8AiK1zE60SwR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10" name="Picture 6" descr="http://henrymakow.com/upload_images/romanov_arm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3436"/>
            <a:ext cx="2133600" cy="23979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72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617</Words>
  <Application>Microsoft Office PowerPoint</Application>
  <PresentationFormat>On-screen Show (4:3)</PresentationFormat>
  <Paragraphs>105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Tunga</vt:lpstr>
      <vt:lpstr>Wingdings</vt:lpstr>
      <vt:lpstr>Wingdings 2</vt:lpstr>
      <vt:lpstr>Office Theme</vt:lpstr>
      <vt:lpstr>10th World Studies 10.30.18</vt:lpstr>
      <vt:lpstr>Prussia</vt:lpstr>
      <vt:lpstr>Prussia—Frederick the Great</vt:lpstr>
      <vt:lpstr>Russia</vt:lpstr>
      <vt:lpstr>Russia</vt:lpstr>
      <vt:lpstr>Ivan IV (The Terrible) </vt:lpstr>
      <vt:lpstr>Ivan the Terrible (IV)</vt:lpstr>
      <vt:lpstr>Ivan the Terrible (IV)</vt:lpstr>
      <vt:lpstr>The Romanovs</vt:lpstr>
      <vt:lpstr>The rest of our time together…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10.20.14</dc:title>
  <dc:creator>Windows User</dc:creator>
  <cp:lastModifiedBy>Steen, Matthew    SHS - Staff</cp:lastModifiedBy>
  <cp:revision>33</cp:revision>
  <dcterms:created xsi:type="dcterms:W3CDTF">2014-10-20T13:09:53Z</dcterms:created>
  <dcterms:modified xsi:type="dcterms:W3CDTF">2018-10-30T15:11:53Z</dcterms:modified>
</cp:coreProperties>
</file>