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0" r:id="rId4"/>
    <p:sldId id="262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2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56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0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8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8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0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2F69C6-0E16-40ED-90BA-EF90B4DB3297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5AED7B-5F66-4892-86D3-60121D57C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10.03.14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</p:spPr>
        <p:txBody>
          <a:bodyPr rtlCol="0">
            <a:normAutofit fontScale="55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Christianity Questions</a:t>
            </a:r>
            <a:endParaRPr lang="en-US" sz="34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Planner (next Thursday!), notes, pen</a:t>
            </a:r>
            <a:endParaRPr lang="en-US" sz="44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I can explain how religious beliefs began to shift and spread with the rising of empires and the lasting impact in today’s world.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92500"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Quiz (15 minutes)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Christianity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Judaism</a:t>
            </a:r>
            <a:endParaRPr lang="en-US" sz="1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Comparing Judaism to Christianity (available online)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i="1" dirty="0" smtClean="0"/>
              <a:t>Study Guide (also available online)</a:t>
            </a:r>
            <a:endParaRPr lang="en-US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776299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121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What’s the deal with these dates?!?</a:t>
            </a:r>
          </a:p>
          <a:p>
            <a:pPr lvl="1">
              <a:lnSpc>
                <a:spcPct val="70000"/>
              </a:lnSpc>
            </a:pP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BC </a:t>
            </a:r>
            <a:r>
              <a:rPr lang="en-US" altLang="en-US" sz="2300" dirty="0" err="1" smtClean="0">
                <a:latin typeface="Georgia" pitchFamily="18" charset="0"/>
                <a:ea typeface="ＭＳ Ｐゴシック" pitchFamily="34" charset="-128"/>
              </a:rPr>
              <a:t>vs</a:t>
            </a: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 BCE</a:t>
            </a:r>
          </a:p>
          <a:p>
            <a:pPr lvl="1">
              <a:lnSpc>
                <a:spcPct val="70000"/>
              </a:lnSpc>
            </a:pP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AD </a:t>
            </a:r>
            <a:r>
              <a:rPr lang="en-US" altLang="en-US" sz="2300" dirty="0" err="1" smtClean="0">
                <a:latin typeface="Georgia" pitchFamily="18" charset="0"/>
                <a:ea typeface="ＭＳ Ｐゴシック" pitchFamily="34" charset="-128"/>
              </a:rPr>
              <a:t>vs</a:t>
            </a: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 CE</a:t>
            </a:r>
          </a:p>
          <a:p>
            <a:pPr lvl="1">
              <a:lnSpc>
                <a:spcPct val="70000"/>
              </a:lnSpc>
            </a:pPr>
            <a:endParaRPr lang="en-US" altLang="en-US" sz="2300" dirty="0" smtClean="0">
              <a:latin typeface="Georgia" pitchFamily="18" charset="0"/>
              <a:ea typeface="ＭＳ Ｐゴシック" pitchFamily="34" charset="-128"/>
            </a:endParaRPr>
          </a:p>
          <a:p>
            <a:pPr lvl="1">
              <a:lnSpc>
                <a:spcPct val="70000"/>
              </a:lnSpc>
            </a:pPr>
            <a:endParaRPr lang="en-US" altLang="en-US" sz="23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endParaRPr lang="en-US" altLang="en-US" sz="2700" dirty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First Things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BC= “Before Christ”		BCE= “Before Common Era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CE= “Common Era			AD=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667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“Anno Domini” (In the year of our Lord)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12219" y="3962400"/>
            <a:ext cx="52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Thanks so much, Dionysius </a:t>
            </a:r>
            <a:r>
              <a:rPr lang="en-US" dirty="0" err="1" smtClean="0"/>
              <a:t>Exiguus</a:t>
            </a:r>
            <a:r>
              <a:rPr lang="en-US" dirty="0" smtClean="0"/>
              <a:t> (6</a:t>
            </a:r>
            <a:r>
              <a:rPr lang="en-US" baseline="30000" dirty="0" smtClean="0"/>
              <a:t>th</a:t>
            </a:r>
            <a:r>
              <a:rPr lang="en-US" dirty="0" smtClean="0"/>
              <a:t> century monk)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00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our intents and purposes, if we use either form, I think we’ll be ok…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Started by Jesus of Nazareth (6/4BCE-31/33CE) &amp; Paul of </a:t>
            </a: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Tarsus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Seen as an odd cult; persecuted off and on for many years in Rome—mainly for </a:t>
            </a: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fun</a:t>
            </a:r>
          </a:p>
          <a:p>
            <a:pPr marL="0" indent="0" eaLnBrk="1" hangingPunct="1">
              <a:lnSpc>
                <a:spcPct val="70000"/>
              </a:lnSpc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All that changed with Edict of Milan in 315</a:t>
            </a:r>
            <a:endParaRPr lang="en-US" altLang="en-US" sz="2400" dirty="0" smtClean="0">
              <a:latin typeface="Georgia" pitchFamily="18" charset="0"/>
              <a:ea typeface="ＭＳ Ｐゴシック" pitchFamily="34" charset="-128"/>
            </a:endParaRP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Incredibly rapid expansion 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Conversion of </a:t>
            </a: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Constantine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altLang="en-US" sz="20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Made official state religion in 391. </a:t>
            </a:r>
          </a:p>
          <a:p>
            <a:pPr>
              <a:lnSpc>
                <a:spcPct val="70000"/>
              </a:lnSpc>
            </a:pPr>
            <a:endParaRPr lang="en-US" altLang="en-US" sz="2700" dirty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  <a:buNone/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So, here’s the question:</a:t>
            </a:r>
          </a:p>
          <a:p>
            <a:pPr lvl="1">
              <a:lnSpc>
                <a:spcPct val="70000"/>
              </a:lnSpc>
            </a:pP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What was the main cause of the spread of Christianity?</a:t>
            </a:r>
          </a:p>
          <a:p>
            <a:pPr lvl="1">
              <a:lnSpc>
                <a:spcPct val="70000"/>
              </a:lnSpc>
            </a:pPr>
            <a:r>
              <a:rPr lang="en-US" altLang="en-US" sz="2300" dirty="0" smtClean="0">
                <a:latin typeface="Georgia" pitchFamily="18" charset="0"/>
                <a:ea typeface="ＭＳ Ｐゴシック" pitchFamily="34" charset="-128"/>
              </a:rPr>
              <a:t>What does this tell us about the culture of the religion and the people practicing it at the time?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Georgia" pitchFamily="18" charset="0"/>
                <a:ea typeface="ＭＳ Ｐゴシック" pitchFamily="34" charset="-128"/>
              </a:rPr>
              <a:t>Rise of Christianity</a:t>
            </a:r>
          </a:p>
        </p:txBody>
      </p:sp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We will span a great deal of time…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lvl="1">
              <a:lnSpc>
                <a:spcPct val="70000"/>
              </a:lnSpc>
            </a:pP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Explore the ancient roots first</a:t>
            </a:r>
          </a:p>
          <a:p>
            <a:pPr lvl="1">
              <a:lnSpc>
                <a:spcPct val="70000"/>
              </a:lnSpc>
              <a:buNone/>
            </a:pPr>
            <a:endParaRPr lang="en-US" altLang="en-US" sz="2400" dirty="0" smtClean="0">
              <a:latin typeface="Georgia" pitchFamily="18" charset="0"/>
              <a:ea typeface="ＭＳ Ｐゴシック" pitchFamily="34" charset="-128"/>
            </a:endParaRPr>
          </a:p>
          <a:p>
            <a:pPr lvl="2">
              <a:lnSpc>
                <a:spcPct val="70000"/>
              </a:lnSpc>
            </a:pPr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Then we’ll get a little more modern</a:t>
            </a:r>
          </a:p>
          <a:p>
            <a:pPr lvl="2">
              <a:lnSpc>
                <a:spcPct val="70000"/>
              </a:lnSpc>
              <a:buNone/>
            </a:pPr>
            <a:endParaRPr lang="en-US" altLang="en-US" dirty="0" smtClean="0">
              <a:latin typeface="Georgia" pitchFamily="18" charset="0"/>
              <a:ea typeface="ＭＳ Ｐゴシック" pitchFamily="34" charset="-128"/>
            </a:endParaRPr>
          </a:p>
          <a:p>
            <a:pPr lvl="3">
              <a:lnSpc>
                <a:spcPct val="70000"/>
              </a:lnSpc>
            </a:pP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Then, you can get a sneak peak at some of next year’s material…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Rise of Judaism</a:t>
            </a:r>
          </a:p>
        </p:txBody>
      </p:sp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Rise of Judaism</a:t>
            </a:r>
            <a:br>
              <a:rPr lang="en-US" altLang="en-US" dirty="0" smtClean="0">
                <a:latin typeface="Georgia" pitchFamily="18" charset="0"/>
                <a:ea typeface="ＭＳ Ｐゴシック" pitchFamily="34" charset="-128"/>
              </a:rPr>
            </a:br>
            <a:endParaRPr lang="en-US" altLang="en-US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381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More fun with maps!!!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  <p:pic>
        <p:nvPicPr>
          <p:cNvPr id="1026" name="Picture 2" descr="http://www.imninalu.net/tribes_file/migrations_As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657474"/>
            <a:ext cx="4724400" cy="4200526"/>
          </a:xfrm>
          <a:prstGeom prst="rect">
            <a:avLst/>
          </a:prstGeom>
          <a:noFill/>
        </p:spPr>
      </p:pic>
      <p:pic>
        <p:nvPicPr>
          <p:cNvPr id="1028" name="Picture 4" descr="http://www.bible-history.com/maps/4-Abraham-journey-2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4433454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83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Abraham’s Journey (c. 1800 BCE)		</a:t>
            </a:r>
            <a:r>
              <a:rPr lang="en-US" sz="1600" dirty="0" smtClean="0"/>
              <a:t>Think about how the Assyrians handled people…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Rise of Judaism</a:t>
            </a:r>
            <a:br>
              <a:rPr lang="en-US" altLang="en-US" dirty="0" smtClean="0">
                <a:latin typeface="Georgia" pitchFamily="18" charset="0"/>
                <a:ea typeface="ＭＳ Ｐゴシック" pitchFamily="34" charset="-128"/>
              </a:rPr>
            </a:br>
            <a:endParaRPr lang="en-US" altLang="en-US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381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More fun with maps!!!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05000"/>
            <a:ext cx="851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Medieval Jewish Migration		Jewish emigration during Nazi Germany</a:t>
            </a:r>
            <a:endParaRPr lang="en-US" dirty="0"/>
          </a:p>
        </p:txBody>
      </p:sp>
      <p:pic>
        <p:nvPicPr>
          <p:cNvPr id="20482" name="Picture 2" descr="http://cw.routledge.com/textbooks/0415236614/resources/maps/map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4495800" cy="4572000"/>
          </a:xfrm>
          <a:prstGeom prst="rect">
            <a:avLst/>
          </a:prstGeom>
          <a:noFill/>
        </p:spPr>
      </p:pic>
      <p:pic>
        <p:nvPicPr>
          <p:cNvPr id="20484" name="Picture 4" descr="https://cac-ib-geography.wikispaces.com/file/view/6d810662-6a67-4b29-aef3-041fac297210.jpg/95824200/630x306/6d810662-6a67-4b29-aef3-041fac297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8308" y="2286000"/>
            <a:ext cx="4745691" cy="443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itchFamily="18" charset="0"/>
                <a:ea typeface="ＭＳ Ｐゴシック" pitchFamily="34" charset="-128"/>
              </a:rPr>
              <a:t>Rise of Judaism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700" dirty="0" smtClean="0">
                <a:latin typeface="Georgia" pitchFamily="18" charset="0"/>
                <a:ea typeface="ＭＳ Ｐゴシック" pitchFamily="34" charset="-128"/>
              </a:rPr>
              <a:t>Abraham (c. 1800 BCE) leaves Ur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Think about the roots of civilization at the time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What is the tradition of Abraham’s ancestors?</a:t>
            </a:r>
          </a:p>
          <a:p>
            <a:pPr lvl="1">
              <a:lnSpc>
                <a:spcPct val="70000"/>
              </a:lnSpc>
              <a:buNone/>
            </a:pPr>
            <a:endParaRPr lang="en-US" altLang="en-US" sz="20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Shifting to monotheism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Consider the story of Abraham and his father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Also, consider how the Assyrian shift began to happen roughly 1000 years later…</a:t>
            </a:r>
          </a:p>
          <a:p>
            <a:pPr lvl="1">
              <a:lnSpc>
                <a:spcPct val="70000"/>
              </a:lnSpc>
              <a:buNone/>
            </a:pPr>
            <a:endParaRPr lang="en-US" altLang="en-US" sz="20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How are his descendents represented?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Why is this important?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What does it tell us about the culture?</a:t>
            </a:r>
          </a:p>
          <a:p>
            <a:pPr lvl="1">
              <a:lnSpc>
                <a:spcPct val="70000"/>
              </a:lnSpc>
              <a:buNone/>
            </a:pPr>
            <a:endParaRPr lang="en-US" altLang="en-US" sz="2000" dirty="0" smtClean="0">
              <a:latin typeface="Georgia" pitchFamily="18" charset="0"/>
              <a:ea typeface="ＭＳ Ｐゴシック" pitchFamily="34" charset="-128"/>
            </a:endParaRPr>
          </a:p>
          <a:p>
            <a:pPr>
              <a:lnSpc>
                <a:spcPct val="70000"/>
              </a:lnSpc>
            </a:pP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And now, the </a:t>
            </a:r>
            <a:r>
              <a:rPr lang="en-US" altLang="en-US" sz="2400" b="1" u="sng" dirty="0" smtClean="0">
                <a:latin typeface="Georgia" pitchFamily="18" charset="0"/>
                <a:ea typeface="ＭＳ Ｐゴシック" pitchFamily="34" charset="-128"/>
              </a:rPr>
              <a:t>BIG</a:t>
            </a:r>
            <a:r>
              <a:rPr lang="en-US" altLang="en-US" sz="2400" dirty="0" smtClean="0">
                <a:latin typeface="Georgia" pitchFamily="18" charset="0"/>
                <a:ea typeface="ＭＳ Ｐゴシック" pitchFamily="34" charset="-128"/>
              </a:rPr>
              <a:t> question: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Is there a difference in how Judaism spread as opposed to Christianity?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Is there a pattern throughout history?</a:t>
            </a:r>
          </a:p>
          <a:p>
            <a:pPr lvl="1">
              <a:lnSpc>
                <a:spcPct val="70000"/>
              </a:lnSpc>
            </a:pP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What does </a:t>
            </a:r>
            <a:r>
              <a:rPr lang="en-US" altLang="en-US" sz="2000" b="1" i="1" u="sng" dirty="0" smtClean="0">
                <a:latin typeface="Georgia" pitchFamily="18" charset="0"/>
                <a:ea typeface="ＭＳ Ｐゴシック" pitchFamily="34" charset="-128"/>
              </a:rPr>
              <a:t>this</a:t>
            </a:r>
            <a:r>
              <a:rPr lang="en-US" altLang="en-US" sz="2000" dirty="0" smtClean="0">
                <a:latin typeface="Georgia" pitchFamily="18" charset="0"/>
                <a:ea typeface="ＭＳ Ｐゴシック" pitchFamily="34" charset="-128"/>
              </a:rPr>
              <a:t> tell us about the Jewish culture?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700" dirty="0" smtClean="0">
              <a:latin typeface="Georg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7620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10.03.14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</p:spPr>
        <p:txBody>
          <a:bodyPr rtlCol="0">
            <a:normAutofit fontScale="55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Christianity Questions</a:t>
            </a:r>
            <a:endParaRPr lang="en-US" sz="34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Planner (next Thursday!), notes, pen</a:t>
            </a:r>
            <a:endParaRPr lang="en-US" sz="44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dirty="0" smtClean="0"/>
              <a:t>I can explain how religious beliefs began to shift and spread with the rising of empires and the lasting impact in today’s world.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92500"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Quiz (15 minutes)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Christianity</a:t>
            </a:r>
          </a:p>
          <a:p>
            <a:pPr marL="4000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Judaism</a:t>
            </a:r>
            <a:endParaRPr lang="en-US" sz="1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Comparing Judaism to Christianity (available online)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i="1" dirty="0" smtClean="0"/>
              <a:t>Study Guide (also available online)</a:t>
            </a:r>
            <a:endParaRPr lang="en-US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776299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482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Concourse</vt:lpstr>
      <vt:lpstr>9th Honors 10.03.14</vt:lpstr>
      <vt:lpstr>First Things First</vt:lpstr>
      <vt:lpstr>Rise of Christianity</vt:lpstr>
      <vt:lpstr>Rise of Judaism</vt:lpstr>
      <vt:lpstr>Rise of Judaism </vt:lpstr>
      <vt:lpstr>Rise of Judaism </vt:lpstr>
      <vt:lpstr>Rise of Judaism</vt:lpstr>
      <vt:lpstr>9th Honors 10.03.14</vt:lpstr>
    </vt:vector>
  </TitlesOfParts>
  <Company>Edmonds School District #15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10.03.14</dc:title>
  <dc:creator>steenm</dc:creator>
  <cp:lastModifiedBy>Windows User</cp:lastModifiedBy>
  <cp:revision>9</cp:revision>
  <dcterms:created xsi:type="dcterms:W3CDTF">2014-10-03T04:00:09Z</dcterms:created>
  <dcterms:modified xsi:type="dcterms:W3CDTF">2014-10-03T16:25:45Z</dcterms:modified>
</cp:coreProperties>
</file>