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8"/>
  </p:notesMasterIdLst>
  <p:sldIdLst>
    <p:sldId id="271" r:id="rId2"/>
    <p:sldId id="281" r:id="rId3"/>
    <p:sldId id="286" r:id="rId4"/>
    <p:sldId id="284" r:id="rId5"/>
    <p:sldId id="283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7F2D5-9A35-4170-A892-1CA5A20EA5A9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3935-3546-4772-B058-E8E5D91C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5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9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066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4297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3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82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8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24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3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2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4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1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4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6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7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9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CE10E9-3EEE-4E19-A464-5DB5A53DF36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ED3ED-B59B-4A29-8EF5-B3E8C8F58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89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  <p:sldLayoutId id="214748395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51057906_Cultural_variation_in_the_correlates_of_flashbulb_memories_An_investigation_in_five_countri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400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IB Psych </a:t>
            </a:r>
            <a:r>
              <a:rPr lang="en-US" altLang="en-US" sz="4400" dirty="0" smtClean="0">
                <a:solidFill>
                  <a:srgbClr val="FF0000"/>
                </a:solidFill>
                <a:latin typeface="Calibri "/>
                <a:cs typeface="Tunga" pitchFamily="34" charset="0"/>
              </a:rPr>
              <a:t>11.21.18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990600"/>
            <a:ext cx="4343400" cy="533400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7200" b="1" u="sng" dirty="0" smtClean="0"/>
              <a:t>Turn in:</a:t>
            </a:r>
            <a:r>
              <a:rPr lang="en-US" sz="7200" b="1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200" b="1" dirty="0" smtClean="0"/>
              <a:t>Nothing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7200" b="1" u="sng" dirty="0" smtClean="0"/>
              <a:t>Take out :</a:t>
            </a:r>
            <a:r>
              <a:rPr lang="en-US" sz="72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2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200" b="1" i="1" dirty="0" smtClean="0"/>
              <a:t>Writing Implement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200" b="1" i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2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7200" b="1" u="sng" dirty="0"/>
              <a:t>T</a:t>
            </a:r>
            <a:r>
              <a:rPr lang="en-US" sz="7200" b="1" u="sng" dirty="0" smtClean="0"/>
              <a:t>oday’s Learning Objectives (not exclusive):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200" b="1" u="sng" dirty="0" smtClean="0"/>
          </a:p>
          <a:p>
            <a:r>
              <a:rPr lang="en-US" sz="7200" i="1" dirty="0"/>
              <a:t>To what extent is one cognitive process reliable?</a:t>
            </a:r>
            <a:endParaRPr lang="en-US" sz="7200" dirty="0"/>
          </a:p>
          <a:p>
            <a:r>
              <a:rPr lang="en-US" sz="7200" i="1" dirty="0"/>
              <a:t>One theory of how emotion may affect one cognitive process.</a:t>
            </a:r>
            <a:endParaRPr lang="en-US" sz="7200" dirty="0"/>
          </a:p>
          <a:p>
            <a:r>
              <a:rPr lang="en-US" sz="7200" i="1" dirty="0"/>
              <a:t>The role of culture on cognitive processes.</a:t>
            </a:r>
            <a:endParaRPr lang="en-US" sz="7200" dirty="0"/>
          </a:p>
          <a:p>
            <a:r>
              <a:rPr lang="en-US" sz="7200" i="1" dirty="0"/>
              <a:t>The role of cultural dimensions </a:t>
            </a:r>
            <a:r>
              <a:rPr lang="en-US" sz="7200" i="1"/>
              <a:t>on </a:t>
            </a:r>
            <a:r>
              <a:rPr lang="en-US" sz="7200" i="1" smtClean="0"/>
              <a:t>behavior.</a:t>
            </a:r>
            <a:endParaRPr lang="en-US" sz="7200" dirty="0"/>
          </a:p>
          <a:p>
            <a:pPr marL="576263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8000" b="1" u="sng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5638800"/>
          </a:xfrm>
        </p:spPr>
        <p:txBody>
          <a:bodyPr rtlCol="0">
            <a:normAutofit fontScale="325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err="1" smtClean="0"/>
              <a:t>Kulkofski</a:t>
            </a:r>
            <a:r>
              <a:rPr lang="en-US" sz="9600" b="1" dirty="0" smtClean="0"/>
              <a:t>, et al (2011)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Working on SAQ</a:t>
            </a:r>
          </a:p>
          <a:p>
            <a:pPr marL="914406" lvl="1" indent="-457200">
              <a:buFont typeface="Wingdings" pitchFamily="2" charset="2"/>
              <a:buChar char="Ø"/>
              <a:defRPr/>
            </a:pPr>
            <a:r>
              <a:rPr lang="en-US" sz="9800" b="1" i="1" u="sng" dirty="0" smtClean="0"/>
              <a:t>Intros only</a:t>
            </a:r>
            <a:r>
              <a:rPr lang="en-US" sz="9800" b="1" dirty="0" smtClean="0"/>
              <a:t>…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96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9600" b="1" u="sng" dirty="0" smtClean="0"/>
              <a:t>HW:</a:t>
            </a:r>
            <a:endParaRPr lang="en-US" sz="9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9600" b="1" dirty="0" smtClean="0"/>
              <a:t>Spend time expressing some thanks to those that are important in your life.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400" b="1" dirty="0" smtClean="0"/>
          </a:p>
          <a:p>
            <a:pPr marL="914400" lvl="1" indent="-457200">
              <a:buFont typeface="Wingdings" pitchFamily="2" charset="2"/>
              <a:buChar char="Ø"/>
              <a:defRPr/>
            </a:pPr>
            <a:endParaRPr lang="en-US" sz="84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9200" b="1" dirty="0" smtClean="0"/>
          </a:p>
        </p:txBody>
      </p:sp>
    </p:spTree>
    <p:extLst>
      <p:ext uri="{BB962C8B-B14F-4D97-AF65-F5344CB8AC3E}">
        <p14:creationId xmlns:p14="http://schemas.microsoft.com/office/powerpoint/2010/main" val="37033864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0"/>
            <a:ext cx="7543800" cy="1609344"/>
          </a:xfrm>
        </p:spPr>
        <p:txBody>
          <a:bodyPr/>
          <a:lstStyle/>
          <a:p>
            <a:r>
              <a:rPr lang="en-US" b="1" i="1" u="sng" dirty="0" smtClean="0"/>
              <a:t>SAQ Structure “Suggestions”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Address the command term and prompt immediately.  While not an essay, think of this as your introduction.</a:t>
            </a:r>
          </a:p>
          <a:p>
            <a:r>
              <a:rPr lang="en-US" sz="2800" b="1" i="1" u="sng" dirty="0" smtClean="0"/>
              <a:t>Prompt</a:t>
            </a:r>
            <a:r>
              <a:rPr lang="en-US" sz="2800" dirty="0" smtClean="0"/>
              <a:t>:  [Fill in Command Term…]</a:t>
            </a:r>
          </a:p>
          <a:p>
            <a:pPr lvl="1"/>
            <a:r>
              <a:rPr lang="en-US" sz="2000" i="1" dirty="0" smtClean="0"/>
              <a:t>To </a:t>
            </a:r>
            <a:r>
              <a:rPr lang="en-US" sz="2000" i="1" dirty="0"/>
              <a:t>what extent is one cognitive process reliable?</a:t>
            </a:r>
            <a:endParaRPr lang="en-US" sz="2000" dirty="0"/>
          </a:p>
          <a:p>
            <a:pPr lvl="1"/>
            <a:r>
              <a:rPr lang="en-US" sz="2000" i="1" dirty="0"/>
              <a:t>One theory of how emotion may affect one cognitive process.</a:t>
            </a:r>
            <a:endParaRPr lang="en-US" sz="2000" dirty="0"/>
          </a:p>
          <a:p>
            <a:pPr lvl="1"/>
            <a:r>
              <a:rPr lang="en-US" sz="2000" i="1" dirty="0"/>
              <a:t>The role of culture on cognitive processes.</a:t>
            </a:r>
            <a:endParaRPr lang="en-US" sz="2000" dirty="0"/>
          </a:p>
          <a:p>
            <a:pPr lvl="1"/>
            <a:r>
              <a:rPr lang="en-US" sz="2000" i="1" dirty="0"/>
              <a:t>The role of cultural dimensions on </a:t>
            </a:r>
            <a:r>
              <a:rPr lang="en-US" sz="2000" i="1" dirty="0" smtClean="0"/>
              <a:t>behavior.</a:t>
            </a:r>
            <a:endParaRPr lang="en-US" sz="2000" dirty="0"/>
          </a:p>
          <a:p>
            <a:pPr lvl="2"/>
            <a:r>
              <a:rPr lang="en-US" sz="2400" dirty="0" smtClean="0"/>
              <a:t>“In </a:t>
            </a:r>
            <a:r>
              <a:rPr lang="en-US" sz="2400" b="1" i="1" u="sng" dirty="0" smtClean="0"/>
              <a:t>describing</a:t>
            </a:r>
            <a:r>
              <a:rPr lang="en-US" sz="2400" dirty="0" smtClean="0"/>
              <a:t> one theory of emotion affects a cognitive process, the following narrative will outline the details of memory, using examples from [performed research].”</a:t>
            </a:r>
          </a:p>
          <a:p>
            <a:pPr lvl="3"/>
            <a:r>
              <a:rPr lang="en-US" sz="2000" dirty="0" smtClean="0"/>
              <a:t>Any thoughts as to what name we could give this “performed research</a:t>
            </a:r>
            <a:r>
              <a:rPr lang="en-US" sz="2000" dirty="0" smtClean="0"/>
              <a:t>”?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9282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0"/>
            <a:ext cx="7543800" cy="1609344"/>
          </a:xfrm>
        </p:spPr>
        <p:txBody>
          <a:bodyPr/>
          <a:lstStyle/>
          <a:p>
            <a:r>
              <a:rPr lang="en-US" b="1" i="1" u="sng" dirty="0" smtClean="0"/>
              <a:t>SAQ Structure “Suggestions”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lvl="1"/>
            <a:r>
              <a:rPr lang="en-US" sz="3200" b="1" i="1" u="sng" dirty="0"/>
              <a:t>WHY</a:t>
            </a:r>
            <a:r>
              <a:rPr lang="en-US" sz="3200" dirty="0"/>
              <a:t>:  at least two reasons…but perhaps three.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It demonstrated your understanding of the </a:t>
            </a:r>
            <a:r>
              <a:rPr lang="en-US" sz="2800" b="1" u="sng" dirty="0"/>
              <a:t>command term</a:t>
            </a:r>
            <a:r>
              <a:rPr lang="en-US" sz="2800" dirty="0"/>
              <a:t> to your reader—who happen to be human, and can be immediately impressed with your knowledge of all things IB…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It provides an anchor to </a:t>
            </a:r>
            <a:r>
              <a:rPr lang="en-US" sz="2800" b="1" u="sng" dirty="0"/>
              <a:t>YOU</a:t>
            </a:r>
            <a:r>
              <a:rPr lang="en-US" sz="2800" dirty="0"/>
              <a:t> to help keep you on point throughout the response.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You can name the research on which you’re writing!!!</a:t>
            </a:r>
          </a:p>
        </p:txBody>
      </p:sp>
    </p:spTree>
    <p:extLst>
      <p:ext uri="{BB962C8B-B14F-4D97-AF65-F5344CB8AC3E}">
        <p14:creationId xmlns:p14="http://schemas.microsoft.com/office/powerpoint/2010/main" val="10166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"/>
            <a:ext cx="9144000" cy="914400"/>
          </a:xfrm>
        </p:spPr>
        <p:txBody>
          <a:bodyPr/>
          <a:lstStyle/>
          <a:p>
            <a:pPr algn="ctr"/>
            <a:r>
              <a:rPr lang="en-US" b="1" i="1" u="sng" dirty="0" smtClean="0"/>
              <a:t>Command Term Examples:  </a:t>
            </a:r>
            <a:br>
              <a:rPr lang="en-US" b="1" i="1" u="sng" dirty="0" smtClean="0"/>
            </a:br>
            <a:r>
              <a:rPr lang="en-US" b="1" i="1" u="sng" dirty="0" smtClean="0"/>
              <a:t/>
            </a:r>
            <a:br>
              <a:rPr lang="en-US" b="1" i="1" u="sng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Outline</a:t>
            </a:r>
            <a:r>
              <a:rPr lang="en-US" sz="2400" dirty="0"/>
              <a:t> - Demonstrate brief, general understanding. You do not need to have any research for this command term unless explicitly told to do so.</a:t>
            </a:r>
          </a:p>
          <a:p>
            <a:r>
              <a:rPr lang="en-US" sz="2400" b="1" dirty="0"/>
              <a:t>Describe</a:t>
            </a:r>
            <a:r>
              <a:rPr lang="en-US" sz="2400" dirty="0"/>
              <a:t> - </a:t>
            </a:r>
            <a:r>
              <a:rPr lang="en-US" sz="2400" dirty="0" smtClean="0"/>
              <a:t>Tell what you know about the topic in as much detail as possible. Always be careful to understand </a:t>
            </a:r>
            <a:r>
              <a:rPr lang="en-US" sz="2400" i="1" dirty="0" smtClean="0"/>
              <a:t>what </a:t>
            </a:r>
            <a:r>
              <a:rPr lang="en-US" sz="2400" dirty="0" smtClean="0"/>
              <a:t>you are being asked to describe.  </a:t>
            </a:r>
            <a:r>
              <a:rPr lang="en-US" sz="2400" b="1" i="1" u="sng" dirty="0" smtClean="0"/>
              <a:t>“DETAILED ACCOUNT”</a:t>
            </a:r>
            <a:endParaRPr lang="en-US" sz="2400" b="1" i="1" u="sng" dirty="0"/>
          </a:p>
          <a:p>
            <a:r>
              <a:rPr lang="en-US" sz="2400" b="1" dirty="0"/>
              <a:t>Explain</a:t>
            </a:r>
            <a:r>
              <a:rPr lang="en-US" sz="2400" dirty="0"/>
              <a:t> - For this command term, always ask the question “why?” Show why something works. Show understanding of cause and effect relationships</a:t>
            </a:r>
            <a:r>
              <a:rPr lang="en-US" sz="2400" dirty="0" smtClean="0"/>
              <a:t>. “</a:t>
            </a:r>
            <a:r>
              <a:rPr lang="en-US" sz="2400" b="1" i="1" u="sng" dirty="0" smtClean="0"/>
              <a:t>REASONS </a:t>
            </a:r>
            <a:r>
              <a:rPr lang="en-US" sz="2400" b="1" i="1" u="sng" dirty="0"/>
              <a:t>&amp; </a:t>
            </a:r>
            <a:r>
              <a:rPr lang="en-US" sz="2400" b="1" i="1" u="sng" dirty="0" smtClean="0"/>
              <a:t>CAUSES”</a:t>
            </a:r>
            <a:endParaRPr lang="en-US" sz="2400" dirty="0"/>
          </a:p>
          <a:p>
            <a:r>
              <a:rPr lang="en-US" sz="2400" b="1" dirty="0"/>
              <a:t>Discuss</a:t>
            </a:r>
            <a:r>
              <a:rPr lang="en-US" sz="2400" dirty="0"/>
              <a:t> - Present an argument using evidence. Think globally.  In other words, do not just evaluate research, but have a more holistic discussion relevant to the question.  </a:t>
            </a:r>
            <a:r>
              <a:rPr lang="en-US" sz="2400" dirty="0" smtClean="0"/>
              <a:t>”</a:t>
            </a:r>
            <a:r>
              <a:rPr lang="en-US" sz="2400" b="1" i="1" u="sng" dirty="0" smtClean="0"/>
              <a:t>BALANCED REVIEW</a:t>
            </a:r>
            <a:r>
              <a:rPr lang="en-US" sz="2400" dirty="0" smtClean="0"/>
              <a:t>”</a:t>
            </a:r>
            <a:endParaRPr lang="en-US" sz="2400" dirty="0"/>
          </a:p>
          <a:p>
            <a:r>
              <a:rPr lang="en-US" sz="2400" b="1" dirty="0"/>
              <a:t>Evaluate</a:t>
            </a:r>
            <a:r>
              <a:rPr lang="en-US" sz="2400" dirty="0"/>
              <a:t> - Strengths </a:t>
            </a:r>
            <a:r>
              <a:rPr lang="en-US" sz="2400" b="1" dirty="0"/>
              <a:t>and</a:t>
            </a:r>
            <a:r>
              <a:rPr lang="en-US" sz="2400" dirty="0"/>
              <a:t> limitations! </a:t>
            </a:r>
            <a:r>
              <a:rPr lang="en-US" sz="2400" b="1" dirty="0" smtClean="0"/>
              <a:t>To </a:t>
            </a:r>
            <a:r>
              <a:rPr lang="en-US" sz="2400" b="1" dirty="0"/>
              <a:t>what extent</a:t>
            </a:r>
            <a:r>
              <a:rPr lang="en-US" sz="2400" dirty="0"/>
              <a:t> - You always need to present another side of the argument or an alternative explanation.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9837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0"/>
            <a:ext cx="7543800" cy="1609344"/>
          </a:xfrm>
        </p:spPr>
        <p:txBody>
          <a:bodyPr/>
          <a:lstStyle/>
          <a:p>
            <a:r>
              <a:rPr lang="en-US" b="1" i="1" u="sng" dirty="0" smtClean="0"/>
              <a:t>SAQ Structure “Suggestions”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628650" indent="-514350">
              <a:buAutoNum type="arabicPeriod" startAt="2"/>
            </a:pPr>
            <a:r>
              <a:rPr lang="en-US" sz="3600" dirty="0" smtClean="0"/>
              <a:t>Define </a:t>
            </a:r>
            <a:r>
              <a:rPr lang="en-US" sz="3600" dirty="0"/>
              <a:t>any terms that warrant further demonstration of knowledge</a:t>
            </a:r>
            <a:r>
              <a:rPr lang="en-US" sz="3600" dirty="0" smtClean="0"/>
              <a:t>.</a:t>
            </a:r>
          </a:p>
          <a:p>
            <a:pPr marL="1028700" lvl="1" indent="-514350"/>
            <a:r>
              <a:rPr lang="en-US" sz="3200" dirty="0" smtClean="0"/>
              <a:t>i.e. Flashbulb memories</a:t>
            </a:r>
          </a:p>
          <a:p>
            <a:pPr marL="628650" indent="-514350">
              <a:buFont typeface="+mj-lt"/>
              <a:buAutoNum type="arabicPeriod" startAt="3"/>
            </a:pPr>
            <a:r>
              <a:rPr lang="en-US" sz="3600" dirty="0"/>
              <a:t>Apply the defined word </a:t>
            </a:r>
            <a:r>
              <a:rPr lang="en-US" sz="3600" dirty="0" smtClean="0"/>
              <a:t>beyond the definition to demonstrate your understanding of the word in relation to a more general population.</a:t>
            </a:r>
          </a:p>
          <a:p>
            <a:pPr marL="1028700" lvl="1" indent="-514350"/>
            <a:r>
              <a:rPr lang="en-US" sz="3200" dirty="0" smtClean="0"/>
              <a:t>Put it in “layman’s” terms…</a:t>
            </a:r>
            <a:endParaRPr lang="en-US" sz="3200" dirty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36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066800"/>
            <a:ext cx="7543800" cy="1609344"/>
          </a:xfrm>
        </p:spPr>
        <p:txBody>
          <a:bodyPr/>
          <a:lstStyle/>
          <a:p>
            <a:pPr algn="ctr"/>
            <a:r>
              <a:rPr lang="en-US" b="1" i="1" u="sng" dirty="0" smtClean="0"/>
              <a:t>Write an SAQ—Intro Only</a:t>
            </a:r>
            <a:br>
              <a:rPr lang="en-US" b="1" i="1" u="sng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2590800"/>
            <a:ext cx="9144000" cy="58674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dirty="0" smtClean="0"/>
              <a:t>Using </a:t>
            </a:r>
            <a:r>
              <a:rPr lang="en-US" sz="3200" dirty="0" err="1" smtClean="0"/>
              <a:t>Kulkofsky</a:t>
            </a:r>
            <a:r>
              <a:rPr lang="en-US" sz="3200" dirty="0" smtClean="0"/>
              <a:t>, et al. (2011)</a:t>
            </a:r>
          </a:p>
          <a:p>
            <a:pPr marL="114300" indent="0" algn="ctr">
              <a:buNone/>
            </a:pPr>
            <a:r>
              <a:rPr lang="en-US" sz="3200" dirty="0" smtClean="0"/>
              <a:t>View the study on my website:</a:t>
            </a:r>
            <a:endParaRPr lang="en-US" sz="3200" dirty="0" smtClean="0">
              <a:hlinkClick r:id="rId2"/>
            </a:endParaRPr>
          </a:p>
          <a:p>
            <a:pPr marL="114300" indent="0">
              <a:buNone/>
            </a:pPr>
            <a:r>
              <a:rPr lang="en-US" sz="3200" dirty="0" smtClean="0">
                <a:hlinkClick r:id="rId2"/>
              </a:rPr>
              <a:t>https</a:t>
            </a:r>
            <a:r>
              <a:rPr lang="en-US" sz="3200" dirty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www.researchgate.net/publication/51057906_Cultural_variation_in_the_correlates_of_flashbulb_memories_An_investigation_in_five_countries</a:t>
            </a:r>
            <a:endParaRPr lang="en-US" sz="3200" dirty="0" smtClean="0"/>
          </a:p>
          <a:p>
            <a:pPr marL="628650" indent="-514350">
              <a:buAutoNum type="arabicPeriod" startAt="2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84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759</TotalTime>
  <Words>347</Words>
  <Application>Microsoft Office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Arial</vt:lpstr>
      <vt:lpstr>Calibri</vt:lpstr>
      <vt:lpstr>Calibri </vt:lpstr>
      <vt:lpstr>Century Gothic</vt:lpstr>
      <vt:lpstr>Tunga</vt:lpstr>
      <vt:lpstr>Wingdings</vt:lpstr>
      <vt:lpstr>Wingdings 3</vt:lpstr>
      <vt:lpstr>Ion</vt:lpstr>
      <vt:lpstr>IB Psych 11.21.18</vt:lpstr>
      <vt:lpstr>SAQ Structure “Suggestions”</vt:lpstr>
      <vt:lpstr>SAQ Structure “Suggestions”</vt:lpstr>
      <vt:lpstr>Command Term Examples:    </vt:lpstr>
      <vt:lpstr>SAQ Structure “Suggestions”</vt:lpstr>
      <vt:lpstr>Write an SAQ—Intro Only 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Localization of Function</dc:title>
  <dc:creator>krogstadl</dc:creator>
  <cp:lastModifiedBy>Steen, Matthew    SHS - Staff</cp:lastModifiedBy>
  <cp:revision>41</cp:revision>
  <dcterms:created xsi:type="dcterms:W3CDTF">2011-09-26T15:47:22Z</dcterms:created>
  <dcterms:modified xsi:type="dcterms:W3CDTF">2018-11-21T20:18:58Z</dcterms:modified>
</cp:coreProperties>
</file>