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8" r:id="rId2"/>
    <p:sldId id="276" r:id="rId3"/>
    <p:sldId id="279" r:id="rId4"/>
    <p:sldId id="277" r:id="rId5"/>
    <p:sldId id="283" r:id="rId6"/>
    <p:sldId id="280" r:id="rId7"/>
    <p:sldId id="281" r:id="rId8"/>
    <p:sldId id="282" r:id="rId9"/>
    <p:sldId id="278" r:id="rId10"/>
    <p:sldId id="284" r:id="rId11"/>
    <p:sldId id="285"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C8BFD6-C236-4C77-A6FB-29B8AA9D20FD}" type="datetimeFigureOut">
              <a:rPr lang="en-US" smtClean="0"/>
              <a:t>11/29/2018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079EFE-1474-4C3E-8173-CAD8FDCD716D}" type="slidenum">
              <a:rPr lang="en-US" smtClean="0"/>
              <a:t>‹#›</a:t>
            </a:fld>
            <a:endParaRPr lang="en-US"/>
          </a:p>
        </p:txBody>
      </p:sp>
    </p:spTree>
    <p:extLst>
      <p:ext uri="{BB962C8B-B14F-4D97-AF65-F5344CB8AC3E}">
        <p14:creationId xmlns:p14="http://schemas.microsoft.com/office/powerpoint/2010/main" val="2911335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fld id="{B2E145A3-2885-4AEB-8D56-E470A90D9F9D}" type="slidenum">
              <a:rPr lang="en-US" altLang="en-US" sz="1200">
                <a:latin typeface="Calibri" pitchFamily="34" charset="0"/>
                <a:ea typeface="MS PGothic" pitchFamily="34" charset="-128"/>
              </a:rPr>
              <a:pPr/>
              <a:t>1</a:t>
            </a:fld>
            <a:endParaRPr lang="en-US" altLang="en-US" sz="1200">
              <a:latin typeface="Calibri" pitchFamily="34" charset="0"/>
              <a:ea typeface="MS PGothic" pitchFamily="34" charset="-128"/>
            </a:endParaRPr>
          </a:p>
        </p:txBody>
      </p:sp>
    </p:spTree>
    <p:extLst>
      <p:ext uri="{BB962C8B-B14F-4D97-AF65-F5344CB8AC3E}">
        <p14:creationId xmlns:p14="http://schemas.microsoft.com/office/powerpoint/2010/main" val="960474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E12F45-8D4D-4DD3-A589-171D592D465C}"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1A247-C989-435E-BED3-64709B276D92}" type="slidenum">
              <a:rPr lang="en-US" smtClean="0"/>
              <a:t>‹#›</a:t>
            </a:fld>
            <a:endParaRPr lang="en-US"/>
          </a:p>
        </p:txBody>
      </p:sp>
    </p:spTree>
    <p:extLst>
      <p:ext uri="{BB962C8B-B14F-4D97-AF65-F5344CB8AC3E}">
        <p14:creationId xmlns:p14="http://schemas.microsoft.com/office/powerpoint/2010/main" val="381840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12F45-8D4D-4DD3-A589-171D592D465C}"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1A247-C989-435E-BED3-64709B276D92}" type="slidenum">
              <a:rPr lang="en-US" smtClean="0"/>
              <a:t>‹#›</a:t>
            </a:fld>
            <a:endParaRPr lang="en-US"/>
          </a:p>
        </p:txBody>
      </p:sp>
    </p:spTree>
    <p:extLst>
      <p:ext uri="{BB962C8B-B14F-4D97-AF65-F5344CB8AC3E}">
        <p14:creationId xmlns:p14="http://schemas.microsoft.com/office/powerpoint/2010/main" val="3357010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12F45-8D4D-4DD3-A589-171D592D465C}"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1A247-C989-435E-BED3-64709B276D92}" type="slidenum">
              <a:rPr lang="en-US" smtClean="0"/>
              <a:t>‹#›</a:t>
            </a:fld>
            <a:endParaRPr lang="en-US"/>
          </a:p>
        </p:txBody>
      </p:sp>
    </p:spTree>
    <p:extLst>
      <p:ext uri="{BB962C8B-B14F-4D97-AF65-F5344CB8AC3E}">
        <p14:creationId xmlns:p14="http://schemas.microsoft.com/office/powerpoint/2010/main" val="2887532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12F45-8D4D-4DD3-A589-171D592D465C}"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1A247-C989-435E-BED3-64709B276D92}" type="slidenum">
              <a:rPr lang="en-US" smtClean="0"/>
              <a:t>‹#›</a:t>
            </a:fld>
            <a:endParaRPr lang="en-US"/>
          </a:p>
        </p:txBody>
      </p:sp>
    </p:spTree>
    <p:extLst>
      <p:ext uri="{BB962C8B-B14F-4D97-AF65-F5344CB8AC3E}">
        <p14:creationId xmlns:p14="http://schemas.microsoft.com/office/powerpoint/2010/main" val="217255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E12F45-8D4D-4DD3-A589-171D592D465C}"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1A247-C989-435E-BED3-64709B276D92}" type="slidenum">
              <a:rPr lang="en-US" smtClean="0"/>
              <a:t>‹#›</a:t>
            </a:fld>
            <a:endParaRPr lang="en-US"/>
          </a:p>
        </p:txBody>
      </p:sp>
    </p:spTree>
    <p:extLst>
      <p:ext uri="{BB962C8B-B14F-4D97-AF65-F5344CB8AC3E}">
        <p14:creationId xmlns:p14="http://schemas.microsoft.com/office/powerpoint/2010/main" val="1302619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E12F45-8D4D-4DD3-A589-171D592D465C}" type="datetimeFigureOut">
              <a:rPr lang="en-US" smtClean="0"/>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1A247-C989-435E-BED3-64709B276D92}" type="slidenum">
              <a:rPr lang="en-US" smtClean="0"/>
              <a:t>‹#›</a:t>
            </a:fld>
            <a:endParaRPr lang="en-US"/>
          </a:p>
        </p:txBody>
      </p:sp>
    </p:spTree>
    <p:extLst>
      <p:ext uri="{BB962C8B-B14F-4D97-AF65-F5344CB8AC3E}">
        <p14:creationId xmlns:p14="http://schemas.microsoft.com/office/powerpoint/2010/main" val="537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E12F45-8D4D-4DD3-A589-171D592D465C}" type="datetimeFigureOut">
              <a:rPr lang="en-US" smtClean="0"/>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C1A247-C989-435E-BED3-64709B276D92}" type="slidenum">
              <a:rPr lang="en-US" smtClean="0"/>
              <a:t>‹#›</a:t>
            </a:fld>
            <a:endParaRPr lang="en-US"/>
          </a:p>
        </p:txBody>
      </p:sp>
    </p:spTree>
    <p:extLst>
      <p:ext uri="{BB962C8B-B14F-4D97-AF65-F5344CB8AC3E}">
        <p14:creationId xmlns:p14="http://schemas.microsoft.com/office/powerpoint/2010/main" val="3261081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E12F45-8D4D-4DD3-A589-171D592D465C}" type="datetimeFigureOut">
              <a:rPr lang="en-US" smtClean="0"/>
              <a:t>11/29/2018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C1A247-C989-435E-BED3-64709B276D92}" type="slidenum">
              <a:rPr lang="en-US" smtClean="0"/>
              <a:t>‹#›</a:t>
            </a:fld>
            <a:endParaRPr lang="en-US"/>
          </a:p>
        </p:txBody>
      </p:sp>
    </p:spTree>
    <p:extLst>
      <p:ext uri="{BB962C8B-B14F-4D97-AF65-F5344CB8AC3E}">
        <p14:creationId xmlns:p14="http://schemas.microsoft.com/office/powerpoint/2010/main" val="1407676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12F45-8D4D-4DD3-A589-171D592D465C}" type="datetimeFigureOut">
              <a:rPr lang="en-US" smtClean="0"/>
              <a:t>11/29/2018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C1A247-C989-435E-BED3-64709B276D92}" type="slidenum">
              <a:rPr lang="en-US" smtClean="0"/>
              <a:t>‹#›</a:t>
            </a:fld>
            <a:endParaRPr lang="en-US"/>
          </a:p>
        </p:txBody>
      </p:sp>
    </p:spTree>
    <p:extLst>
      <p:ext uri="{BB962C8B-B14F-4D97-AF65-F5344CB8AC3E}">
        <p14:creationId xmlns:p14="http://schemas.microsoft.com/office/powerpoint/2010/main" val="1487627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E12F45-8D4D-4DD3-A589-171D592D465C}" type="datetimeFigureOut">
              <a:rPr lang="en-US" smtClean="0"/>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1A247-C989-435E-BED3-64709B276D92}" type="slidenum">
              <a:rPr lang="en-US" smtClean="0"/>
              <a:t>‹#›</a:t>
            </a:fld>
            <a:endParaRPr lang="en-US"/>
          </a:p>
        </p:txBody>
      </p:sp>
    </p:spTree>
    <p:extLst>
      <p:ext uri="{BB962C8B-B14F-4D97-AF65-F5344CB8AC3E}">
        <p14:creationId xmlns:p14="http://schemas.microsoft.com/office/powerpoint/2010/main" val="220063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E12F45-8D4D-4DD3-A589-171D592D465C}" type="datetimeFigureOut">
              <a:rPr lang="en-US" smtClean="0"/>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1A247-C989-435E-BED3-64709B276D92}" type="slidenum">
              <a:rPr lang="en-US" smtClean="0"/>
              <a:t>‹#›</a:t>
            </a:fld>
            <a:endParaRPr lang="en-US"/>
          </a:p>
        </p:txBody>
      </p:sp>
    </p:spTree>
    <p:extLst>
      <p:ext uri="{BB962C8B-B14F-4D97-AF65-F5344CB8AC3E}">
        <p14:creationId xmlns:p14="http://schemas.microsoft.com/office/powerpoint/2010/main" val="942128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12F45-8D4D-4DD3-A589-171D592D465C}" type="datetimeFigureOut">
              <a:rPr lang="en-US" smtClean="0"/>
              <a:t>11/29/2018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1A247-C989-435E-BED3-64709B276D92}" type="slidenum">
              <a:rPr lang="en-US" smtClean="0"/>
              <a:t>‹#›</a:t>
            </a:fld>
            <a:endParaRPr lang="en-US"/>
          </a:p>
        </p:txBody>
      </p:sp>
    </p:spTree>
    <p:extLst>
      <p:ext uri="{BB962C8B-B14F-4D97-AF65-F5344CB8AC3E}">
        <p14:creationId xmlns:p14="http://schemas.microsoft.com/office/powerpoint/2010/main" val="1904049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sDEL4Ty950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Title 3"/>
          <p:cNvSpPr>
            <a:spLocks noGrp="1"/>
          </p:cNvSpPr>
          <p:nvPr>
            <p:ph type="title" idx="4294967295"/>
          </p:nvPr>
        </p:nvSpPr>
        <p:spPr>
          <a:xfrm>
            <a:off x="1143000" y="228600"/>
            <a:ext cx="6443663" cy="1066800"/>
          </a:xfrm>
        </p:spPr>
        <p:txBody>
          <a:bodyPr/>
          <a:lstStyle/>
          <a:p>
            <a:pPr marL="484188" eaLnBrk="1" hangingPunct="1"/>
            <a:r>
              <a:rPr lang="en-US" altLang="en-US" dirty="0" smtClean="0">
                <a:solidFill>
                  <a:srgbClr val="00B0F0"/>
                </a:solidFill>
                <a:cs typeface="Tunga" pitchFamily="34" charset="0"/>
              </a:rPr>
              <a:t>IB </a:t>
            </a:r>
            <a:r>
              <a:rPr lang="en-US" altLang="en-US" smtClean="0">
                <a:solidFill>
                  <a:srgbClr val="00B0F0"/>
                </a:solidFill>
                <a:cs typeface="Tunga" pitchFamily="34" charset="0"/>
              </a:rPr>
              <a:t>Psych </a:t>
            </a:r>
            <a:r>
              <a:rPr lang="en-US" altLang="en-US" smtClean="0">
                <a:solidFill>
                  <a:srgbClr val="FF0000"/>
                </a:solidFill>
                <a:cs typeface="Tunga" pitchFamily="34" charset="0"/>
              </a:rPr>
              <a:t>11.29.18</a:t>
            </a:r>
            <a:endParaRPr lang="en-US" altLang="en-US" dirty="0" smtClean="0">
              <a:solidFill>
                <a:srgbClr val="FF0000"/>
              </a:solidFill>
              <a:cs typeface="Tunga" pitchFamily="34" charset="0"/>
            </a:endParaRPr>
          </a:p>
        </p:txBody>
      </p:sp>
      <p:sp>
        <p:nvSpPr>
          <p:cNvPr id="9" name="Content Placeholder 8"/>
          <p:cNvSpPr>
            <a:spLocks noGrp="1"/>
          </p:cNvSpPr>
          <p:nvPr>
            <p:ph sz="quarter" idx="4294967295"/>
          </p:nvPr>
        </p:nvSpPr>
        <p:spPr>
          <a:xfrm>
            <a:off x="152400" y="1295400"/>
            <a:ext cx="4248150" cy="4648200"/>
          </a:xfrm>
        </p:spPr>
        <p:txBody>
          <a:bodyPr rtlCol="0">
            <a:noAutofit/>
          </a:bodyPr>
          <a:lstStyle/>
          <a:p>
            <a:pPr marL="0" indent="0" eaLnBrk="1" hangingPunct="1">
              <a:buFont typeface="Wingdings" pitchFamily="2" charset="2"/>
              <a:buNone/>
              <a:defRPr/>
            </a:pPr>
            <a:r>
              <a:rPr lang="en-US" sz="2400" b="1" u="sng" dirty="0"/>
              <a:t>Turn in:</a:t>
            </a:r>
            <a:r>
              <a:rPr lang="en-US" sz="2400" b="1" dirty="0"/>
              <a:t> </a:t>
            </a:r>
          </a:p>
          <a:p>
            <a:pPr marL="514350" indent="-457200" eaLnBrk="1" hangingPunct="1">
              <a:defRPr/>
            </a:pPr>
            <a:r>
              <a:rPr lang="en-US" sz="2800" b="1" dirty="0" smtClean="0"/>
              <a:t>Nothing</a:t>
            </a:r>
          </a:p>
          <a:p>
            <a:pPr marL="514350" indent="-457200" eaLnBrk="1" hangingPunct="1">
              <a:defRPr/>
            </a:pPr>
            <a:endParaRPr lang="en-US" sz="2400" b="1" dirty="0"/>
          </a:p>
          <a:p>
            <a:pPr marL="0" indent="0" eaLnBrk="1" hangingPunct="1">
              <a:buFont typeface="Wingdings" pitchFamily="2" charset="2"/>
              <a:buNone/>
              <a:defRPr/>
            </a:pPr>
            <a:r>
              <a:rPr lang="en-US" sz="2400" b="1" u="sng" dirty="0"/>
              <a:t>Take out :</a:t>
            </a:r>
            <a:r>
              <a:rPr lang="en-US" sz="2400" b="1" dirty="0"/>
              <a:t> </a:t>
            </a:r>
          </a:p>
          <a:p>
            <a:pPr marL="673100" lvl="1" indent="-273050" eaLnBrk="1" hangingPunct="1">
              <a:buFont typeface="Wingdings" pitchFamily="2" charset="2"/>
              <a:buChar char="Ø"/>
              <a:defRPr/>
            </a:pPr>
            <a:r>
              <a:rPr lang="en-US" sz="2400" b="1" i="1" u="sng" dirty="0"/>
              <a:t>Planner</a:t>
            </a:r>
          </a:p>
          <a:p>
            <a:pPr marL="673100" lvl="1" indent="-273050" eaLnBrk="1" hangingPunct="1">
              <a:buFont typeface="Wingdings" pitchFamily="2" charset="2"/>
              <a:buChar char="Ø"/>
              <a:defRPr/>
            </a:pPr>
            <a:r>
              <a:rPr lang="en-US" sz="2400" b="1" i="1" u="sng" dirty="0"/>
              <a:t>Notes</a:t>
            </a:r>
          </a:p>
          <a:p>
            <a:pPr marL="673100" lvl="1" indent="-273050" eaLnBrk="1" hangingPunct="1">
              <a:buFont typeface="Wingdings" pitchFamily="2" charset="2"/>
              <a:buChar char="Ø"/>
              <a:defRPr/>
            </a:pPr>
            <a:r>
              <a:rPr lang="en-US" sz="2400" b="1" i="1" u="sng" dirty="0"/>
              <a:t>Note-taking </a:t>
            </a:r>
            <a:r>
              <a:rPr lang="en-US" sz="2400" b="1" i="1" u="sng" dirty="0" smtClean="0"/>
              <a:t>devices</a:t>
            </a:r>
          </a:p>
          <a:p>
            <a:pPr marL="400050" lvl="1" indent="0" eaLnBrk="1" hangingPunct="1">
              <a:buNone/>
              <a:defRPr/>
            </a:pPr>
            <a:endParaRPr lang="en-US" sz="2400" b="1" dirty="0"/>
          </a:p>
          <a:p>
            <a:pPr marL="0" indent="0" eaLnBrk="1" hangingPunct="1">
              <a:buFont typeface="Wingdings" pitchFamily="2" charset="2"/>
              <a:buNone/>
              <a:defRPr/>
            </a:pPr>
            <a:r>
              <a:rPr lang="en-US" sz="2400" b="1" u="sng" dirty="0"/>
              <a:t>Today’s Learning Objectives</a:t>
            </a:r>
            <a:r>
              <a:rPr lang="en-US" sz="2400" b="1" u="sng" dirty="0" smtClean="0"/>
              <a:t>:</a:t>
            </a:r>
          </a:p>
          <a:p>
            <a:pPr marL="0" indent="0" eaLnBrk="1" hangingPunct="1">
              <a:buFont typeface="Wingdings" pitchFamily="2" charset="2"/>
              <a:buNone/>
              <a:defRPr/>
            </a:pPr>
            <a:r>
              <a:rPr lang="en-US" sz="2400" b="1" dirty="0" smtClean="0"/>
              <a:t>I can describe biases in thinking and decision-making.</a:t>
            </a:r>
            <a:endParaRPr lang="en-US" sz="2400" b="1" dirty="0"/>
          </a:p>
        </p:txBody>
      </p:sp>
      <p:sp>
        <p:nvSpPr>
          <p:cNvPr id="27652" name="Content Placeholder 9"/>
          <p:cNvSpPr>
            <a:spLocks noGrp="1"/>
          </p:cNvSpPr>
          <p:nvPr>
            <p:ph sz="quarter" idx="4294967295"/>
          </p:nvPr>
        </p:nvSpPr>
        <p:spPr>
          <a:xfrm>
            <a:off x="4419600" y="1219200"/>
            <a:ext cx="4592638" cy="4602163"/>
          </a:xfrm>
        </p:spPr>
        <p:txBody>
          <a:bodyPr rtlCol="0">
            <a:normAutofit fontScale="47500" lnSpcReduction="20000"/>
          </a:bodyPr>
          <a:lstStyle/>
          <a:p>
            <a:pPr marL="57150" indent="0" eaLnBrk="1" hangingPunct="1">
              <a:buFont typeface="Wingdings" pitchFamily="2" charset="2"/>
              <a:buNone/>
              <a:defRPr/>
            </a:pPr>
            <a:r>
              <a:rPr lang="en-US" sz="9600" b="1" u="sng" dirty="0"/>
              <a:t>Today’s Agenda:</a:t>
            </a:r>
          </a:p>
          <a:p>
            <a:pPr marL="514350" indent="-457200" eaLnBrk="1" hangingPunct="1">
              <a:defRPr/>
            </a:pPr>
            <a:r>
              <a:rPr lang="en-US" sz="9600" b="1" i="1" dirty="0" smtClean="0"/>
              <a:t>Decisions &amp; Bias</a:t>
            </a:r>
            <a:endParaRPr lang="en-US" sz="8400" b="1" i="1" dirty="0" smtClean="0"/>
          </a:p>
          <a:p>
            <a:pPr marL="457200" lvl="1" indent="0" eaLnBrk="1" hangingPunct="1">
              <a:buFont typeface="Wingdings" pitchFamily="2" charset="2"/>
              <a:buNone/>
              <a:defRPr/>
            </a:pPr>
            <a:endParaRPr lang="en-US" sz="9600" b="1" dirty="0"/>
          </a:p>
          <a:p>
            <a:pPr marL="57150" indent="0" eaLnBrk="1" hangingPunct="1">
              <a:buFont typeface="Wingdings" pitchFamily="2" charset="2"/>
              <a:buNone/>
              <a:defRPr/>
            </a:pPr>
            <a:r>
              <a:rPr lang="en-US" sz="9600" b="1" u="sng" dirty="0"/>
              <a:t>HW:</a:t>
            </a:r>
            <a:endParaRPr lang="en-US" sz="9600" b="1" dirty="0"/>
          </a:p>
          <a:p>
            <a:pPr marL="514350" indent="-457200" eaLnBrk="1" hangingPunct="1">
              <a:defRPr/>
            </a:pPr>
            <a:r>
              <a:rPr lang="en-US" sz="9600" b="1" dirty="0" smtClean="0"/>
              <a:t>Prepare…</a:t>
            </a:r>
          </a:p>
          <a:p>
            <a:pPr marL="514350" indent="-457200" eaLnBrk="1" hangingPunct="1">
              <a:defRPr/>
            </a:pPr>
            <a:endParaRPr lang="en-US" sz="9600" b="1" dirty="0" smtClean="0"/>
          </a:p>
          <a:p>
            <a:pPr marL="57150" indent="0" eaLnBrk="1" hangingPunct="1">
              <a:buFont typeface="Wingdings" pitchFamily="2" charset="2"/>
              <a:buNone/>
              <a:defRPr/>
            </a:pPr>
            <a:endParaRPr lang="en-US" sz="7400" b="1" u="sng" dirty="0"/>
          </a:p>
          <a:p>
            <a:pPr marL="57150" indent="0" eaLnBrk="1" hangingPunct="1">
              <a:buFont typeface="Wingdings" pitchFamily="2" charset="2"/>
              <a:buNone/>
              <a:defRPr/>
            </a:pPr>
            <a:endParaRPr lang="en-US" sz="7400" b="1" u="sng" dirty="0"/>
          </a:p>
          <a:p>
            <a:pPr marL="57150" indent="0" eaLnBrk="1" hangingPunct="1">
              <a:buFont typeface="Wingdings" pitchFamily="2" charset="2"/>
              <a:buNone/>
              <a:defRPr/>
            </a:pPr>
            <a:endParaRPr lang="en-US" sz="4500" b="1" u="sng" dirty="0"/>
          </a:p>
          <a:p>
            <a:pPr marL="457200" lvl="1" indent="0" eaLnBrk="1" hangingPunct="1">
              <a:buFont typeface="Wingdings" pitchFamily="2" charset="2"/>
              <a:buChar char="Ø"/>
              <a:defRPr/>
            </a:pPr>
            <a:endParaRPr lang="en-US" sz="9200" b="1" dirty="0"/>
          </a:p>
        </p:txBody>
      </p:sp>
    </p:spTree>
    <p:extLst>
      <p:ext uri="{BB962C8B-B14F-4D97-AF65-F5344CB8AC3E}">
        <p14:creationId xmlns:p14="http://schemas.microsoft.com/office/powerpoint/2010/main" val="3038293680"/>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a:solidFill>
            <a:srgbClr val="92D050"/>
          </a:solidFill>
        </p:spPr>
        <p:txBody>
          <a:bodyPr/>
          <a:lstStyle/>
          <a:p>
            <a:r>
              <a:rPr lang="en-US" b="1" i="1" u="sng" dirty="0" smtClean="0"/>
              <a:t>Anchoring Bias</a:t>
            </a:r>
            <a:endParaRPr lang="en-US" dirty="0"/>
          </a:p>
        </p:txBody>
      </p:sp>
      <p:sp>
        <p:nvSpPr>
          <p:cNvPr id="4" name="Content Placeholder 3"/>
          <p:cNvSpPr>
            <a:spLocks noGrp="1"/>
          </p:cNvSpPr>
          <p:nvPr>
            <p:ph idx="1"/>
          </p:nvPr>
        </p:nvSpPr>
        <p:spPr>
          <a:xfrm>
            <a:off x="0" y="1295400"/>
            <a:ext cx="9144000" cy="1295400"/>
          </a:xfrm>
        </p:spPr>
        <p:txBody>
          <a:bodyPr>
            <a:normAutofit/>
          </a:bodyPr>
          <a:lstStyle/>
          <a:p>
            <a:pPr marL="0" indent="0" algn="ctr">
              <a:buNone/>
            </a:pPr>
            <a:r>
              <a:rPr lang="en-US" dirty="0" smtClean="0"/>
              <a:t>How much do you pay for a gallon of gas?</a:t>
            </a:r>
          </a:p>
          <a:p>
            <a:pPr marL="0" indent="0" algn="ctr">
              <a:buNone/>
            </a:pPr>
            <a:r>
              <a:rPr lang="en-US" dirty="0" smtClean="0"/>
              <a:t>How much </a:t>
            </a:r>
            <a:r>
              <a:rPr lang="en-US" b="1" u="sng" dirty="0" smtClean="0"/>
              <a:t>would</a:t>
            </a:r>
            <a:r>
              <a:rPr lang="en-US" dirty="0" smtClean="0"/>
              <a:t> you be willing to pay?</a:t>
            </a:r>
          </a:p>
          <a:p>
            <a:pPr marL="0" indent="0">
              <a:buNone/>
            </a:pPr>
            <a:endParaRPr lang="en-US" dirty="0" smtClean="0"/>
          </a:p>
        </p:txBody>
      </p:sp>
      <p:sp>
        <p:nvSpPr>
          <p:cNvPr id="5" name="Content Placeholder 3"/>
          <p:cNvSpPr txBox="1">
            <a:spLocks/>
          </p:cNvSpPr>
          <p:nvPr/>
        </p:nvSpPr>
        <p:spPr>
          <a:xfrm>
            <a:off x="-1571" y="2667000"/>
            <a:ext cx="9144000" cy="4191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What if I told you:</a:t>
            </a:r>
          </a:p>
          <a:p>
            <a:pPr marL="0" indent="0" algn="ctr">
              <a:buFont typeface="Arial" panose="020B0604020202020204" pitchFamily="34" charset="0"/>
              <a:buNone/>
            </a:pPr>
            <a:r>
              <a:rPr lang="en-US" dirty="0" smtClean="0"/>
              <a:t>1932 $0.18 = $2.61 in current dollars</a:t>
            </a:r>
          </a:p>
          <a:p>
            <a:pPr marL="0" indent="0" algn="ctr">
              <a:buNone/>
            </a:pPr>
            <a:r>
              <a:rPr lang="en-US" dirty="0"/>
              <a:t> </a:t>
            </a:r>
            <a:r>
              <a:rPr lang="en-US" dirty="0" smtClean="0"/>
              <a:t>1942 $0.20 = $2.39 </a:t>
            </a:r>
            <a:r>
              <a:rPr lang="en-US" dirty="0"/>
              <a:t>in current dollars</a:t>
            </a:r>
          </a:p>
          <a:p>
            <a:pPr marL="0" indent="0" algn="ctr">
              <a:buNone/>
            </a:pPr>
            <a:r>
              <a:rPr lang="en-US" dirty="0" smtClean="0"/>
              <a:t>1952 $0.27 = $2.01 in </a:t>
            </a:r>
            <a:r>
              <a:rPr lang="en-US" dirty="0"/>
              <a:t>current </a:t>
            </a:r>
            <a:r>
              <a:rPr lang="en-US" dirty="0" smtClean="0"/>
              <a:t>dollars</a:t>
            </a:r>
          </a:p>
          <a:p>
            <a:pPr marL="0" indent="0" algn="ctr">
              <a:buNone/>
            </a:pPr>
            <a:r>
              <a:rPr lang="en-US" dirty="0" smtClean="0"/>
              <a:t>1962 $0.31 = $1.88 in </a:t>
            </a:r>
            <a:r>
              <a:rPr lang="en-US" dirty="0"/>
              <a:t>current </a:t>
            </a:r>
            <a:r>
              <a:rPr lang="en-US" dirty="0" smtClean="0"/>
              <a:t>dollars</a:t>
            </a:r>
          </a:p>
          <a:p>
            <a:pPr marL="0" indent="0" algn="ctr">
              <a:buNone/>
            </a:pPr>
            <a:r>
              <a:rPr lang="en-US" dirty="0" smtClean="0"/>
              <a:t>1972 $0.36 = $1.59 in </a:t>
            </a:r>
            <a:r>
              <a:rPr lang="en-US" dirty="0"/>
              <a:t>current </a:t>
            </a:r>
            <a:r>
              <a:rPr lang="en-US" dirty="0" smtClean="0"/>
              <a:t>dollars</a:t>
            </a:r>
          </a:p>
          <a:p>
            <a:pPr marL="0" indent="0" algn="ctr">
              <a:buNone/>
            </a:pPr>
            <a:r>
              <a:rPr lang="en-US" dirty="0" smtClean="0"/>
              <a:t>Today, the avg. price in the US is:  $2.51 ($3.33 in WA)</a:t>
            </a:r>
            <a:endParaRPr lang="en-US" dirty="0"/>
          </a:p>
          <a:p>
            <a:pPr marL="0" indent="0" algn="ctr">
              <a:buNone/>
            </a:pPr>
            <a:endParaRPr lang="en-US" dirty="0"/>
          </a:p>
          <a:p>
            <a:pPr marL="0" indent="0" algn="ctr">
              <a:buNone/>
            </a:pPr>
            <a:endParaRPr lang="en-US" dirty="0"/>
          </a:p>
          <a:p>
            <a:pPr marL="0" indent="0" algn="ctr">
              <a:buFont typeface="Arial" panose="020B0604020202020204" pitchFamily="34" charset="0"/>
              <a:buNone/>
            </a:pPr>
            <a:endParaRPr lang="en-US" dirty="0" smtClean="0"/>
          </a:p>
          <a:p>
            <a:pPr marL="0" indent="0">
              <a:buFont typeface="Arial" panose="020B0604020202020204" pitchFamily="34" charset="0"/>
              <a:buNone/>
            </a:pPr>
            <a:endParaRPr lang="en-US" dirty="0" smtClean="0"/>
          </a:p>
        </p:txBody>
      </p:sp>
    </p:spTree>
    <p:extLst>
      <p:ext uri="{BB962C8B-B14F-4D97-AF65-F5344CB8AC3E}">
        <p14:creationId xmlns:p14="http://schemas.microsoft.com/office/powerpoint/2010/main" val="2294334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a:solidFill>
            <a:srgbClr val="92D050"/>
          </a:solidFill>
        </p:spPr>
        <p:txBody>
          <a:bodyPr/>
          <a:lstStyle/>
          <a:p>
            <a:r>
              <a:rPr lang="en-US" b="1" i="1" u="sng" dirty="0" smtClean="0"/>
              <a:t>Anchoring Bias</a:t>
            </a:r>
            <a:endParaRPr lang="en-US" dirty="0"/>
          </a:p>
        </p:txBody>
      </p:sp>
      <p:sp>
        <p:nvSpPr>
          <p:cNvPr id="4" name="Content Placeholder 3"/>
          <p:cNvSpPr>
            <a:spLocks noGrp="1"/>
          </p:cNvSpPr>
          <p:nvPr>
            <p:ph idx="1"/>
          </p:nvPr>
        </p:nvSpPr>
        <p:spPr>
          <a:xfrm>
            <a:off x="0" y="1295400"/>
            <a:ext cx="9144000" cy="2438400"/>
          </a:xfrm>
        </p:spPr>
        <p:txBody>
          <a:bodyPr>
            <a:normAutofit/>
          </a:bodyPr>
          <a:lstStyle/>
          <a:p>
            <a:pPr marL="0" indent="0">
              <a:buNone/>
            </a:pPr>
            <a:r>
              <a:rPr lang="en-US" sz="2800" dirty="0"/>
              <a:t>T</a:t>
            </a:r>
            <a:r>
              <a:rPr lang="en-US" sz="2800" dirty="0" smtClean="0"/>
              <a:t>he </a:t>
            </a:r>
            <a:r>
              <a:rPr lang="en-US" sz="2800" dirty="0"/>
              <a:t>tendency, in forming </a:t>
            </a:r>
            <a:r>
              <a:rPr lang="en-US" sz="2800" u="sng" dirty="0"/>
              <a:t>perceptions</a:t>
            </a:r>
            <a:r>
              <a:rPr lang="en-US" sz="2800" dirty="0"/>
              <a:t> or making quantitative judgments under conditions of </a:t>
            </a:r>
            <a:r>
              <a:rPr lang="en-US" sz="2800" u="sng" dirty="0"/>
              <a:t>uncertainty</a:t>
            </a:r>
            <a:r>
              <a:rPr lang="en-US" sz="2800" dirty="0"/>
              <a:t>, to give excessive weight to the starting value (or anchor), based on the first received information or one’s initial judgment, and not to modify this anchor sufficiently in light of later information.</a:t>
            </a:r>
            <a:endParaRPr lang="en-US" sz="2800" dirty="0" smtClean="0"/>
          </a:p>
        </p:txBody>
      </p:sp>
      <p:sp>
        <p:nvSpPr>
          <p:cNvPr id="6" name="Content Placeholder 3"/>
          <p:cNvSpPr txBox="1">
            <a:spLocks/>
          </p:cNvSpPr>
          <p:nvPr/>
        </p:nvSpPr>
        <p:spPr>
          <a:xfrm>
            <a:off x="0" y="3581400"/>
            <a:ext cx="9144000" cy="304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b="1" u="sng" dirty="0" smtClean="0"/>
              <a:t>Other practical examples</a:t>
            </a:r>
            <a:r>
              <a:rPr lang="en-US" dirty="0" smtClean="0"/>
              <a:t>:</a:t>
            </a:r>
          </a:p>
          <a:p>
            <a:pPr marL="0" indent="0">
              <a:buFont typeface="Arial" panose="020B0604020202020204" pitchFamily="34" charset="0"/>
              <a:buNone/>
            </a:pPr>
            <a:r>
              <a:rPr lang="en-US" dirty="0" smtClean="0"/>
              <a:t>Wait time at a restaurant…</a:t>
            </a:r>
          </a:p>
          <a:p>
            <a:pPr marL="0" indent="0">
              <a:buFont typeface="Arial" panose="020B0604020202020204" pitchFamily="34" charset="0"/>
              <a:buNone/>
            </a:pPr>
            <a:r>
              <a:rPr lang="en-US" dirty="0" smtClean="0"/>
              <a:t>Sale prices…grocery items example…</a:t>
            </a:r>
          </a:p>
          <a:p>
            <a:pPr marL="0" indent="0">
              <a:buFont typeface="Arial" panose="020B0604020202020204" pitchFamily="34" charset="0"/>
              <a:buNone/>
            </a:pPr>
            <a:r>
              <a:rPr lang="en-US" dirty="0" smtClean="0"/>
              <a:t>Product pricing &amp; the power of 9</a:t>
            </a:r>
          </a:p>
          <a:p>
            <a:pPr marL="0" indent="0">
              <a:buFont typeface="Arial" panose="020B0604020202020204" pitchFamily="34" charset="0"/>
              <a:buNone/>
            </a:pPr>
            <a:r>
              <a:rPr lang="en-US" dirty="0" smtClean="0"/>
              <a:t>Salary negotiations</a:t>
            </a:r>
          </a:p>
        </p:txBody>
      </p:sp>
    </p:spTree>
    <p:extLst>
      <p:ext uri="{BB962C8B-B14F-4D97-AF65-F5344CB8AC3E}">
        <p14:creationId xmlns:p14="http://schemas.microsoft.com/office/powerpoint/2010/main" val="1614544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fade">
                                      <p:cBhvr>
                                        <p:cTn id="28" dur="1000"/>
                                        <p:tgtEl>
                                          <p:spTgt spid="6">
                                            <p:txEl>
                                              <p:pRg st="4" end="4"/>
                                            </p:txEl>
                                          </p:spTgt>
                                        </p:tgtEl>
                                      </p:cBhvr>
                                    </p:animEffect>
                                    <p:anim calcmode="lin" valueType="num">
                                      <p:cBhvr>
                                        <p:cTn id="2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5" y="0"/>
            <a:ext cx="9144000" cy="685800"/>
          </a:xfrm>
          <a:solidFill>
            <a:srgbClr val="FFC000"/>
          </a:solidFill>
        </p:spPr>
        <p:txBody>
          <a:bodyPr>
            <a:normAutofit fontScale="90000"/>
          </a:bodyPr>
          <a:lstStyle/>
          <a:p>
            <a:r>
              <a:rPr lang="en-US" b="1" i="1" u="sng" dirty="0" smtClean="0"/>
              <a:t>Cognitive </a:t>
            </a:r>
            <a:r>
              <a:rPr lang="en-US" b="1" i="1" u="sng" dirty="0" smtClean="0"/>
              <a:t>Topics: 32, 33, 34, &amp; 38</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664889340"/>
              </p:ext>
            </p:extLst>
          </p:nvPr>
        </p:nvGraphicFramePr>
        <p:xfrm>
          <a:off x="0" y="838200"/>
          <a:ext cx="9144000" cy="594868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1643047308"/>
                    </a:ext>
                  </a:extLst>
                </a:gridCol>
                <a:gridCol w="4572000">
                  <a:extLst>
                    <a:ext uri="{9D8B030D-6E8A-4147-A177-3AD203B41FA5}">
                      <a16:colId xmlns:a16="http://schemas.microsoft.com/office/drawing/2014/main" val="400391863"/>
                    </a:ext>
                  </a:extLst>
                </a:gridCol>
              </a:tblGrid>
              <a:tr h="370840">
                <a:tc>
                  <a:txBody>
                    <a:bodyPr/>
                    <a:lstStyle/>
                    <a:p>
                      <a:r>
                        <a:rPr lang="en-US" dirty="0" smtClean="0"/>
                        <a:t>TOPIC</a:t>
                      </a:r>
                      <a:endParaRPr lang="en-US" dirty="0"/>
                    </a:p>
                  </a:txBody>
                  <a:tcPr/>
                </a:tc>
                <a:tc>
                  <a:txBody>
                    <a:bodyPr/>
                    <a:lstStyle/>
                    <a:p>
                      <a:r>
                        <a:rPr lang="en-US" dirty="0" smtClean="0"/>
                        <a:t>POSSIBLE</a:t>
                      </a:r>
                      <a:r>
                        <a:rPr lang="en-US" baseline="0" dirty="0" smtClean="0"/>
                        <a:t> PROMPT</a:t>
                      </a:r>
                      <a:endParaRPr lang="en-US" dirty="0"/>
                    </a:p>
                  </a:txBody>
                  <a:tcPr/>
                </a:tc>
                <a:extLst>
                  <a:ext uri="{0D108BD9-81ED-4DB2-BD59-A6C34878D82A}">
                    <a16:rowId xmlns:a16="http://schemas.microsoft.com/office/drawing/2014/main" val="23747542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u="sng" dirty="0" smtClean="0"/>
                        <a:t>General</a:t>
                      </a:r>
                      <a:endParaRPr lang="en-US" sz="2400" i="1" u="sng" dirty="0" smtClean="0"/>
                    </a:p>
                    <a:p>
                      <a:pPr algn="ctr"/>
                      <a:endParaRPr lang="en-US" sz="2400" dirty="0"/>
                    </a:p>
                  </a:txBody>
                  <a:tcPr/>
                </a:tc>
                <a:tc>
                  <a:txBody>
                    <a:bodyPr/>
                    <a:lstStyle/>
                    <a:p>
                      <a:pPr marL="285750" indent="-285750">
                        <a:buFont typeface="Arial" panose="020B0604020202020204" pitchFamily="34" charset="0"/>
                        <a:buChar char="•"/>
                      </a:pPr>
                      <a:r>
                        <a:rPr lang="en-US" sz="1800" dirty="0" smtClean="0"/>
                        <a:t>Ethical considerations related to research studies in the cognitive approach to studying behavior.</a:t>
                      </a:r>
                    </a:p>
                    <a:p>
                      <a:pPr marL="285750" indent="-285750">
                        <a:buFont typeface="Arial" panose="020B0604020202020204" pitchFamily="34" charset="0"/>
                        <a:buChar char="•"/>
                      </a:pPr>
                      <a:r>
                        <a:rPr lang="en-US" sz="1800" dirty="0" smtClean="0"/>
                        <a:t>How and why particular research methods are used in the cognitive approach.</a:t>
                      </a:r>
                    </a:p>
                    <a:p>
                      <a:pPr marL="285750" indent="-285750">
                        <a:buFont typeface="Arial" panose="020B0604020202020204" pitchFamily="34" charset="0"/>
                        <a:buChar char="•"/>
                      </a:pPr>
                      <a:r>
                        <a:rPr lang="en-US" sz="1800" dirty="0" smtClean="0"/>
                        <a:t>Evaluation of research methods used to study cognitive processes.</a:t>
                      </a:r>
                    </a:p>
                  </a:txBody>
                  <a:tcPr/>
                </a:tc>
                <a:extLst>
                  <a:ext uri="{0D108BD9-81ED-4DB2-BD59-A6C34878D82A}">
                    <a16:rowId xmlns:a16="http://schemas.microsoft.com/office/drawing/2014/main" val="10167069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u="sng" kern="1200" dirty="0" smtClean="0">
                          <a:solidFill>
                            <a:schemeClr val="dk1"/>
                          </a:solidFill>
                          <a:effectLst/>
                          <a:latin typeface="+mn-lt"/>
                          <a:ea typeface="+mn-ea"/>
                          <a:cs typeface="+mn-cs"/>
                        </a:rPr>
                        <a:t>Cognitive processing</a:t>
                      </a:r>
                      <a:endParaRPr lang="en-US" sz="3200" i="1" u="sng" dirty="0"/>
                    </a:p>
                  </a:txBody>
                  <a:tcPr/>
                </a:tc>
                <a:tc>
                  <a:txBody>
                    <a:bodyPr/>
                    <a:lstStyle/>
                    <a:p>
                      <a:pPr marL="285750" indent="-285750">
                        <a:buFont typeface="Arial" panose="020B0604020202020204" pitchFamily="34" charset="0"/>
                        <a:buChar char="•"/>
                      </a:pPr>
                      <a:r>
                        <a:rPr lang="en-US" sz="1800" b="0" i="0" kern="1200" dirty="0" smtClean="0">
                          <a:solidFill>
                            <a:schemeClr val="dk1"/>
                          </a:solidFill>
                          <a:effectLst/>
                          <a:latin typeface="+mn-lt"/>
                          <a:ea typeface="+mn-ea"/>
                          <a:cs typeface="+mn-cs"/>
                        </a:rPr>
                        <a:t>Schema theory</a:t>
                      </a:r>
                    </a:p>
                    <a:p>
                      <a:pPr marL="285750" indent="-285750">
                        <a:buFont typeface="Arial" panose="020B0604020202020204" pitchFamily="34" charset="0"/>
                        <a:buChar char="•"/>
                      </a:pPr>
                      <a:r>
                        <a:rPr lang="en-US" sz="1800" b="0" i="0" kern="1200" dirty="0" smtClean="0">
                          <a:solidFill>
                            <a:schemeClr val="dk1"/>
                          </a:solidFill>
                          <a:effectLst/>
                          <a:latin typeface="+mn-lt"/>
                          <a:ea typeface="+mn-ea"/>
                          <a:cs typeface="+mn-cs"/>
                        </a:rPr>
                        <a:t>Multi-store model of memory</a:t>
                      </a:r>
                    </a:p>
                    <a:p>
                      <a:pPr marL="285750" indent="-285750">
                        <a:buFont typeface="Arial" panose="020B0604020202020204" pitchFamily="34" charset="0"/>
                        <a:buChar char="•"/>
                      </a:pPr>
                      <a:r>
                        <a:rPr lang="en-US" sz="1800" b="0" i="0" kern="1200" dirty="0" smtClean="0">
                          <a:solidFill>
                            <a:schemeClr val="dk1"/>
                          </a:solidFill>
                          <a:effectLst/>
                          <a:latin typeface="+mn-lt"/>
                          <a:ea typeface="+mn-ea"/>
                          <a:cs typeface="+mn-cs"/>
                        </a:rPr>
                        <a:t>Thinking and decision making (The concepts of thinking and decision making will be interchangeable.)</a:t>
                      </a:r>
                    </a:p>
                    <a:p>
                      <a:pPr marL="285750" indent="-285750">
                        <a:buFont typeface="Arial" panose="020B0604020202020204" pitchFamily="34" charset="0"/>
                        <a:buChar char="•"/>
                      </a:pPr>
                      <a:r>
                        <a:rPr lang="en-US" sz="1800" b="0" i="0" kern="1200" dirty="0" smtClean="0">
                          <a:solidFill>
                            <a:schemeClr val="dk1"/>
                          </a:solidFill>
                          <a:effectLst/>
                          <a:latin typeface="+mn-lt"/>
                          <a:ea typeface="+mn-ea"/>
                          <a:cs typeface="+mn-cs"/>
                        </a:rPr>
                        <a:t>Working memory model</a:t>
                      </a:r>
                    </a:p>
                  </a:txBody>
                  <a:tcPr/>
                </a:tc>
                <a:extLst>
                  <a:ext uri="{0D108BD9-81ED-4DB2-BD59-A6C34878D82A}">
                    <a16:rowId xmlns:a16="http://schemas.microsoft.com/office/drawing/2014/main" val="4818054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u="sng" dirty="0" smtClean="0"/>
                        <a:t>Reliability of cognitive processes</a:t>
                      </a:r>
                    </a:p>
                    <a:p>
                      <a:pPr algn="ctr"/>
                      <a:endParaRPr lang="en-US" sz="2400" dirty="0"/>
                    </a:p>
                  </a:txBody>
                  <a:tcPr/>
                </a:tc>
                <a:tc>
                  <a:txBody>
                    <a:bodyPr/>
                    <a:lstStyle/>
                    <a:p>
                      <a:pPr marL="285750" indent="-285750">
                        <a:buFont typeface="Arial" panose="020B0604020202020204" pitchFamily="34" charset="0"/>
                        <a:buChar char="•"/>
                      </a:pPr>
                      <a:r>
                        <a:rPr lang="en-US" sz="1800" b="0" i="0" kern="1200" dirty="0" smtClean="0">
                          <a:solidFill>
                            <a:schemeClr val="dk1"/>
                          </a:solidFill>
                          <a:effectLst/>
                          <a:latin typeface="+mn-lt"/>
                          <a:ea typeface="+mn-ea"/>
                          <a:cs typeface="+mn-cs"/>
                        </a:rPr>
                        <a:t>Reconstructive memory</a:t>
                      </a:r>
                    </a:p>
                    <a:p>
                      <a:pPr marL="285750" indent="-285750">
                        <a:buFont typeface="Arial" panose="020B0604020202020204" pitchFamily="34" charset="0"/>
                        <a:buChar char="•"/>
                      </a:pPr>
                      <a:r>
                        <a:rPr lang="en-US" sz="1800" b="0" i="0" kern="1200" dirty="0" smtClean="0">
                          <a:solidFill>
                            <a:schemeClr val="dk1"/>
                          </a:solidFill>
                          <a:effectLst/>
                          <a:latin typeface="+mn-lt"/>
                          <a:ea typeface="+mn-ea"/>
                          <a:cs typeface="+mn-cs"/>
                        </a:rPr>
                        <a:t>Cognitive biases (Candidates should be able to discuss two biases).</a:t>
                      </a:r>
                    </a:p>
                  </a:txBody>
                  <a:tcPr/>
                </a:tc>
                <a:extLst>
                  <a:ext uri="{0D108BD9-81ED-4DB2-BD59-A6C34878D82A}">
                    <a16:rowId xmlns:a16="http://schemas.microsoft.com/office/drawing/2014/main" val="163560957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0" kern="1200" dirty="0" smtClean="0">
                          <a:solidFill>
                            <a:schemeClr val="dk1"/>
                          </a:solidFill>
                          <a:effectLst/>
                          <a:latin typeface="+mn-lt"/>
                          <a:ea typeface="+mn-ea"/>
                          <a:cs typeface="+mn-cs"/>
                        </a:rPr>
                        <a:t>Emotion and cognition</a:t>
                      </a:r>
                      <a:endParaRPr lang="en-US" sz="2400" b="1" i="1" u="sng" dirty="0" smtClean="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kern="1200" dirty="0" smtClean="0">
                          <a:solidFill>
                            <a:schemeClr val="dk1"/>
                          </a:solidFill>
                          <a:effectLst/>
                          <a:latin typeface="+mn-lt"/>
                          <a:ea typeface="+mn-ea"/>
                          <a:cs typeface="+mn-cs"/>
                        </a:rPr>
                        <a:t>One theory of how emotion affects a cognitive process - e.g. flashbulb memory theory</a:t>
                      </a:r>
                    </a:p>
                  </a:txBody>
                  <a:tcPr/>
                </a:tc>
                <a:extLst>
                  <a:ext uri="{0D108BD9-81ED-4DB2-BD59-A6C34878D82A}">
                    <a16:rowId xmlns:a16="http://schemas.microsoft.com/office/drawing/2014/main" val="821949849"/>
                  </a:ext>
                </a:extLst>
              </a:tr>
            </a:tbl>
          </a:graphicData>
        </a:graphic>
      </p:graphicFrame>
    </p:spTree>
    <p:extLst>
      <p:ext uri="{BB962C8B-B14F-4D97-AF65-F5344CB8AC3E}">
        <p14:creationId xmlns:p14="http://schemas.microsoft.com/office/powerpoint/2010/main" val="3236569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a:solidFill>
            <a:srgbClr val="92D050"/>
          </a:solidFill>
        </p:spPr>
        <p:txBody>
          <a:bodyPr/>
          <a:lstStyle/>
          <a:p>
            <a:r>
              <a:rPr lang="en-US" b="1" i="1" u="sng" dirty="0" smtClean="0"/>
              <a:t>Confirmation Bias</a:t>
            </a:r>
            <a:endParaRPr lang="en-US" dirty="0"/>
          </a:p>
        </p:txBody>
      </p:sp>
      <p:sp>
        <p:nvSpPr>
          <p:cNvPr id="3" name="TextBox 2"/>
          <p:cNvSpPr txBox="1"/>
          <p:nvPr/>
        </p:nvSpPr>
        <p:spPr>
          <a:xfrm>
            <a:off x="0" y="1295400"/>
            <a:ext cx="9144000" cy="1077218"/>
          </a:xfrm>
          <a:prstGeom prst="rect">
            <a:avLst/>
          </a:prstGeom>
          <a:noFill/>
        </p:spPr>
        <p:txBody>
          <a:bodyPr wrap="square" rtlCol="0">
            <a:spAutoFit/>
          </a:bodyPr>
          <a:lstStyle/>
          <a:p>
            <a:r>
              <a:rPr lang="en-US" sz="3200" dirty="0" smtClean="0"/>
              <a:t>The tendency to seek out information that confirms pre-existing beliefs…</a:t>
            </a:r>
            <a:endParaRPr lang="en-US" sz="3200" dirty="0"/>
          </a:p>
        </p:txBody>
      </p:sp>
      <p:sp>
        <p:nvSpPr>
          <p:cNvPr id="8" name="Rectangle 7"/>
          <p:cNvSpPr/>
          <p:nvPr/>
        </p:nvSpPr>
        <p:spPr>
          <a:xfrm>
            <a:off x="228600" y="2667000"/>
            <a:ext cx="1524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A</a:t>
            </a:r>
            <a:endParaRPr lang="en-US" sz="3600" dirty="0"/>
          </a:p>
        </p:txBody>
      </p:sp>
      <p:sp>
        <p:nvSpPr>
          <p:cNvPr id="9" name="Rectangle 8"/>
          <p:cNvSpPr/>
          <p:nvPr/>
        </p:nvSpPr>
        <p:spPr>
          <a:xfrm>
            <a:off x="228600" y="4572000"/>
            <a:ext cx="1524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4</a:t>
            </a:r>
            <a:endParaRPr lang="en-US" sz="4000" dirty="0"/>
          </a:p>
        </p:txBody>
      </p:sp>
      <p:sp>
        <p:nvSpPr>
          <p:cNvPr id="10" name="Rectangle 9"/>
          <p:cNvSpPr/>
          <p:nvPr/>
        </p:nvSpPr>
        <p:spPr>
          <a:xfrm>
            <a:off x="2667000" y="4608922"/>
            <a:ext cx="1524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9</a:t>
            </a:r>
            <a:endParaRPr lang="en-US" sz="4000" dirty="0"/>
          </a:p>
        </p:txBody>
      </p:sp>
      <p:sp>
        <p:nvSpPr>
          <p:cNvPr id="11" name="Rectangle 10"/>
          <p:cNvSpPr/>
          <p:nvPr/>
        </p:nvSpPr>
        <p:spPr>
          <a:xfrm>
            <a:off x="2667000" y="2667000"/>
            <a:ext cx="1524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K</a:t>
            </a:r>
            <a:endParaRPr lang="en-US" sz="3600" dirty="0"/>
          </a:p>
        </p:txBody>
      </p:sp>
      <p:sp>
        <p:nvSpPr>
          <p:cNvPr id="12" name="TextBox 11"/>
          <p:cNvSpPr txBox="1"/>
          <p:nvPr/>
        </p:nvSpPr>
        <p:spPr>
          <a:xfrm>
            <a:off x="4343400" y="2128391"/>
            <a:ext cx="4800600" cy="4524315"/>
          </a:xfrm>
          <a:prstGeom prst="rect">
            <a:avLst/>
          </a:prstGeom>
          <a:noFill/>
        </p:spPr>
        <p:txBody>
          <a:bodyPr wrap="square" rtlCol="0">
            <a:spAutoFit/>
          </a:bodyPr>
          <a:lstStyle/>
          <a:p>
            <a:r>
              <a:rPr lang="en-US" sz="3200" dirty="0" smtClean="0"/>
              <a:t>If a card has a vowel on one side, then it has an even number on the other side.</a:t>
            </a:r>
          </a:p>
          <a:p>
            <a:endParaRPr lang="en-US" sz="3200" dirty="0"/>
          </a:p>
          <a:p>
            <a:r>
              <a:rPr lang="en-US" sz="3200" dirty="0" smtClean="0"/>
              <a:t>Name those cards, and </a:t>
            </a:r>
            <a:r>
              <a:rPr lang="en-US" sz="3200" u="sng" dirty="0" smtClean="0"/>
              <a:t>only those cards</a:t>
            </a:r>
            <a:r>
              <a:rPr lang="en-US" sz="3200" dirty="0" smtClean="0"/>
              <a:t>, that need to be turned over in order to determine whether the rule is true or false.</a:t>
            </a:r>
            <a:endParaRPr lang="en-US" sz="3200" dirty="0"/>
          </a:p>
        </p:txBody>
      </p:sp>
    </p:spTree>
    <p:extLst>
      <p:ext uri="{BB962C8B-B14F-4D97-AF65-F5344CB8AC3E}">
        <p14:creationId xmlns:p14="http://schemas.microsoft.com/office/powerpoint/2010/main" val="300355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a:solidFill>
            <a:srgbClr val="92D050"/>
          </a:solidFill>
        </p:spPr>
        <p:txBody>
          <a:bodyPr>
            <a:normAutofit fontScale="90000"/>
          </a:bodyPr>
          <a:lstStyle/>
          <a:p>
            <a:r>
              <a:rPr lang="en-US" b="1" i="1" u="sng" dirty="0" smtClean="0"/>
              <a:t>A </a:t>
            </a:r>
            <a:r>
              <a:rPr lang="en-US" b="1" i="1" u="sng" dirty="0"/>
              <a:t>L</a:t>
            </a:r>
            <a:r>
              <a:rPr lang="en-US" b="1" i="1" u="sng" dirty="0" smtClean="0"/>
              <a:t>ogical Heuristic</a:t>
            </a:r>
            <a:br>
              <a:rPr lang="en-US" b="1" i="1" u="sng" dirty="0" smtClean="0"/>
            </a:br>
            <a:r>
              <a:rPr lang="en-US" b="1" i="1" u="sng" dirty="0" err="1" smtClean="0"/>
              <a:t>Wason’s</a:t>
            </a:r>
            <a:r>
              <a:rPr lang="en-US" b="1" i="1" u="sng" dirty="0" smtClean="0"/>
              <a:t> four-card problem (1968)</a:t>
            </a:r>
            <a:endParaRPr lang="en-US" dirty="0"/>
          </a:p>
        </p:txBody>
      </p:sp>
      <p:sp>
        <p:nvSpPr>
          <p:cNvPr id="3" name="TextBox 2"/>
          <p:cNvSpPr txBox="1"/>
          <p:nvPr/>
        </p:nvSpPr>
        <p:spPr>
          <a:xfrm>
            <a:off x="0" y="1450285"/>
            <a:ext cx="9144000" cy="523220"/>
          </a:xfrm>
          <a:prstGeom prst="rect">
            <a:avLst/>
          </a:prstGeom>
          <a:noFill/>
        </p:spPr>
        <p:txBody>
          <a:bodyPr wrap="square" rtlCol="0">
            <a:spAutoFit/>
          </a:bodyPr>
          <a:lstStyle/>
          <a:p>
            <a:pPr algn="ctr"/>
            <a:r>
              <a:rPr lang="en-US" sz="2800" dirty="0" smtClean="0"/>
              <a:t>A heuristic that violates logic as the normative model…</a:t>
            </a:r>
            <a:endParaRPr lang="en-US" sz="2800" dirty="0"/>
          </a:p>
        </p:txBody>
      </p:sp>
      <p:sp>
        <p:nvSpPr>
          <p:cNvPr id="8" name="Rectangle 7"/>
          <p:cNvSpPr/>
          <p:nvPr/>
        </p:nvSpPr>
        <p:spPr>
          <a:xfrm>
            <a:off x="228600" y="2667000"/>
            <a:ext cx="1524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A</a:t>
            </a:r>
            <a:endParaRPr lang="en-US" sz="3600" dirty="0"/>
          </a:p>
        </p:txBody>
      </p:sp>
      <p:sp>
        <p:nvSpPr>
          <p:cNvPr id="9" name="Rectangle 8"/>
          <p:cNvSpPr/>
          <p:nvPr/>
        </p:nvSpPr>
        <p:spPr>
          <a:xfrm>
            <a:off x="228600" y="4572000"/>
            <a:ext cx="1524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4</a:t>
            </a:r>
            <a:endParaRPr lang="en-US" sz="4000" dirty="0"/>
          </a:p>
        </p:txBody>
      </p:sp>
      <p:sp>
        <p:nvSpPr>
          <p:cNvPr id="10" name="Rectangle 9"/>
          <p:cNvSpPr/>
          <p:nvPr/>
        </p:nvSpPr>
        <p:spPr>
          <a:xfrm>
            <a:off x="2667000" y="4608922"/>
            <a:ext cx="1524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7</a:t>
            </a:r>
            <a:endParaRPr lang="en-US" sz="3200" dirty="0"/>
          </a:p>
        </p:txBody>
      </p:sp>
      <p:sp>
        <p:nvSpPr>
          <p:cNvPr id="11" name="Rectangle 10"/>
          <p:cNvSpPr/>
          <p:nvPr/>
        </p:nvSpPr>
        <p:spPr>
          <a:xfrm>
            <a:off x="2667000" y="2667000"/>
            <a:ext cx="1524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K</a:t>
            </a:r>
            <a:endParaRPr lang="en-US" sz="3600" dirty="0"/>
          </a:p>
        </p:txBody>
      </p:sp>
      <p:sp>
        <p:nvSpPr>
          <p:cNvPr id="12" name="TextBox 11"/>
          <p:cNvSpPr txBox="1"/>
          <p:nvPr/>
        </p:nvSpPr>
        <p:spPr>
          <a:xfrm>
            <a:off x="4439239" y="3315300"/>
            <a:ext cx="4800600" cy="830997"/>
          </a:xfrm>
          <a:prstGeom prst="rect">
            <a:avLst/>
          </a:prstGeom>
          <a:noFill/>
        </p:spPr>
        <p:txBody>
          <a:bodyPr wrap="square" rtlCol="0">
            <a:spAutoFit/>
          </a:bodyPr>
          <a:lstStyle/>
          <a:p>
            <a:r>
              <a:rPr lang="en-US" sz="2400" dirty="0" smtClean="0"/>
              <a:t>If you turn over the K card …even #, tells nothing…odd #, also nothing…</a:t>
            </a:r>
            <a:endParaRPr lang="en-US" sz="2400" dirty="0"/>
          </a:p>
        </p:txBody>
      </p:sp>
      <p:sp>
        <p:nvSpPr>
          <p:cNvPr id="13" name="TextBox 12"/>
          <p:cNvSpPr txBox="1"/>
          <p:nvPr/>
        </p:nvSpPr>
        <p:spPr>
          <a:xfrm>
            <a:off x="4439239" y="2114971"/>
            <a:ext cx="4800600" cy="1200329"/>
          </a:xfrm>
          <a:prstGeom prst="rect">
            <a:avLst/>
          </a:prstGeom>
          <a:noFill/>
        </p:spPr>
        <p:txBody>
          <a:bodyPr wrap="square" rtlCol="0">
            <a:spAutoFit/>
          </a:bodyPr>
          <a:lstStyle/>
          <a:p>
            <a:r>
              <a:rPr lang="en-US" sz="2400" dirty="0" smtClean="0"/>
              <a:t>If you turn over the A card…even #, supports the rule…odd #, </a:t>
            </a:r>
            <a:r>
              <a:rPr lang="en-US" sz="2400" u="sng" dirty="0" smtClean="0"/>
              <a:t>refutes</a:t>
            </a:r>
            <a:r>
              <a:rPr lang="en-US" sz="2400" dirty="0" smtClean="0"/>
              <a:t> the rule</a:t>
            </a:r>
            <a:endParaRPr lang="en-US" sz="2400" dirty="0"/>
          </a:p>
        </p:txBody>
      </p:sp>
      <p:sp>
        <p:nvSpPr>
          <p:cNvPr id="14" name="TextBox 13"/>
          <p:cNvSpPr txBox="1"/>
          <p:nvPr/>
        </p:nvSpPr>
        <p:spPr>
          <a:xfrm>
            <a:off x="4439239" y="4132000"/>
            <a:ext cx="4800600" cy="1200329"/>
          </a:xfrm>
          <a:prstGeom prst="rect">
            <a:avLst/>
          </a:prstGeom>
          <a:noFill/>
        </p:spPr>
        <p:txBody>
          <a:bodyPr wrap="square" rtlCol="0">
            <a:spAutoFit/>
          </a:bodyPr>
          <a:lstStyle/>
          <a:p>
            <a:r>
              <a:rPr lang="en-US" sz="2400" dirty="0" smtClean="0"/>
              <a:t>If you turn over the 4 card …vowel, supports rule…consonant, tells you nothing…</a:t>
            </a:r>
            <a:endParaRPr lang="en-US" sz="2400" dirty="0"/>
          </a:p>
        </p:txBody>
      </p:sp>
      <p:sp>
        <p:nvSpPr>
          <p:cNvPr id="15" name="TextBox 14"/>
          <p:cNvSpPr txBox="1"/>
          <p:nvPr/>
        </p:nvSpPr>
        <p:spPr>
          <a:xfrm>
            <a:off x="4428241" y="5257800"/>
            <a:ext cx="4800600" cy="1200329"/>
          </a:xfrm>
          <a:prstGeom prst="rect">
            <a:avLst/>
          </a:prstGeom>
          <a:noFill/>
        </p:spPr>
        <p:txBody>
          <a:bodyPr wrap="square" rtlCol="0">
            <a:spAutoFit/>
          </a:bodyPr>
          <a:lstStyle/>
          <a:p>
            <a:r>
              <a:rPr lang="en-US" sz="2400" dirty="0" smtClean="0"/>
              <a:t>If you turn over the 7 card …vowel, </a:t>
            </a:r>
            <a:r>
              <a:rPr lang="en-US" sz="2400" u="sng" dirty="0" smtClean="0"/>
              <a:t>refutes</a:t>
            </a:r>
            <a:r>
              <a:rPr lang="en-US" sz="2400" dirty="0" smtClean="0"/>
              <a:t> rule…consonant, tells you nothing…</a:t>
            </a:r>
            <a:endParaRPr lang="en-US" sz="2400" dirty="0"/>
          </a:p>
        </p:txBody>
      </p:sp>
      <p:sp>
        <p:nvSpPr>
          <p:cNvPr id="16" name="TextBox 15"/>
          <p:cNvSpPr txBox="1"/>
          <p:nvPr/>
        </p:nvSpPr>
        <p:spPr>
          <a:xfrm>
            <a:off x="179110" y="2128390"/>
            <a:ext cx="4428241" cy="461665"/>
          </a:xfrm>
          <a:prstGeom prst="rect">
            <a:avLst/>
          </a:prstGeom>
          <a:noFill/>
        </p:spPr>
        <p:txBody>
          <a:bodyPr wrap="square" rtlCol="0">
            <a:spAutoFit/>
          </a:bodyPr>
          <a:lstStyle/>
          <a:p>
            <a:pPr algn="ctr"/>
            <a:r>
              <a:rPr lang="en-US" sz="2400" dirty="0" smtClean="0"/>
              <a:t>A &amp; 7 only…</a:t>
            </a:r>
            <a:endParaRPr lang="en-US" sz="2400" dirty="0"/>
          </a:p>
        </p:txBody>
      </p:sp>
    </p:spTree>
    <p:extLst>
      <p:ext uri="{BB962C8B-B14F-4D97-AF65-F5344CB8AC3E}">
        <p14:creationId xmlns:p14="http://schemas.microsoft.com/office/powerpoint/2010/main" val="296340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5">
                                            <p:txEl>
                                              <p:pRg st="0" end="0"/>
                                            </p:txEl>
                                          </p:spTgt>
                                        </p:tgtEl>
                                        <p:attrNameLst>
                                          <p:attrName>style.visibility</p:attrName>
                                        </p:attrNameLst>
                                      </p:cBhvr>
                                      <p:to>
                                        <p:strVal val="visible"/>
                                      </p:to>
                                    </p:set>
                                    <p:animEffect transition="in" filter="fade">
                                      <p:cBhvr>
                                        <p:cTn id="35" dur="1000"/>
                                        <p:tgtEl>
                                          <p:spTgt spid="15">
                                            <p:txEl>
                                              <p:pRg st="0" end="0"/>
                                            </p:txEl>
                                          </p:spTgt>
                                        </p:tgtEl>
                                      </p:cBhvr>
                                    </p:animEffect>
                                    <p:anim calcmode="lin" valueType="num">
                                      <p:cBhvr>
                                        <p:cTn id="36"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a:solidFill>
            <a:srgbClr val="92D050"/>
          </a:solidFill>
        </p:spPr>
        <p:txBody>
          <a:bodyPr/>
          <a:lstStyle/>
          <a:p>
            <a:r>
              <a:rPr lang="en-US" b="1" i="1" u="sng" dirty="0" smtClean="0"/>
              <a:t>Congruence Bias</a:t>
            </a:r>
            <a:endParaRPr lang="en-US" dirty="0"/>
          </a:p>
        </p:txBody>
      </p:sp>
      <p:sp>
        <p:nvSpPr>
          <p:cNvPr id="3" name="TextBox 2"/>
          <p:cNvSpPr txBox="1"/>
          <p:nvPr/>
        </p:nvSpPr>
        <p:spPr>
          <a:xfrm>
            <a:off x="0" y="1295400"/>
            <a:ext cx="9144000" cy="1077218"/>
          </a:xfrm>
          <a:prstGeom prst="rect">
            <a:avLst/>
          </a:prstGeom>
          <a:noFill/>
        </p:spPr>
        <p:txBody>
          <a:bodyPr wrap="square" rtlCol="0">
            <a:spAutoFit/>
          </a:bodyPr>
          <a:lstStyle/>
          <a:p>
            <a:r>
              <a:rPr lang="en-US" sz="3200" dirty="0" smtClean="0"/>
              <a:t>Similar to Confirmation bias, yet different…at least some might argue.  Let’s try an (un)scientific test.</a:t>
            </a:r>
          </a:p>
        </p:txBody>
      </p:sp>
      <p:sp>
        <p:nvSpPr>
          <p:cNvPr id="6" name="TextBox 5"/>
          <p:cNvSpPr txBox="1"/>
          <p:nvPr/>
        </p:nvSpPr>
        <p:spPr>
          <a:xfrm>
            <a:off x="30637" y="2363191"/>
            <a:ext cx="9144000" cy="1077218"/>
          </a:xfrm>
          <a:prstGeom prst="rect">
            <a:avLst/>
          </a:prstGeom>
          <a:noFill/>
        </p:spPr>
        <p:txBody>
          <a:bodyPr wrap="square" rtlCol="0">
            <a:spAutoFit/>
          </a:bodyPr>
          <a:lstStyle/>
          <a:p>
            <a:pPr algn="ctr"/>
            <a:r>
              <a:rPr lang="en-US" sz="3200" dirty="0" smtClean="0"/>
              <a:t>Given: a series of numbers…2, 4, 6</a:t>
            </a:r>
          </a:p>
          <a:p>
            <a:endParaRPr lang="en-US" sz="3200" dirty="0"/>
          </a:p>
        </p:txBody>
      </p:sp>
      <p:sp>
        <p:nvSpPr>
          <p:cNvPr id="5" name="TextBox 4"/>
          <p:cNvSpPr txBox="1"/>
          <p:nvPr/>
        </p:nvSpPr>
        <p:spPr>
          <a:xfrm>
            <a:off x="0" y="3124200"/>
            <a:ext cx="9144000" cy="3539430"/>
          </a:xfrm>
          <a:prstGeom prst="rect">
            <a:avLst/>
          </a:prstGeom>
          <a:noFill/>
        </p:spPr>
        <p:txBody>
          <a:bodyPr wrap="square" rtlCol="0">
            <a:spAutoFit/>
          </a:bodyPr>
          <a:lstStyle/>
          <a:p>
            <a:r>
              <a:rPr lang="en-US" sz="2800" dirty="0" smtClean="0"/>
              <a:t>This sequence follows a rule…</a:t>
            </a:r>
          </a:p>
          <a:p>
            <a:endParaRPr lang="en-US" sz="2800" dirty="0" smtClean="0"/>
          </a:p>
          <a:p>
            <a:r>
              <a:rPr lang="en-US" sz="2800" dirty="0" smtClean="0"/>
              <a:t>Your task:  discover the rule.</a:t>
            </a:r>
          </a:p>
          <a:p>
            <a:endParaRPr lang="en-US" sz="2800" dirty="0"/>
          </a:p>
          <a:p>
            <a:r>
              <a:rPr lang="en-US" sz="2800" dirty="0" smtClean="0"/>
              <a:t>You are allowed to create additional three-number sequences…</a:t>
            </a:r>
          </a:p>
          <a:p>
            <a:endParaRPr lang="en-US" sz="2800" dirty="0"/>
          </a:p>
          <a:p>
            <a:r>
              <a:rPr lang="en-US" sz="2800" dirty="0" smtClean="0"/>
              <a:t>You will get feedback…Yes or No</a:t>
            </a:r>
            <a:endParaRPr lang="en-US" sz="2800" dirty="0"/>
          </a:p>
        </p:txBody>
      </p:sp>
    </p:spTree>
    <p:extLst>
      <p:ext uri="{BB962C8B-B14F-4D97-AF65-F5344CB8AC3E}">
        <p14:creationId xmlns:p14="http://schemas.microsoft.com/office/powerpoint/2010/main" val="59195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1000"/>
                                        <p:tgtEl>
                                          <p:spTgt spid="5">
                                            <p:txEl>
                                              <p:pRg st="6" end="6"/>
                                            </p:txEl>
                                          </p:spTgt>
                                        </p:tgtEl>
                                      </p:cBhvr>
                                    </p:animEffect>
                                    <p:anim calcmode="lin" valueType="num">
                                      <p:cBhvr>
                                        <p:cTn id="36"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a:solidFill>
            <a:srgbClr val="92D050"/>
          </a:solidFill>
        </p:spPr>
        <p:txBody>
          <a:bodyPr/>
          <a:lstStyle/>
          <a:p>
            <a:r>
              <a:rPr lang="en-US" b="1" i="1" u="sng" dirty="0" smtClean="0"/>
              <a:t>Congruence Bias</a:t>
            </a:r>
            <a:endParaRPr lang="en-US" dirty="0"/>
          </a:p>
        </p:txBody>
      </p:sp>
      <p:sp>
        <p:nvSpPr>
          <p:cNvPr id="3" name="TextBox 2"/>
          <p:cNvSpPr txBox="1"/>
          <p:nvPr/>
        </p:nvSpPr>
        <p:spPr>
          <a:xfrm>
            <a:off x="0" y="1295400"/>
            <a:ext cx="9144000" cy="1077218"/>
          </a:xfrm>
          <a:prstGeom prst="rect">
            <a:avLst/>
          </a:prstGeom>
          <a:noFill/>
        </p:spPr>
        <p:txBody>
          <a:bodyPr wrap="square" rtlCol="0">
            <a:spAutoFit/>
          </a:bodyPr>
          <a:lstStyle/>
          <a:p>
            <a:r>
              <a:rPr lang="en-US" sz="3200" dirty="0" smtClean="0"/>
              <a:t>Similar to Confirmation bias, yet different…at least some might argue.  Let’s try an (un)scientific test.</a:t>
            </a:r>
          </a:p>
        </p:txBody>
      </p:sp>
      <p:sp>
        <p:nvSpPr>
          <p:cNvPr id="6" name="TextBox 5"/>
          <p:cNvSpPr txBox="1"/>
          <p:nvPr/>
        </p:nvSpPr>
        <p:spPr>
          <a:xfrm>
            <a:off x="30637" y="2363191"/>
            <a:ext cx="9144000" cy="1077218"/>
          </a:xfrm>
          <a:prstGeom prst="rect">
            <a:avLst/>
          </a:prstGeom>
          <a:noFill/>
        </p:spPr>
        <p:txBody>
          <a:bodyPr wrap="square" rtlCol="0">
            <a:spAutoFit/>
          </a:bodyPr>
          <a:lstStyle/>
          <a:p>
            <a:pPr algn="ctr"/>
            <a:r>
              <a:rPr lang="en-US" sz="3200" dirty="0" smtClean="0"/>
              <a:t>Given: a series of numbers…2, 4, 6</a:t>
            </a:r>
          </a:p>
          <a:p>
            <a:endParaRPr lang="en-US" sz="3200" dirty="0"/>
          </a:p>
        </p:txBody>
      </p:sp>
      <p:sp>
        <p:nvSpPr>
          <p:cNvPr id="5" name="TextBox 4"/>
          <p:cNvSpPr txBox="1"/>
          <p:nvPr/>
        </p:nvSpPr>
        <p:spPr>
          <a:xfrm>
            <a:off x="0" y="3124200"/>
            <a:ext cx="9144000" cy="1692771"/>
          </a:xfrm>
          <a:prstGeom prst="rect">
            <a:avLst/>
          </a:prstGeom>
          <a:noFill/>
        </p:spPr>
        <p:txBody>
          <a:bodyPr wrap="square" rtlCol="0">
            <a:spAutoFit/>
          </a:bodyPr>
          <a:lstStyle/>
          <a:p>
            <a:r>
              <a:rPr lang="en-US" sz="2600" b="1" dirty="0" smtClean="0"/>
              <a:t>This sequence follows a rule…</a:t>
            </a:r>
          </a:p>
          <a:p>
            <a:r>
              <a:rPr lang="en-US" sz="2600" b="1" dirty="0" smtClean="0"/>
              <a:t>Your task:  discover the rule.</a:t>
            </a:r>
            <a:endParaRPr lang="en-US" sz="2600" b="1" dirty="0"/>
          </a:p>
          <a:p>
            <a:r>
              <a:rPr lang="en-US" sz="2600" b="1" dirty="0" smtClean="0"/>
              <a:t>You are allowed to create additional three-number sequences…</a:t>
            </a:r>
            <a:endParaRPr lang="en-US" sz="2600" b="1" dirty="0"/>
          </a:p>
          <a:p>
            <a:r>
              <a:rPr lang="en-US" sz="2600" b="1" dirty="0" smtClean="0"/>
              <a:t>You will get feedback…Yes or No</a:t>
            </a:r>
            <a:endParaRPr lang="en-US" sz="2600" b="1" dirty="0"/>
          </a:p>
        </p:txBody>
      </p:sp>
      <p:sp>
        <p:nvSpPr>
          <p:cNvPr id="7" name="TextBox 6"/>
          <p:cNvSpPr txBox="1"/>
          <p:nvPr/>
        </p:nvSpPr>
        <p:spPr>
          <a:xfrm>
            <a:off x="0" y="4876800"/>
            <a:ext cx="9144000" cy="2246769"/>
          </a:xfrm>
          <a:prstGeom prst="rect">
            <a:avLst/>
          </a:prstGeom>
          <a:noFill/>
        </p:spPr>
        <p:txBody>
          <a:bodyPr wrap="square" rtlCol="0">
            <a:spAutoFit/>
          </a:bodyPr>
          <a:lstStyle/>
          <a:p>
            <a:r>
              <a:rPr lang="en-US" sz="2800" dirty="0" smtClean="0"/>
              <a:t>How do we discover the rule?  By creating alternative hypotheses…(1, 2, 3…6, 4, 2)  </a:t>
            </a:r>
          </a:p>
          <a:p>
            <a:r>
              <a:rPr lang="en-US" sz="2800" dirty="0" smtClean="0"/>
              <a:t>We tend to seek positive results…as opposed to informative results…we jump </a:t>
            </a:r>
            <a:r>
              <a:rPr lang="en-US" sz="2800" dirty="0"/>
              <a:t>to conclusions</a:t>
            </a:r>
            <a:r>
              <a:rPr lang="en-US" sz="2800" dirty="0" smtClean="0"/>
              <a:t>… </a:t>
            </a:r>
            <a:r>
              <a:rPr lang="en-US" sz="300" dirty="0" smtClean="0">
                <a:hlinkClick r:id="rId2"/>
              </a:rPr>
              <a:t>https</a:t>
            </a:r>
            <a:r>
              <a:rPr lang="en-US" sz="300" dirty="0">
                <a:hlinkClick r:id="rId2"/>
              </a:rPr>
              <a:t>://</a:t>
            </a:r>
            <a:r>
              <a:rPr lang="en-US" sz="300" dirty="0" smtClean="0">
                <a:hlinkClick r:id="rId2"/>
              </a:rPr>
              <a:t>www.youtube.com/watch?v=sDEL4Ty950Q</a:t>
            </a:r>
            <a:endParaRPr lang="en-US" sz="300" dirty="0" smtClean="0"/>
          </a:p>
          <a:p>
            <a:endParaRPr lang="en-US" sz="2800" dirty="0" smtClean="0"/>
          </a:p>
        </p:txBody>
      </p:sp>
    </p:spTree>
    <p:extLst>
      <p:ext uri="{BB962C8B-B14F-4D97-AF65-F5344CB8AC3E}">
        <p14:creationId xmlns:p14="http://schemas.microsoft.com/office/powerpoint/2010/main" val="185516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fade">
                                      <p:cBhvr>
                                        <p:cTn id="42" dur="1000"/>
                                        <p:tgtEl>
                                          <p:spTgt spid="7">
                                            <p:txEl>
                                              <p:pRg st="0" end="0"/>
                                            </p:txEl>
                                          </p:spTgt>
                                        </p:tgtEl>
                                      </p:cBhvr>
                                    </p:animEffect>
                                    <p:anim calcmode="lin" valueType="num">
                                      <p:cBhvr>
                                        <p:cTn id="4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xEl>
                                              <p:pRg st="1" end="1"/>
                                            </p:txEl>
                                          </p:spTgt>
                                        </p:tgtEl>
                                        <p:attrNameLst>
                                          <p:attrName>style.visibility</p:attrName>
                                        </p:attrNameLst>
                                      </p:cBhvr>
                                      <p:to>
                                        <p:strVal val="visible"/>
                                      </p:to>
                                    </p:set>
                                    <p:animEffect transition="in" filter="fade">
                                      <p:cBhvr>
                                        <p:cTn id="49" dur="1000"/>
                                        <p:tgtEl>
                                          <p:spTgt spid="7">
                                            <p:txEl>
                                              <p:pRg st="1" end="1"/>
                                            </p:txEl>
                                          </p:spTgt>
                                        </p:tgtEl>
                                      </p:cBhvr>
                                    </p:animEffect>
                                    <p:anim calcmode="lin" valueType="num">
                                      <p:cBhvr>
                                        <p:cTn id="5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a:solidFill>
            <a:srgbClr val="92D050"/>
          </a:solidFill>
        </p:spPr>
        <p:txBody>
          <a:bodyPr/>
          <a:lstStyle/>
          <a:p>
            <a:r>
              <a:rPr lang="en-US" b="1" i="1" u="sng" dirty="0" smtClean="0"/>
              <a:t>Congruence Bias</a:t>
            </a:r>
            <a:endParaRPr lang="en-US" dirty="0"/>
          </a:p>
        </p:txBody>
      </p:sp>
      <p:sp>
        <p:nvSpPr>
          <p:cNvPr id="3" name="TextBox 2"/>
          <p:cNvSpPr txBox="1"/>
          <p:nvPr/>
        </p:nvSpPr>
        <p:spPr>
          <a:xfrm>
            <a:off x="0" y="1295400"/>
            <a:ext cx="9144000" cy="1077218"/>
          </a:xfrm>
          <a:prstGeom prst="rect">
            <a:avLst/>
          </a:prstGeom>
          <a:noFill/>
        </p:spPr>
        <p:txBody>
          <a:bodyPr wrap="square" rtlCol="0">
            <a:spAutoFit/>
          </a:bodyPr>
          <a:lstStyle/>
          <a:p>
            <a:r>
              <a:rPr lang="en-US" sz="3200" dirty="0" smtClean="0"/>
              <a:t>Similar to Confirmation bias, yet different…at least some might argue.</a:t>
            </a:r>
          </a:p>
        </p:txBody>
      </p:sp>
      <p:sp>
        <p:nvSpPr>
          <p:cNvPr id="6" name="TextBox 5"/>
          <p:cNvSpPr txBox="1"/>
          <p:nvPr/>
        </p:nvSpPr>
        <p:spPr>
          <a:xfrm>
            <a:off x="0" y="2743200"/>
            <a:ext cx="9144000" cy="2062103"/>
          </a:xfrm>
          <a:prstGeom prst="rect">
            <a:avLst/>
          </a:prstGeom>
          <a:noFill/>
        </p:spPr>
        <p:txBody>
          <a:bodyPr wrap="square" rtlCol="0">
            <a:spAutoFit/>
          </a:bodyPr>
          <a:lstStyle/>
          <a:p>
            <a:r>
              <a:rPr lang="en-US" sz="3200" dirty="0" smtClean="0"/>
              <a:t>Ran out of several ingredients baking a cake…Cake turned out wonderfully…perhaps the best cake ever made!</a:t>
            </a:r>
            <a:endParaRPr lang="en-US" sz="3200" dirty="0"/>
          </a:p>
          <a:p>
            <a:r>
              <a:rPr lang="en-US" sz="3200" dirty="0" smtClean="0"/>
              <a:t>But why?!? </a:t>
            </a:r>
          </a:p>
        </p:txBody>
      </p:sp>
      <p:pic>
        <p:nvPicPr>
          <p:cNvPr id="4" name="Picture 3"/>
          <p:cNvPicPr>
            <a:picLocks noChangeAspect="1"/>
          </p:cNvPicPr>
          <p:nvPr/>
        </p:nvPicPr>
        <p:blipFill>
          <a:blip r:embed="rId2"/>
          <a:stretch>
            <a:fillRect/>
          </a:stretch>
        </p:blipFill>
        <p:spPr>
          <a:xfrm>
            <a:off x="304800" y="4953000"/>
            <a:ext cx="2724150" cy="1676400"/>
          </a:xfrm>
          <a:prstGeom prst="rect">
            <a:avLst/>
          </a:prstGeom>
        </p:spPr>
      </p:pic>
      <p:pic>
        <p:nvPicPr>
          <p:cNvPr id="5" name="Picture 4"/>
          <p:cNvPicPr>
            <a:picLocks noChangeAspect="1"/>
          </p:cNvPicPr>
          <p:nvPr/>
        </p:nvPicPr>
        <p:blipFill>
          <a:blip r:embed="rId3"/>
          <a:stretch>
            <a:fillRect/>
          </a:stretch>
        </p:blipFill>
        <p:spPr>
          <a:xfrm>
            <a:off x="3200400" y="4953000"/>
            <a:ext cx="2847975" cy="1600200"/>
          </a:xfrm>
          <a:prstGeom prst="rect">
            <a:avLst/>
          </a:prstGeom>
        </p:spPr>
      </p:pic>
      <p:pic>
        <p:nvPicPr>
          <p:cNvPr id="7" name="Picture 6"/>
          <p:cNvPicPr>
            <a:picLocks noChangeAspect="1"/>
          </p:cNvPicPr>
          <p:nvPr/>
        </p:nvPicPr>
        <p:blipFill>
          <a:blip r:embed="rId4"/>
          <a:stretch>
            <a:fillRect/>
          </a:stretch>
        </p:blipFill>
        <p:spPr>
          <a:xfrm>
            <a:off x="6219824" y="5163344"/>
            <a:ext cx="2809875" cy="1170781"/>
          </a:xfrm>
          <a:prstGeom prst="rect">
            <a:avLst/>
          </a:prstGeom>
        </p:spPr>
      </p:pic>
    </p:spTree>
    <p:extLst>
      <p:ext uri="{BB962C8B-B14F-4D97-AF65-F5344CB8AC3E}">
        <p14:creationId xmlns:p14="http://schemas.microsoft.com/office/powerpoint/2010/main" val="551788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a:solidFill>
            <a:srgbClr val="92D050"/>
          </a:solidFill>
        </p:spPr>
        <p:txBody>
          <a:bodyPr/>
          <a:lstStyle/>
          <a:p>
            <a:r>
              <a:rPr lang="en-US" b="1" i="1" u="sng" dirty="0" smtClean="0"/>
              <a:t>Congruence Bias</a:t>
            </a:r>
            <a:endParaRPr lang="en-US" dirty="0"/>
          </a:p>
        </p:txBody>
      </p:sp>
      <p:sp>
        <p:nvSpPr>
          <p:cNvPr id="3" name="TextBox 2"/>
          <p:cNvSpPr txBox="1"/>
          <p:nvPr/>
        </p:nvSpPr>
        <p:spPr>
          <a:xfrm>
            <a:off x="0" y="1295400"/>
            <a:ext cx="9144000" cy="3046988"/>
          </a:xfrm>
          <a:prstGeom prst="rect">
            <a:avLst/>
          </a:prstGeom>
          <a:noFill/>
        </p:spPr>
        <p:txBody>
          <a:bodyPr wrap="square" rtlCol="0">
            <a:spAutoFit/>
          </a:bodyPr>
          <a:lstStyle/>
          <a:p>
            <a:r>
              <a:rPr lang="en-US" sz="3200" dirty="0" smtClean="0"/>
              <a:t>Must be the honey…</a:t>
            </a:r>
          </a:p>
          <a:p>
            <a:endParaRPr lang="en-US" sz="3200" dirty="0"/>
          </a:p>
          <a:p>
            <a:r>
              <a:rPr lang="en-US" sz="3200" dirty="0" smtClean="0"/>
              <a:t>But how do we determine?</a:t>
            </a:r>
          </a:p>
          <a:p>
            <a:r>
              <a:rPr lang="en-US" sz="3200" dirty="0" smtClean="0"/>
              <a:t>A—use sugar instead of honey</a:t>
            </a:r>
          </a:p>
          <a:p>
            <a:r>
              <a:rPr lang="en-US" sz="3200" dirty="0" smtClean="0"/>
              <a:t>B—keep the honey, change everything else</a:t>
            </a:r>
          </a:p>
          <a:p>
            <a:r>
              <a:rPr lang="en-US" sz="3200" dirty="0" smtClean="0"/>
              <a:t>C—change everything</a:t>
            </a:r>
          </a:p>
        </p:txBody>
      </p:sp>
      <p:pic>
        <p:nvPicPr>
          <p:cNvPr id="4" name="Picture 3"/>
          <p:cNvPicPr>
            <a:picLocks noChangeAspect="1"/>
          </p:cNvPicPr>
          <p:nvPr/>
        </p:nvPicPr>
        <p:blipFill>
          <a:blip r:embed="rId2"/>
          <a:stretch>
            <a:fillRect/>
          </a:stretch>
        </p:blipFill>
        <p:spPr>
          <a:xfrm>
            <a:off x="304800" y="4953000"/>
            <a:ext cx="2724150" cy="1676400"/>
          </a:xfrm>
          <a:prstGeom prst="rect">
            <a:avLst/>
          </a:prstGeom>
        </p:spPr>
      </p:pic>
      <p:pic>
        <p:nvPicPr>
          <p:cNvPr id="5" name="Picture 4"/>
          <p:cNvPicPr>
            <a:picLocks noChangeAspect="1"/>
          </p:cNvPicPr>
          <p:nvPr/>
        </p:nvPicPr>
        <p:blipFill>
          <a:blip r:embed="rId3"/>
          <a:stretch>
            <a:fillRect/>
          </a:stretch>
        </p:blipFill>
        <p:spPr>
          <a:xfrm>
            <a:off x="3200400" y="4953000"/>
            <a:ext cx="2847975" cy="1600200"/>
          </a:xfrm>
          <a:prstGeom prst="rect">
            <a:avLst/>
          </a:prstGeom>
        </p:spPr>
      </p:pic>
      <p:pic>
        <p:nvPicPr>
          <p:cNvPr id="7" name="Picture 6"/>
          <p:cNvPicPr>
            <a:picLocks noChangeAspect="1"/>
          </p:cNvPicPr>
          <p:nvPr/>
        </p:nvPicPr>
        <p:blipFill>
          <a:blip r:embed="rId4"/>
          <a:stretch>
            <a:fillRect/>
          </a:stretch>
        </p:blipFill>
        <p:spPr>
          <a:xfrm>
            <a:off x="6219824" y="5163344"/>
            <a:ext cx="2809875" cy="1170781"/>
          </a:xfrm>
          <a:prstGeom prst="rect">
            <a:avLst/>
          </a:prstGeom>
        </p:spPr>
      </p:pic>
      <p:sp>
        <p:nvSpPr>
          <p:cNvPr id="8" name="TextBox 7"/>
          <p:cNvSpPr txBox="1"/>
          <p:nvPr/>
        </p:nvSpPr>
        <p:spPr>
          <a:xfrm>
            <a:off x="76200" y="3352800"/>
            <a:ext cx="7315200" cy="369332"/>
          </a:xfrm>
          <a:prstGeom prst="rect">
            <a:avLst/>
          </a:prstGeom>
          <a:noFill/>
          <a:ln w="38100">
            <a:solidFill>
              <a:srgbClr val="FF0000"/>
            </a:solidFill>
          </a:ln>
        </p:spPr>
        <p:txBody>
          <a:bodyPr wrap="square" rtlCol="0">
            <a:spAutoFit/>
          </a:bodyPr>
          <a:lstStyle/>
          <a:p>
            <a:endParaRPr lang="en-US" dirty="0"/>
          </a:p>
        </p:txBody>
      </p:sp>
      <p:sp>
        <p:nvSpPr>
          <p:cNvPr id="9" name="Left Arrow 8"/>
          <p:cNvSpPr/>
          <p:nvPr/>
        </p:nvSpPr>
        <p:spPr>
          <a:xfrm>
            <a:off x="7620000" y="2971800"/>
            <a:ext cx="11430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7620000" y="3452680"/>
            <a:ext cx="11430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611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a:solidFill>
            <a:srgbClr val="92D050"/>
          </a:solidFill>
        </p:spPr>
        <p:txBody>
          <a:bodyPr/>
          <a:lstStyle/>
          <a:p>
            <a:r>
              <a:rPr lang="en-US" b="1" i="1" u="sng" dirty="0" smtClean="0"/>
              <a:t>Congruence Bias</a:t>
            </a:r>
            <a:endParaRPr lang="en-US" dirty="0"/>
          </a:p>
        </p:txBody>
      </p:sp>
      <p:sp>
        <p:nvSpPr>
          <p:cNvPr id="3" name="TextBox 2"/>
          <p:cNvSpPr txBox="1"/>
          <p:nvPr/>
        </p:nvSpPr>
        <p:spPr>
          <a:xfrm>
            <a:off x="0" y="1295400"/>
            <a:ext cx="9144000" cy="3046988"/>
          </a:xfrm>
          <a:prstGeom prst="rect">
            <a:avLst/>
          </a:prstGeom>
          <a:noFill/>
        </p:spPr>
        <p:txBody>
          <a:bodyPr wrap="square" rtlCol="0">
            <a:spAutoFit/>
          </a:bodyPr>
          <a:lstStyle/>
          <a:p>
            <a:pPr algn="ctr"/>
            <a:r>
              <a:rPr lang="en-US" sz="3200" b="1" dirty="0" smtClean="0"/>
              <a:t>What if the cake was terrible???</a:t>
            </a:r>
          </a:p>
          <a:p>
            <a:endParaRPr lang="en-US" sz="3200" dirty="0"/>
          </a:p>
          <a:p>
            <a:r>
              <a:rPr lang="en-US" sz="3200" dirty="0" smtClean="0"/>
              <a:t>But how do we determine?</a:t>
            </a:r>
          </a:p>
          <a:p>
            <a:r>
              <a:rPr lang="en-US" sz="3200" dirty="0" smtClean="0"/>
              <a:t>A—use sugar instead of honey</a:t>
            </a:r>
          </a:p>
          <a:p>
            <a:r>
              <a:rPr lang="en-US" sz="3200" dirty="0" smtClean="0"/>
              <a:t>B—keep the honey, change everything else</a:t>
            </a:r>
          </a:p>
          <a:p>
            <a:r>
              <a:rPr lang="en-US" sz="3200" dirty="0" smtClean="0"/>
              <a:t>C—change everything</a:t>
            </a:r>
          </a:p>
        </p:txBody>
      </p:sp>
      <p:pic>
        <p:nvPicPr>
          <p:cNvPr id="4" name="Picture 3"/>
          <p:cNvPicPr>
            <a:picLocks noChangeAspect="1"/>
          </p:cNvPicPr>
          <p:nvPr/>
        </p:nvPicPr>
        <p:blipFill>
          <a:blip r:embed="rId2"/>
          <a:stretch>
            <a:fillRect/>
          </a:stretch>
        </p:blipFill>
        <p:spPr>
          <a:xfrm>
            <a:off x="304800" y="4953000"/>
            <a:ext cx="2724150" cy="1676400"/>
          </a:xfrm>
          <a:prstGeom prst="rect">
            <a:avLst/>
          </a:prstGeom>
        </p:spPr>
      </p:pic>
      <p:pic>
        <p:nvPicPr>
          <p:cNvPr id="5" name="Picture 4"/>
          <p:cNvPicPr>
            <a:picLocks noChangeAspect="1"/>
          </p:cNvPicPr>
          <p:nvPr/>
        </p:nvPicPr>
        <p:blipFill>
          <a:blip r:embed="rId3"/>
          <a:stretch>
            <a:fillRect/>
          </a:stretch>
        </p:blipFill>
        <p:spPr>
          <a:xfrm>
            <a:off x="3200400" y="4953000"/>
            <a:ext cx="2847975" cy="1600200"/>
          </a:xfrm>
          <a:prstGeom prst="rect">
            <a:avLst/>
          </a:prstGeom>
        </p:spPr>
      </p:pic>
      <p:pic>
        <p:nvPicPr>
          <p:cNvPr id="7" name="Picture 6"/>
          <p:cNvPicPr>
            <a:picLocks noChangeAspect="1"/>
          </p:cNvPicPr>
          <p:nvPr/>
        </p:nvPicPr>
        <p:blipFill>
          <a:blip r:embed="rId4"/>
          <a:stretch>
            <a:fillRect/>
          </a:stretch>
        </p:blipFill>
        <p:spPr>
          <a:xfrm>
            <a:off x="6219824" y="5163344"/>
            <a:ext cx="2809875" cy="1170781"/>
          </a:xfrm>
          <a:prstGeom prst="rect">
            <a:avLst/>
          </a:prstGeom>
        </p:spPr>
      </p:pic>
      <p:sp>
        <p:nvSpPr>
          <p:cNvPr id="8" name="TextBox 7"/>
          <p:cNvSpPr txBox="1"/>
          <p:nvPr/>
        </p:nvSpPr>
        <p:spPr>
          <a:xfrm>
            <a:off x="76200" y="2901434"/>
            <a:ext cx="7315200" cy="369332"/>
          </a:xfrm>
          <a:prstGeom prst="rect">
            <a:avLst/>
          </a:prstGeom>
          <a:noFill/>
          <a:ln w="38100">
            <a:solidFill>
              <a:srgbClr val="FF0000"/>
            </a:solidFill>
          </a:ln>
        </p:spPr>
        <p:txBody>
          <a:bodyPr wrap="square" rtlCol="0">
            <a:spAutoFit/>
          </a:bodyPr>
          <a:lstStyle/>
          <a:p>
            <a:endParaRPr lang="en-US" dirty="0"/>
          </a:p>
        </p:txBody>
      </p:sp>
      <p:sp>
        <p:nvSpPr>
          <p:cNvPr id="9" name="Left Arrow 8"/>
          <p:cNvSpPr/>
          <p:nvPr/>
        </p:nvSpPr>
        <p:spPr>
          <a:xfrm>
            <a:off x="7620000" y="2971800"/>
            <a:ext cx="11430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7620000" y="3452680"/>
            <a:ext cx="11430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6947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a:solidFill>
            <a:srgbClr val="92D050"/>
          </a:solidFill>
        </p:spPr>
        <p:txBody>
          <a:bodyPr/>
          <a:lstStyle/>
          <a:p>
            <a:r>
              <a:rPr lang="en-US" b="1" i="1" u="sng" dirty="0" smtClean="0"/>
              <a:t>Anchoring Bias</a:t>
            </a:r>
            <a:endParaRPr lang="en-US" dirty="0"/>
          </a:p>
        </p:txBody>
      </p:sp>
      <p:sp>
        <p:nvSpPr>
          <p:cNvPr id="4" name="Content Placeholder 3"/>
          <p:cNvSpPr>
            <a:spLocks noGrp="1"/>
          </p:cNvSpPr>
          <p:nvPr>
            <p:ph idx="1"/>
          </p:nvPr>
        </p:nvSpPr>
        <p:spPr>
          <a:xfrm>
            <a:off x="0" y="1295400"/>
            <a:ext cx="9144000" cy="1295400"/>
          </a:xfrm>
        </p:spPr>
        <p:txBody>
          <a:bodyPr>
            <a:normAutofit/>
          </a:bodyPr>
          <a:lstStyle/>
          <a:p>
            <a:pPr marL="0" indent="0" algn="ctr">
              <a:buNone/>
            </a:pPr>
            <a:r>
              <a:rPr lang="en-US" dirty="0" smtClean="0"/>
              <a:t>How much do you pay for a gallon of gas?</a:t>
            </a:r>
          </a:p>
          <a:p>
            <a:pPr marL="0" indent="0" algn="ctr">
              <a:buNone/>
            </a:pPr>
            <a:r>
              <a:rPr lang="en-US" dirty="0" smtClean="0"/>
              <a:t>How much </a:t>
            </a:r>
            <a:r>
              <a:rPr lang="en-US" b="1" u="sng" dirty="0" smtClean="0"/>
              <a:t>would</a:t>
            </a:r>
            <a:r>
              <a:rPr lang="en-US" dirty="0" smtClean="0"/>
              <a:t> you be willing to pay?</a:t>
            </a:r>
          </a:p>
          <a:p>
            <a:pPr marL="0" indent="0">
              <a:buNone/>
            </a:pPr>
            <a:endParaRPr lang="en-US" dirty="0" smtClean="0"/>
          </a:p>
        </p:txBody>
      </p:sp>
      <p:sp>
        <p:nvSpPr>
          <p:cNvPr id="5" name="Content Placeholder 3"/>
          <p:cNvSpPr txBox="1">
            <a:spLocks/>
          </p:cNvSpPr>
          <p:nvPr/>
        </p:nvSpPr>
        <p:spPr>
          <a:xfrm>
            <a:off x="-1571" y="2667000"/>
            <a:ext cx="9144000" cy="4191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What if I told you:  Which is the </a:t>
            </a:r>
            <a:r>
              <a:rPr lang="en-US" b="1" u="sng" dirty="0" smtClean="0"/>
              <a:t>best value</a:t>
            </a:r>
            <a:r>
              <a:rPr lang="en-US" dirty="0" smtClean="0"/>
              <a:t>?</a:t>
            </a:r>
          </a:p>
          <a:p>
            <a:pPr marL="0" indent="0" algn="ctr">
              <a:buFont typeface="Arial" panose="020B0604020202020204" pitchFamily="34" charset="0"/>
              <a:buNone/>
            </a:pPr>
            <a:r>
              <a:rPr lang="en-US" dirty="0" smtClean="0"/>
              <a:t> in 1932 the avg. price in the US was: $0.18</a:t>
            </a:r>
          </a:p>
          <a:p>
            <a:pPr marL="0" indent="0" algn="ctr">
              <a:buNone/>
            </a:pPr>
            <a:r>
              <a:rPr lang="en-US" dirty="0"/>
              <a:t> in </a:t>
            </a:r>
            <a:r>
              <a:rPr lang="en-US" dirty="0" smtClean="0"/>
              <a:t>1942 </a:t>
            </a:r>
            <a:r>
              <a:rPr lang="en-US" dirty="0"/>
              <a:t>the avg. price in the US was: $</a:t>
            </a:r>
            <a:r>
              <a:rPr lang="en-US" dirty="0" smtClean="0"/>
              <a:t>0.20</a:t>
            </a:r>
          </a:p>
          <a:p>
            <a:pPr marL="0" indent="0" algn="ctr">
              <a:buNone/>
            </a:pPr>
            <a:r>
              <a:rPr lang="en-US" dirty="0"/>
              <a:t> in </a:t>
            </a:r>
            <a:r>
              <a:rPr lang="en-US" dirty="0" smtClean="0"/>
              <a:t>1952 </a:t>
            </a:r>
            <a:r>
              <a:rPr lang="en-US" dirty="0"/>
              <a:t>the avg. price in the US was: $</a:t>
            </a:r>
            <a:r>
              <a:rPr lang="en-US" dirty="0" smtClean="0"/>
              <a:t>0.27</a:t>
            </a:r>
          </a:p>
          <a:p>
            <a:pPr marL="0" indent="0" algn="ctr">
              <a:buNone/>
            </a:pPr>
            <a:r>
              <a:rPr lang="en-US" dirty="0"/>
              <a:t> in </a:t>
            </a:r>
            <a:r>
              <a:rPr lang="en-US" dirty="0" smtClean="0"/>
              <a:t>1962 </a:t>
            </a:r>
            <a:r>
              <a:rPr lang="en-US" dirty="0"/>
              <a:t>the avg. price in the US was: $</a:t>
            </a:r>
            <a:r>
              <a:rPr lang="en-US" dirty="0" smtClean="0"/>
              <a:t>0.31</a:t>
            </a:r>
          </a:p>
          <a:p>
            <a:pPr marL="0" indent="0" algn="ctr">
              <a:buNone/>
            </a:pPr>
            <a:r>
              <a:rPr lang="en-US" dirty="0"/>
              <a:t> in </a:t>
            </a:r>
            <a:r>
              <a:rPr lang="en-US" dirty="0" smtClean="0"/>
              <a:t>1972 </a:t>
            </a:r>
            <a:r>
              <a:rPr lang="en-US" dirty="0"/>
              <a:t>the avg. price in the US was: $</a:t>
            </a:r>
            <a:r>
              <a:rPr lang="en-US" dirty="0" smtClean="0"/>
              <a:t>0.36</a:t>
            </a:r>
          </a:p>
          <a:p>
            <a:pPr marL="0" indent="0" algn="ctr">
              <a:buNone/>
            </a:pPr>
            <a:r>
              <a:rPr lang="en-US" dirty="0" smtClean="0"/>
              <a:t>Today, the avg. price in the US is:  $2.51 ($3.33 in WA)</a:t>
            </a:r>
            <a:endParaRPr lang="en-US" dirty="0"/>
          </a:p>
          <a:p>
            <a:pPr marL="0" indent="0" algn="ctr">
              <a:buNone/>
            </a:pPr>
            <a:endParaRPr lang="en-US" dirty="0"/>
          </a:p>
          <a:p>
            <a:pPr marL="0" indent="0" algn="ctr">
              <a:buNone/>
            </a:pPr>
            <a:endParaRPr lang="en-US" dirty="0"/>
          </a:p>
          <a:p>
            <a:pPr marL="0" indent="0" algn="ctr">
              <a:buFont typeface="Arial" panose="020B0604020202020204" pitchFamily="34" charset="0"/>
              <a:buNone/>
            </a:pPr>
            <a:endParaRPr lang="en-US" dirty="0" smtClean="0"/>
          </a:p>
          <a:p>
            <a:pPr marL="0" indent="0">
              <a:buFont typeface="Arial" panose="020B0604020202020204" pitchFamily="34" charset="0"/>
              <a:buNone/>
            </a:pPr>
            <a:endParaRPr lang="en-US" dirty="0" smtClean="0"/>
          </a:p>
        </p:txBody>
      </p:sp>
    </p:spTree>
    <p:extLst>
      <p:ext uri="{BB962C8B-B14F-4D97-AF65-F5344CB8AC3E}">
        <p14:creationId xmlns:p14="http://schemas.microsoft.com/office/powerpoint/2010/main" val="3926047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1410</TotalTime>
  <Words>817</Words>
  <Application>Microsoft Office PowerPoint</Application>
  <PresentationFormat>On-screen Show (4:3)</PresentationFormat>
  <Paragraphs>125</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MS PGothic</vt:lpstr>
      <vt:lpstr>Arial</vt:lpstr>
      <vt:lpstr>Calibri</vt:lpstr>
      <vt:lpstr>Tunga</vt:lpstr>
      <vt:lpstr>Wingdings</vt:lpstr>
      <vt:lpstr>Office Theme</vt:lpstr>
      <vt:lpstr>IB Psych 11.29.18</vt:lpstr>
      <vt:lpstr>Confirmation Bias</vt:lpstr>
      <vt:lpstr>A Logical Heuristic Wason’s four-card problem (1968)</vt:lpstr>
      <vt:lpstr>Congruence Bias</vt:lpstr>
      <vt:lpstr>Congruence Bias</vt:lpstr>
      <vt:lpstr>Congruence Bias</vt:lpstr>
      <vt:lpstr>Congruence Bias</vt:lpstr>
      <vt:lpstr>Congruence Bias</vt:lpstr>
      <vt:lpstr>Anchoring Bias</vt:lpstr>
      <vt:lpstr>Anchoring Bias</vt:lpstr>
      <vt:lpstr>Anchoring Bias</vt:lpstr>
      <vt:lpstr>Cognitive Topics: 32, 33, 34, &amp; 38</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 Psych 3.28.17</dc:title>
  <dc:creator>Windows User</dc:creator>
  <cp:lastModifiedBy>Steen, Matthew    SHS - Staff</cp:lastModifiedBy>
  <cp:revision>64</cp:revision>
  <dcterms:created xsi:type="dcterms:W3CDTF">2017-03-29T19:57:31Z</dcterms:created>
  <dcterms:modified xsi:type="dcterms:W3CDTF">2018-11-29T20:13:44Z</dcterms:modified>
</cp:coreProperties>
</file>