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76" r:id="rId2"/>
    <p:sldId id="286" r:id="rId3"/>
    <p:sldId id="288" r:id="rId4"/>
    <p:sldId id="290"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3DAD87-8765-4C26-BA42-1098B9F6312F}" type="slidenum">
              <a:rPr lang="en-US" altLang="en-US" smtClean="0">
                <a:latin typeface="Arial" charset="0"/>
              </a:rPr>
              <a:pPr fontAlgn="base">
                <a:spcBef>
                  <a:spcPct val="0"/>
                </a:spcBef>
                <a:spcAft>
                  <a:spcPct val="0"/>
                </a:spcAft>
                <a:defRPr/>
              </a:pPr>
              <a:t>1</a:t>
            </a:fld>
            <a:endParaRPr lang="en-US" altLang="en-US" smtClean="0">
              <a:latin typeface="Arial" charset="0"/>
            </a:endParaRPr>
          </a:p>
        </p:txBody>
      </p:sp>
    </p:spTree>
    <p:extLst>
      <p:ext uri="{BB962C8B-B14F-4D97-AF65-F5344CB8AC3E}">
        <p14:creationId xmlns:p14="http://schemas.microsoft.com/office/powerpoint/2010/main" val="255064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E910919E-BA3A-47FD-9A05-EE4BC66DD15F}" type="slidenum">
              <a:rPr lang="en-US" altLang="en-US" smtClean="0"/>
              <a:pPr/>
              <a:t>10</a:t>
            </a:fld>
            <a:endParaRPr lang="en-US" altLang="en-US" smtClean="0"/>
          </a:p>
        </p:txBody>
      </p:sp>
      <p:sp>
        <p:nvSpPr>
          <p:cNvPr id="204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Like Locke, Jean-Jacques Rousseau also used the concept of a “state of nature” to draw conclusions about society and government. </a:t>
            </a:r>
          </a:p>
          <a:p>
            <a:pPr eaLnBrk="1" hangingPunct="1">
              <a:spcBef>
                <a:spcPct val="0"/>
              </a:spcBef>
            </a:pPr>
            <a:endParaRPr lang="en-US" altLang="en-US" smtClean="0"/>
          </a:p>
          <a:p>
            <a:pPr eaLnBrk="1" hangingPunct="1">
              <a:spcBef>
                <a:spcPct val="0"/>
              </a:spcBef>
            </a:pPr>
            <a:r>
              <a:rPr lang="en-US" altLang="en-US" smtClean="0"/>
              <a:t>Rousseau is probably best known for his idea of the “social compact,” which he outlined in his book </a:t>
            </a:r>
            <a:r>
              <a:rPr lang="en-US" altLang="en-US" i="1" smtClean="0"/>
              <a:t>The Social Contract.</a:t>
            </a:r>
            <a:r>
              <a:rPr lang="en-US" altLang="en-US" smtClean="0"/>
              <a:t> Locke had viewed societies as having been created through mutual consent of all members. Rousseau went a step further, claiming that instead of mere consent, individuals forming a society entered into a “social compact” with one another. The social compact balanced benefits with obligations. Those who entered into it would receive mutual protection and defense, along with assistance in overcoming obstacles that they could not conquer individually. In return, the social compact obligated members of society to subordinate their “natural liberty” (i.e., the freedom enjoyed by individuals in the state of nature) to “the supreme direction of the general will.” </a:t>
            </a:r>
          </a:p>
        </p:txBody>
      </p:sp>
    </p:spTree>
    <p:extLst>
      <p:ext uri="{BB962C8B-B14F-4D97-AF65-F5344CB8AC3E}">
        <p14:creationId xmlns:p14="http://schemas.microsoft.com/office/powerpoint/2010/main" val="216859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BCB38609-4D74-40CF-9B76-42E7E98A3431}" type="slidenum">
              <a:rPr lang="en-US" altLang="en-US" smtClean="0"/>
              <a:pPr/>
              <a:t>11</a:t>
            </a:fld>
            <a:endParaRPr lang="en-US" alt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pPr>
            <a:r>
              <a:rPr lang="en-US" altLang="en-US" dirty="0" smtClean="0"/>
              <a:t>The Baron de Montesquieu was a French nobleman whose primary contributions to the Enlightenment’s political thought came in his 1748 treatise </a:t>
            </a:r>
            <a:r>
              <a:rPr lang="en-US" altLang="en-US" i="1" dirty="0" smtClean="0"/>
              <a:t>The Spirit of the Laws. </a:t>
            </a:r>
            <a:r>
              <a:rPr lang="en-US" altLang="en-US" dirty="0" smtClean="0"/>
              <a:t>Years before writing the treatise, Montesquieu had visited several European countries, carefully observing the workings of each nation’s government. In </a:t>
            </a:r>
            <a:r>
              <a:rPr lang="en-US" altLang="en-US" i="1" dirty="0" smtClean="0"/>
              <a:t>The Spirit of the Laws,</a:t>
            </a:r>
            <a:r>
              <a:rPr lang="en-US" altLang="en-US" dirty="0" smtClean="0"/>
              <a:t> he laid out a comparative study of types of governments, then put forward his own theory of government.</a:t>
            </a:r>
          </a:p>
          <a:p>
            <a:pPr eaLnBrk="1" hangingPunct="1">
              <a:spcBef>
                <a:spcPct val="0"/>
              </a:spcBef>
              <a:buFont typeface="Wingdings" pitchFamily="2" charset="2"/>
              <a:buNone/>
            </a:pPr>
            <a:endParaRPr lang="en-US" altLang="en-US" dirty="0" smtClean="0"/>
          </a:p>
        </p:txBody>
      </p:sp>
    </p:spTree>
    <p:extLst>
      <p:ext uri="{BB962C8B-B14F-4D97-AF65-F5344CB8AC3E}">
        <p14:creationId xmlns:p14="http://schemas.microsoft.com/office/powerpoint/2010/main" val="157841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2CCAE30A-17DB-41D0-AF80-3A3429F8E34D}" type="slidenum">
              <a:rPr lang="en-US" altLang="en-US" smtClean="0"/>
              <a:pPr/>
              <a:t>12</a:t>
            </a:fld>
            <a:endParaRPr lang="en-US" altLang="en-US" smtClean="0"/>
          </a:p>
        </p:txBody>
      </p:sp>
      <p:sp>
        <p:nvSpPr>
          <p:cNvPr id="22531" name="Rectangle 1026"/>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pPr>
            <a:r>
              <a:rPr lang="en-US" altLang="en-US" smtClean="0"/>
              <a:t>Montesquieu identified three sorts of governmental power: legislative, executive “in respect to things dependent on the law of nations,” and executive “in regard to those things that depend on civil law” (i.e., the judiciary). Montesquieu believed that if one person or group of people held any two or all three of these powers, it would result in “tyrannical laws” executed in a “tyrannical manner.” His ideas here provided the basis for the doctrine known as “separation of powers,” which significantly influenced the framers of the U.S. Constitution and thus the shaping of the American government.</a:t>
            </a:r>
          </a:p>
          <a:p>
            <a:pPr eaLnBrk="1" hangingPunct="1">
              <a:spcBef>
                <a:spcPct val="0"/>
              </a:spcBef>
              <a:buFont typeface="Wingdings" pitchFamily="2" charset="2"/>
              <a:buNone/>
            </a:pPr>
            <a:endParaRPr lang="en-US" altLang="en-US" smtClean="0"/>
          </a:p>
          <a:p>
            <a:pPr eaLnBrk="1" hangingPunct="1">
              <a:spcBef>
                <a:spcPct val="0"/>
              </a:spcBef>
              <a:buFont typeface="Wingdings" pitchFamily="2" charset="2"/>
              <a:buNone/>
            </a:pPr>
            <a:r>
              <a:rPr lang="en-US" altLang="en-US" smtClean="0"/>
              <a:t>Montesquieu did not believe that democracy was the best form of government. Instead, he favored a constitutional monarchy based on the British model. He greatly admired Britain’s government because he felt that Parliament, the king, and the courts worked separately and efficiently since each could limit the power of the other. This idea of the different branches of government each preventing the others from obtaining too much power later led to the theory of “checks and balances,” which also influenced the framers of the U.S. Constitution.</a:t>
            </a:r>
          </a:p>
        </p:txBody>
      </p:sp>
    </p:spTree>
    <p:extLst>
      <p:ext uri="{BB962C8B-B14F-4D97-AF65-F5344CB8AC3E}">
        <p14:creationId xmlns:p14="http://schemas.microsoft.com/office/powerpoint/2010/main" val="27513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B7738084-A694-4588-B73A-12920F2CE9F0}" type="slidenum">
              <a:rPr lang="en-US" altLang="en-US" smtClean="0"/>
              <a:pPr/>
              <a:t>13</a:t>
            </a:fld>
            <a:endParaRPr lang="en-US" altLang="en-US" smtClean="0"/>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Times New Roman" pitchFamily="18" charset="0"/>
              </a:rPr>
              <a:t>During the early days of the French Revolution, the National Assembly adopted the Declaration of the Rights of Man. The document drew equally upon Enlightenment ideas and current events at the time to make statements both about basic political rights and the particular abuses which many had suffered under the rule of Louis XVI. </a:t>
            </a:r>
          </a:p>
          <a:p>
            <a:pPr eaLnBrk="1" hangingPunct="1">
              <a:spcBef>
                <a:spcPct val="0"/>
              </a:spcBef>
            </a:pPr>
            <a:endParaRPr lang="en-US" altLang="en-US" dirty="0" smtClean="0">
              <a:cs typeface="Times New Roman" pitchFamily="18" charset="0"/>
            </a:endParaRPr>
          </a:p>
          <a:p>
            <a:pPr eaLnBrk="1" hangingPunct="1">
              <a:spcBef>
                <a:spcPct val="0"/>
              </a:spcBef>
            </a:pPr>
            <a:r>
              <a:rPr lang="en-US" altLang="en-US" dirty="0" smtClean="0">
                <a:cs typeface="Times New Roman" pitchFamily="18" charset="0"/>
              </a:rPr>
              <a:t>In 1792, Mary Wollstonecraft,</a:t>
            </a:r>
            <a:r>
              <a:rPr lang="en-US" altLang="en-US" dirty="0" smtClean="0"/>
              <a:t> a teacher and writer from Great Britain, composed </a:t>
            </a:r>
            <a:r>
              <a:rPr lang="en-US" altLang="en-US" i="1" dirty="0" smtClean="0"/>
              <a:t>A Vindication of the Rights of Women.</a:t>
            </a:r>
            <a:r>
              <a:rPr lang="en-US" altLang="en-US" dirty="0" smtClean="0"/>
              <a:t> Wollstonecraft had been living in Paris during the French Revolution and knew many of its leaders. The publication of the </a:t>
            </a:r>
            <a:r>
              <a:rPr lang="en-US" altLang="en-US" i="1" dirty="0" smtClean="0"/>
              <a:t>Declaration</a:t>
            </a:r>
            <a:r>
              <a:rPr lang="en-US" altLang="en-US" dirty="0" smtClean="0"/>
              <a:t> prompted her to outline her philosophy on the inequalities that existed between the sexes. She was disheartened by the fact that in spite of their belief in equality, the leaders of the Revolution did not extend that equality to women. She saw this as hypocritical and hoped her work would convince French leaders (especially Talleyrand, to whom she dedicated the book) to recognize that women had the same natural rights and intellectual capacity as men.</a:t>
            </a:r>
            <a:endParaRPr lang="en-US" altLang="en-US" dirty="0" smtClean="0">
              <a:cs typeface="Times New Roman" pitchFamily="18" charset="0"/>
            </a:endParaRPr>
          </a:p>
          <a:p>
            <a:pPr eaLnBrk="1" hangingPunct="1">
              <a:spcBef>
                <a:spcPct val="0"/>
              </a:spcBef>
            </a:pPr>
            <a:endParaRPr lang="en-US" altLang="en-US" dirty="0" smtClean="0"/>
          </a:p>
        </p:txBody>
      </p:sp>
    </p:spTree>
    <p:extLst>
      <p:ext uri="{BB962C8B-B14F-4D97-AF65-F5344CB8AC3E}">
        <p14:creationId xmlns:p14="http://schemas.microsoft.com/office/powerpoint/2010/main" val="384462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91EA31B7-7515-4841-A55C-0DF3DCDF33DF}" type="slidenum">
              <a:rPr lang="en-US" altLang="en-US" smtClean="0"/>
              <a:pPr/>
              <a:t>14</a:t>
            </a:fld>
            <a:endParaRPr lang="en-US" altLang="en-US" smtClean="0"/>
          </a:p>
        </p:txBody>
      </p:sp>
      <p:sp>
        <p:nvSpPr>
          <p:cNvPr id="2457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Wollstonecraft believed women were kept in ignorance “under the specious name of innocence.” She refers here to a common argument of the time which held that women should not be educated because it would ruin their natural “innocence” and have a detrimental effect on their character. She felt that denying education to women would deprive them of the tools they needed to properly exercise their reason. </a:t>
            </a:r>
          </a:p>
          <a:p>
            <a:pPr eaLnBrk="1" hangingPunct="1">
              <a:spcBef>
                <a:spcPct val="0"/>
              </a:spcBef>
            </a:pPr>
            <a:endParaRPr lang="en-US" altLang="en-US" dirty="0" smtClean="0"/>
          </a:p>
          <a:p>
            <a:pPr eaLnBrk="1" hangingPunct="1">
              <a:spcBef>
                <a:spcPct val="0"/>
              </a:spcBef>
            </a:pPr>
            <a:r>
              <a:rPr lang="en-US" altLang="en-US" dirty="0" smtClean="0"/>
              <a:t>In the first chapter of her book, Wollstonecraft proclaimed, “It is time to effect a revolution in female manners—time to restore to them their lost dignity—and make them, as a part of the human species, </a:t>
            </a:r>
            <a:r>
              <a:rPr lang="en-US" altLang="en-US" dirty="0" err="1" smtClean="0"/>
              <a:t>labour</a:t>
            </a:r>
            <a:r>
              <a:rPr lang="en-US" altLang="en-US" dirty="0" smtClean="0"/>
              <a:t> by reforming themselves to reform the world.” Many regard </a:t>
            </a:r>
            <a:r>
              <a:rPr lang="en-US" altLang="en-US" i="1" dirty="0" smtClean="0"/>
              <a:t>A Vindication of the Rights of Women</a:t>
            </a:r>
            <a:r>
              <a:rPr lang="en-US" altLang="en-US" dirty="0" smtClean="0"/>
              <a:t> as marking the beginning of the modern women’s rights movement.</a:t>
            </a:r>
          </a:p>
        </p:txBody>
      </p:sp>
    </p:spTree>
    <p:extLst>
      <p:ext uri="{BB962C8B-B14F-4D97-AF65-F5344CB8AC3E}">
        <p14:creationId xmlns:p14="http://schemas.microsoft.com/office/powerpoint/2010/main" val="7182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B7738084-A694-4588-B73A-12920F2CE9F0}" type="slidenum">
              <a:rPr lang="en-US" altLang="en-US" smtClean="0"/>
              <a:pPr/>
              <a:t>15</a:t>
            </a:fld>
            <a:endParaRPr lang="en-US" alt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Times New Roman" pitchFamily="18" charset="0"/>
              </a:rPr>
              <a:t>During the early days of the French Revolution, the National Assembly adopted the Declaration of the Rights of Man. The document drew equally upon Enlightenment ideas and current events at the time to make statements both about basic political rights and the particular abuses which many had suffered under the rule of Louis XVI. </a:t>
            </a:r>
          </a:p>
          <a:p>
            <a:pPr eaLnBrk="1" hangingPunct="1">
              <a:spcBef>
                <a:spcPct val="0"/>
              </a:spcBef>
            </a:pPr>
            <a:endParaRPr lang="en-US" altLang="en-US" dirty="0" smtClean="0">
              <a:cs typeface="Times New Roman" pitchFamily="18" charset="0"/>
            </a:endParaRPr>
          </a:p>
          <a:p>
            <a:pPr eaLnBrk="1" hangingPunct="1">
              <a:spcBef>
                <a:spcPct val="0"/>
              </a:spcBef>
            </a:pPr>
            <a:r>
              <a:rPr lang="en-US" altLang="en-US" dirty="0" smtClean="0">
                <a:cs typeface="Times New Roman" pitchFamily="18" charset="0"/>
              </a:rPr>
              <a:t>In 1792, Mary Wollstonecraft,</a:t>
            </a:r>
            <a:r>
              <a:rPr lang="en-US" altLang="en-US" dirty="0" smtClean="0"/>
              <a:t> a teacher and writer from Great Britain, composed </a:t>
            </a:r>
            <a:r>
              <a:rPr lang="en-US" altLang="en-US" i="1" dirty="0" smtClean="0"/>
              <a:t>A Vindication of the Rights of Women.</a:t>
            </a:r>
            <a:r>
              <a:rPr lang="en-US" altLang="en-US" dirty="0" smtClean="0"/>
              <a:t> Wollstonecraft had been living in Paris during the French Revolution and knew many of its leaders. The publication of the </a:t>
            </a:r>
            <a:r>
              <a:rPr lang="en-US" altLang="en-US" i="1" dirty="0" smtClean="0"/>
              <a:t>Declaration</a:t>
            </a:r>
            <a:r>
              <a:rPr lang="en-US" altLang="en-US" dirty="0" smtClean="0"/>
              <a:t> prompted her to outline her philosophy on the inequalities that existed between the sexes. She was disheartened by the fact that in spite of their belief in equality, the leaders of the Revolution did not extend that equality to women. She saw this as hypocritical and hoped her work would convince French leaders (especially Talleyrand, to whom she dedicated the book) to recognize that women had the same natural rights and intellectual capacity as men.</a:t>
            </a:r>
            <a:endParaRPr lang="en-US" altLang="en-US" dirty="0" smtClean="0">
              <a:cs typeface="Times New Roman" pitchFamily="18" charset="0"/>
            </a:endParaRPr>
          </a:p>
          <a:p>
            <a:pPr eaLnBrk="1" hangingPunct="1">
              <a:spcBef>
                <a:spcPct val="0"/>
              </a:spcBef>
            </a:pPr>
            <a:endParaRPr lang="en-US" altLang="en-US" dirty="0" smtClean="0"/>
          </a:p>
        </p:txBody>
      </p:sp>
    </p:spTree>
    <p:extLst>
      <p:ext uri="{BB962C8B-B14F-4D97-AF65-F5344CB8AC3E}">
        <p14:creationId xmlns:p14="http://schemas.microsoft.com/office/powerpoint/2010/main" val="240650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B7738084-A694-4588-B73A-12920F2CE9F0}" type="slidenum">
              <a:rPr lang="en-US" altLang="en-US" smtClean="0"/>
              <a:pPr/>
              <a:t>16</a:t>
            </a:fld>
            <a:endParaRPr lang="en-US" alt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Times New Roman" pitchFamily="18" charset="0"/>
              </a:rPr>
              <a:t>During the early days of the French Revolution, the National Assembly adopted the Declaration of the Rights of Man. The document drew equally upon Enlightenment ideas and current events at the time to make statements both about basic political rights and the particular abuses which many had suffered under the rule of Louis XVI. </a:t>
            </a:r>
          </a:p>
          <a:p>
            <a:pPr eaLnBrk="1" hangingPunct="1">
              <a:spcBef>
                <a:spcPct val="0"/>
              </a:spcBef>
            </a:pPr>
            <a:endParaRPr lang="en-US" altLang="en-US" dirty="0" smtClean="0">
              <a:cs typeface="Times New Roman" pitchFamily="18" charset="0"/>
            </a:endParaRPr>
          </a:p>
          <a:p>
            <a:pPr eaLnBrk="1" hangingPunct="1">
              <a:spcBef>
                <a:spcPct val="0"/>
              </a:spcBef>
            </a:pPr>
            <a:r>
              <a:rPr lang="en-US" altLang="en-US" dirty="0" smtClean="0">
                <a:cs typeface="Times New Roman" pitchFamily="18" charset="0"/>
              </a:rPr>
              <a:t>In 1792, Mary Wollstonecraft,</a:t>
            </a:r>
            <a:r>
              <a:rPr lang="en-US" altLang="en-US" dirty="0" smtClean="0"/>
              <a:t> a teacher and writer from Great Britain, composed </a:t>
            </a:r>
            <a:r>
              <a:rPr lang="en-US" altLang="en-US" i="1" dirty="0" smtClean="0"/>
              <a:t>A Vindication of the Rights of Women.</a:t>
            </a:r>
            <a:r>
              <a:rPr lang="en-US" altLang="en-US" dirty="0" smtClean="0"/>
              <a:t> Wollstonecraft had been living in Paris during the French Revolution and knew many of its leaders. The publication of the </a:t>
            </a:r>
            <a:r>
              <a:rPr lang="en-US" altLang="en-US" i="1" dirty="0" smtClean="0"/>
              <a:t>Declaration</a:t>
            </a:r>
            <a:r>
              <a:rPr lang="en-US" altLang="en-US" dirty="0" smtClean="0"/>
              <a:t> prompted her to outline her philosophy on the inequalities that existed between the sexes. She was disheartened by the fact that in spite of their belief in equality, the leaders of the Revolution did not extend that equality to women. She saw this as hypocritical and hoped her work would convince French leaders (especially Talleyrand, to whom she dedicated the book) to recognize that women had the same natural rights and intellectual capacity as men.</a:t>
            </a:r>
            <a:endParaRPr lang="en-US" altLang="en-US" dirty="0" smtClean="0">
              <a:cs typeface="Times New Roman" pitchFamily="18" charset="0"/>
            </a:endParaRPr>
          </a:p>
          <a:p>
            <a:pPr eaLnBrk="1" hangingPunct="1">
              <a:spcBef>
                <a:spcPct val="0"/>
              </a:spcBef>
            </a:pPr>
            <a:endParaRPr lang="en-US" altLang="en-US" dirty="0" smtClean="0"/>
          </a:p>
        </p:txBody>
      </p:sp>
    </p:spTree>
    <p:extLst>
      <p:ext uri="{BB962C8B-B14F-4D97-AF65-F5344CB8AC3E}">
        <p14:creationId xmlns:p14="http://schemas.microsoft.com/office/powerpoint/2010/main" val="311485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55" indent="-291175">
              <a:defRPr>
                <a:solidFill>
                  <a:schemeClr val="tx1"/>
                </a:solidFill>
                <a:latin typeface="Arial" charset="0"/>
              </a:defRPr>
            </a:lvl2pPr>
            <a:lvl3pPr marL="1164700" indent="-232940">
              <a:defRPr>
                <a:solidFill>
                  <a:schemeClr val="tx1"/>
                </a:solidFill>
                <a:latin typeface="Arial" charset="0"/>
              </a:defRPr>
            </a:lvl3pPr>
            <a:lvl4pPr marL="1630580" indent="-232940">
              <a:defRPr>
                <a:solidFill>
                  <a:schemeClr val="tx1"/>
                </a:solidFill>
                <a:latin typeface="Arial" charset="0"/>
              </a:defRPr>
            </a:lvl4pPr>
            <a:lvl5pPr marL="2096460" indent="-232940">
              <a:defRPr>
                <a:solidFill>
                  <a:schemeClr val="tx1"/>
                </a:solidFill>
                <a:latin typeface="Arial" charset="0"/>
              </a:defRPr>
            </a:lvl5pPr>
            <a:lvl6pPr marL="2562340" indent="-232940" eaLnBrk="0" fontAlgn="base" hangingPunct="0">
              <a:spcBef>
                <a:spcPct val="0"/>
              </a:spcBef>
              <a:spcAft>
                <a:spcPct val="0"/>
              </a:spcAft>
              <a:defRPr>
                <a:solidFill>
                  <a:schemeClr val="tx1"/>
                </a:solidFill>
                <a:latin typeface="Arial" charset="0"/>
              </a:defRPr>
            </a:lvl6pPr>
            <a:lvl7pPr marL="3028220" indent="-232940" eaLnBrk="0" fontAlgn="base" hangingPunct="0">
              <a:spcBef>
                <a:spcPct val="0"/>
              </a:spcBef>
              <a:spcAft>
                <a:spcPct val="0"/>
              </a:spcAft>
              <a:defRPr>
                <a:solidFill>
                  <a:schemeClr val="tx1"/>
                </a:solidFill>
                <a:latin typeface="Arial" charset="0"/>
              </a:defRPr>
            </a:lvl7pPr>
            <a:lvl8pPr marL="3494100" indent="-232940" eaLnBrk="0" fontAlgn="base" hangingPunct="0">
              <a:spcBef>
                <a:spcPct val="0"/>
              </a:spcBef>
              <a:spcAft>
                <a:spcPct val="0"/>
              </a:spcAft>
              <a:defRPr>
                <a:solidFill>
                  <a:schemeClr val="tx1"/>
                </a:solidFill>
                <a:latin typeface="Arial" charset="0"/>
              </a:defRPr>
            </a:lvl8pPr>
            <a:lvl9pPr marL="3959980" indent="-232940" eaLnBrk="0" fontAlgn="base" hangingPunct="0">
              <a:spcBef>
                <a:spcPct val="0"/>
              </a:spcBef>
              <a:spcAft>
                <a:spcPct val="0"/>
              </a:spcAft>
              <a:defRPr>
                <a:solidFill>
                  <a:schemeClr val="tx1"/>
                </a:solidFill>
                <a:latin typeface="Arial" charset="0"/>
              </a:defRPr>
            </a:lvl9pPr>
          </a:lstStyle>
          <a:p>
            <a:r>
              <a:rPr lang="en-US" altLang="en-US" smtClean="0"/>
              <a:t>S</a:t>
            </a:r>
            <a:fld id="{9C0360E7-9C21-429E-AB4A-D27FFF2B5899}" type="slidenum">
              <a:rPr lang="en-US" altLang="en-US" smtClean="0"/>
              <a:pPr/>
              <a:t>17</a:t>
            </a:fld>
            <a:endParaRPr lang="en-US" altLang="en-US" smtClean="0"/>
          </a:p>
        </p:txBody>
      </p:sp>
      <p:sp>
        <p:nvSpPr>
          <p:cNvPr id="2560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During the time of the Enlightenment, most of the countries in continental Europe were ruled by monarchs who exercised absolute power. Many of these monarchs read Enlightenment works and were intrigued by the new ideas thinkers put forth. The </a:t>
            </a:r>
            <a:r>
              <a:rPr lang="en-US" altLang="en-US" i="1" dirty="0" smtClean="0"/>
              <a:t>philosophes</a:t>
            </a:r>
            <a:r>
              <a:rPr lang="en-US" altLang="en-US" dirty="0" smtClean="0"/>
              <a:t> thought that an “enlightened” monarch could implement their ideas, which would result in better laws and a general improvement in the quality of life for all citizens. Some thinkers did end up corresponding with or advising European monarchs and eventually influenced many to put a range of Enlightenment ideals into practice. </a:t>
            </a:r>
          </a:p>
        </p:txBody>
      </p:sp>
    </p:spTree>
    <p:extLst>
      <p:ext uri="{BB962C8B-B14F-4D97-AF65-F5344CB8AC3E}">
        <p14:creationId xmlns:p14="http://schemas.microsoft.com/office/powerpoint/2010/main" val="403671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E8FBE-66ED-4340-934B-CB183727C53F}" type="slidenum">
              <a:rPr lang="en-US" smtClean="0"/>
              <a:pPr/>
              <a:t>2</a:t>
            </a:fld>
            <a:endParaRPr lang="en-US"/>
          </a:p>
        </p:txBody>
      </p:sp>
    </p:spTree>
    <p:extLst>
      <p:ext uri="{BB962C8B-B14F-4D97-AF65-F5344CB8AC3E}">
        <p14:creationId xmlns:p14="http://schemas.microsoft.com/office/powerpoint/2010/main" val="254191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E8FBE-66ED-4340-934B-CB183727C53F}" type="slidenum">
              <a:rPr lang="en-US" smtClean="0"/>
              <a:pPr/>
              <a:t>3</a:t>
            </a:fld>
            <a:endParaRPr lang="en-US"/>
          </a:p>
        </p:txBody>
      </p:sp>
    </p:spTree>
    <p:extLst>
      <p:ext uri="{BB962C8B-B14F-4D97-AF65-F5344CB8AC3E}">
        <p14:creationId xmlns:p14="http://schemas.microsoft.com/office/powerpoint/2010/main" val="115358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E8FBE-66ED-4340-934B-CB183727C53F}" type="slidenum">
              <a:rPr lang="en-US" smtClean="0"/>
              <a:pPr/>
              <a:t>4</a:t>
            </a:fld>
            <a:endParaRPr lang="en-US"/>
          </a:p>
        </p:txBody>
      </p:sp>
    </p:spTree>
    <p:extLst>
      <p:ext uri="{BB962C8B-B14F-4D97-AF65-F5344CB8AC3E}">
        <p14:creationId xmlns:p14="http://schemas.microsoft.com/office/powerpoint/2010/main" val="129759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32" indent="-291166">
              <a:defRPr>
                <a:solidFill>
                  <a:schemeClr val="tx1"/>
                </a:solidFill>
                <a:latin typeface="Arial" charset="0"/>
              </a:defRPr>
            </a:lvl2pPr>
            <a:lvl3pPr marL="1164664" indent="-232933">
              <a:defRPr>
                <a:solidFill>
                  <a:schemeClr val="tx1"/>
                </a:solidFill>
                <a:latin typeface="Arial" charset="0"/>
              </a:defRPr>
            </a:lvl3pPr>
            <a:lvl4pPr marL="1630529" indent="-232933">
              <a:defRPr>
                <a:solidFill>
                  <a:schemeClr val="tx1"/>
                </a:solidFill>
                <a:latin typeface="Arial" charset="0"/>
              </a:defRPr>
            </a:lvl4pPr>
            <a:lvl5pPr marL="2096394" indent="-232933">
              <a:defRPr>
                <a:solidFill>
                  <a:schemeClr val="tx1"/>
                </a:solidFill>
                <a:latin typeface="Arial" charset="0"/>
              </a:defRPr>
            </a:lvl5pPr>
            <a:lvl6pPr marL="2562260" indent="-232933" eaLnBrk="0" fontAlgn="base" hangingPunct="0">
              <a:spcBef>
                <a:spcPct val="0"/>
              </a:spcBef>
              <a:spcAft>
                <a:spcPct val="0"/>
              </a:spcAft>
              <a:defRPr>
                <a:solidFill>
                  <a:schemeClr val="tx1"/>
                </a:solidFill>
                <a:latin typeface="Arial" charset="0"/>
              </a:defRPr>
            </a:lvl6pPr>
            <a:lvl7pPr marL="3028127" indent="-232933" eaLnBrk="0" fontAlgn="base" hangingPunct="0">
              <a:spcBef>
                <a:spcPct val="0"/>
              </a:spcBef>
              <a:spcAft>
                <a:spcPct val="0"/>
              </a:spcAft>
              <a:defRPr>
                <a:solidFill>
                  <a:schemeClr val="tx1"/>
                </a:solidFill>
                <a:latin typeface="Arial" charset="0"/>
              </a:defRPr>
            </a:lvl7pPr>
            <a:lvl8pPr marL="3493992" indent="-232933" eaLnBrk="0" fontAlgn="base" hangingPunct="0">
              <a:spcBef>
                <a:spcPct val="0"/>
              </a:spcBef>
              <a:spcAft>
                <a:spcPct val="0"/>
              </a:spcAft>
              <a:defRPr>
                <a:solidFill>
                  <a:schemeClr val="tx1"/>
                </a:solidFill>
                <a:latin typeface="Arial" charset="0"/>
              </a:defRPr>
            </a:lvl8pPr>
            <a:lvl9pPr marL="3959857" indent="-232933" eaLnBrk="0" fontAlgn="base" hangingPunct="0">
              <a:spcBef>
                <a:spcPct val="0"/>
              </a:spcBef>
              <a:spcAft>
                <a:spcPct val="0"/>
              </a:spcAft>
              <a:defRPr>
                <a:solidFill>
                  <a:schemeClr val="tx1"/>
                </a:solidFill>
                <a:latin typeface="Arial" charset="0"/>
              </a:defRPr>
            </a:lvl9pPr>
          </a:lstStyle>
          <a:p>
            <a:r>
              <a:rPr lang="en-US" altLang="en-US" smtClean="0"/>
              <a:t>S</a:t>
            </a:r>
            <a:fld id="{7E151B7F-AC49-4196-B6C4-BBD41B9CBFB8}" type="slidenum">
              <a:rPr lang="en-US" altLang="en-US" smtClean="0"/>
              <a:pPr/>
              <a:t>5</a:t>
            </a:fld>
            <a:endParaRPr lang="en-US" altLang="en-US" smtClean="0"/>
          </a:p>
        </p:txBody>
      </p:sp>
      <p:sp>
        <p:nvSpPr>
          <p:cNvPr id="4301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Times New Roman" pitchFamily="18" charset="0"/>
              </a:rPr>
              <a:t>Perhaps the most notable achievement of the </a:t>
            </a:r>
            <a:r>
              <a:rPr lang="en-US" altLang="en-US" i="1" dirty="0" smtClean="0">
                <a:cs typeface="Times New Roman" pitchFamily="18" charset="0"/>
              </a:rPr>
              <a:t>philosophes</a:t>
            </a:r>
            <a:r>
              <a:rPr lang="en-US" altLang="en-US" dirty="0" smtClean="0">
                <a:cs typeface="Times New Roman" pitchFamily="18" charset="0"/>
              </a:rPr>
              <a:t> as a group was the 17-volume </a:t>
            </a:r>
            <a:r>
              <a:rPr lang="en-US" altLang="en-US" i="1" dirty="0" err="1" smtClean="0"/>
              <a:t>Encyclop</a:t>
            </a:r>
            <a:r>
              <a:rPr lang="en-US" altLang="en-US" i="1" dirty="0" err="1" smtClean="0">
                <a:cs typeface="Times New Roman" pitchFamily="18" charset="0"/>
              </a:rPr>
              <a:t>é</a:t>
            </a:r>
            <a:r>
              <a:rPr lang="en-US" altLang="en-US" i="1" dirty="0" err="1" smtClean="0"/>
              <a:t>die</a:t>
            </a:r>
            <a:r>
              <a:rPr lang="en-US" altLang="en-US" i="1" dirty="0" smtClean="0"/>
              <a:t>, </a:t>
            </a:r>
            <a:r>
              <a:rPr lang="en-US" altLang="en-US" dirty="0" smtClean="0"/>
              <a:t>known in English as</a:t>
            </a:r>
            <a:r>
              <a:rPr lang="en-US" altLang="en-US" i="1" dirty="0" smtClean="0"/>
              <a:t> Encyclopedia: The Rational Dictionary of the Sciences, the Arts, and the Crafts.</a:t>
            </a:r>
            <a:r>
              <a:rPr lang="en-US" altLang="en-US" b="1" i="1" dirty="0" smtClean="0"/>
              <a:t> </a:t>
            </a:r>
            <a:r>
              <a:rPr lang="en-US" altLang="en-US" dirty="0" smtClean="0"/>
              <a:t>In 1745, French publisher Andr</a:t>
            </a:r>
            <a:r>
              <a:rPr lang="en-US" altLang="en-US" dirty="0" smtClean="0">
                <a:cs typeface="Times New Roman" pitchFamily="18" charset="0"/>
              </a:rPr>
              <a:t>é le Breton asked writer Denis Diderot to help him translate the seminal English </a:t>
            </a:r>
            <a:r>
              <a:rPr lang="en-US" altLang="en-US" i="1" dirty="0" smtClean="0">
                <a:cs typeface="Times New Roman" pitchFamily="18" charset="0"/>
              </a:rPr>
              <a:t>Cyclopedia</a:t>
            </a:r>
            <a:r>
              <a:rPr lang="en-US" altLang="en-US" dirty="0" smtClean="0">
                <a:cs typeface="Times New Roman" pitchFamily="18" charset="0"/>
              </a:rPr>
              <a:t> into French. Diderot served as co-editor of the project along with mathematician Jean Le </a:t>
            </a:r>
            <a:r>
              <a:rPr lang="en-US" altLang="en-US" dirty="0" err="1" smtClean="0">
                <a:cs typeface="Times New Roman" pitchFamily="18" charset="0"/>
              </a:rPr>
              <a:t>Rond</a:t>
            </a:r>
            <a:r>
              <a:rPr lang="en-US" altLang="en-US" dirty="0" smtClean="0">
                <a:cs typeface="Times New Roman" pitchFamily="18" charset="0"/>
              </a:rPr>
              <a:t> </a:t>
            </a:r>
            <a:r>
              <a:rPr lang="en-US" altLang="en-US" dirty="0" err="1" smtClean="0">
                <a:cs typeface="Times New Roman" pitchFamily="18" charset="0"/>
              </a:rPr>
              <a:t>d’Alembert</a:t>
            </a:r>
            <a:r>
              <a:rPr lang="en-US" altLang="en-US" dirty="0" smtClean="0">
                <a:cs typeface="Times New Roman" pitchFamily="18" charset="0"/>
              </a:rPr>
              <a:t>. </a:t>
            </a:r>
          </a:p>
          <a:p>
            <a:pPr eaLnBrk="1" hangingPunct="1">
              <a:spcBef>
                <a:spcPct val="0"/>
              </a:spcBef>
            </a:pPr>
            <a:endParaRPr lang="en-US" altLang="en-US" dirty="0" smtClean="0">
              <a:cs typeface="Times New Roman" pitchFamily="18" charset="0"/>
            </a:endParaRPr>
          </a:p>
        </p:txBody>
      </p:sp>
    </p:spTree>
    <p:extLst>
      <p:ext uri="{BB962C8B-B14F-4D97-AF65-F5344CB8AC3E}">
        <p14:creationId xmlns:p14="http://schemas.microsoft.com/office/powerpoint/2010/main" val="406110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32" indent="-291166">
              <a:defRPr>
                <a:solidFill>
                  <a:schemeClr val="tx1"/>
                </a:solidFill>
                <a:latin typeface="Arial" charset="0"/>
              </a:defRPr>
            </a:lvl2pPr>
            <a:lvl3pPr marL="1164664" indent="-232933">
              <a:defRPr>
                <a:solidFill>
                  <a:schemeClr val="tx1"/>
                </a:solidFill>
                <a:latin typeface="Arial" charset="0"/>
              </a:defRPr>
            </a:lvl3pPr>
            <a:lvl4pPr marL="1630529" indent="-232933">
              <a:defRPr>
                <a:solidFill>
                  <a:schemeClr val="tx1"/>
                </a:solidFill>
                <a:latin typeface="Arial" charset="0"/>
              </a:defRPr>
            </a:lvl4pPr>
            <a:lvl5pPr marL="2096394" indent="-232933">
              <a:defRPr>
                <a:solidFill>
                  <a:schemeClr val="tx1"/>
                </a:solidFill>
                <a:latin typeface="Arial" charset="0"/>
              </a:defRPr>
            </a:lvl5pPr>
            <a:lvl6pPr marL="2562260" indent="-232933" eaLnBrk="0" fontAlgn="base" hangingPunct="0">
              <a:spcBef>
                <a:spcPct val="0"/>
              </a:spcBef>
              <a:spcAft>
                <a:spcPct val="0"/>
              </a:spcAft>
              <a:defRPr>
                <a:solidFill>
                  <a:schemeClr val="tx1"/>
                </a:solidFill>
                <a:latin typeface="Arial" charset="0"/>
              </a:defRPr>
            </a:lvl6pPr>
            <a:lvl7pPr marL="3028127" indent="-232933" eaLnBrk="0" fontAlgn="base" hangingPunct="0">
              <a:spcBef>
                <a:spcPct val="0"/>
              </a:spcBef>
              <a:spcAft>
                <a:spcPct val="0"/>
              </a:spcAft>
              <a:defRPr>
                <a:solidFill>
                  <a:schemeClr val="tx1"/>
                </a:solidFill>
                <a:latin typeface="Arial" charset="0"/>
              </a:defRPr>
            </a:lvl7pPr>
            <a:lvl8pPr marL="3493992" indent="-232933" eaLnBrk="0" fontAlgn="base" hangingPunct="0">
              <a:spcBef>
                <a:spcPct val="0"/>
              </a:spcBef>
              <a:spcAft>
                <a:spcPct val="0"/>
              </a:spcAft>
              <a:defRPr>
                <a:solidFill>
                  <a:schemeClr val="tx1"/>
                </a:solidFill>
                <a:latin typeface="Arial" charset="0"/>
              </a:defRPr>
            </a:lvl8pPr>
            <a:lvl9pPr marL="3959857" indent="-232933" eaLnBrk="0" fontAlgn="base" hangingPunct="0">
              <a:spcBef>
                <a:spcPct val="0"/>
              </a:spcBef>
              <a:spcAft>
                <a:spcPct val="0"/>
              </a:spcAft>
              <a:defRPr>
                <a:solidFill>
                  <a:schemeClr val="tx1"/>
                </a:solidFill>
                <a:latin typeface="Arial" charset="0"/>
              </a:defRPr>
            </a:lvl9pPr>
          </a:lstStyle>
          <a:p>
            <a:r>
              <a:rPr lang="en-US" altLang="en-US" smtClean="0"/>
              <a:t>S</a:t>
            </a:r>
            <a:fld id="{A1F5A3D2-A229-4C4D-9D3E-A23AB776C911}" type="slidenum">
              <a:rPr lang="en-US" altLang="en-US" smtClean="0"/>
              <a:pPr/>
              <a:t>6</a:t>
            </a:fld>
            <a:endParaRPr lang="en-US" altLang="en-US" smtClean="0"/>
          </a:p>
        </p:txBody>
      </p:sp>
      <p:sp>
        <p:nvSpPr>
          <p:cNvPr id="4403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Times New Roman" pitchFamily="18" charset="0"/>
              </a:rPr>
              <a:t>Shortly after beginning, Diderot came up with a much more ambitious goal than a mere translation. He wanted instead to create a comprehensive work that would include the most up-to-date knowledge on the sciences, arts, and crafts. To this end, he enlisted several of the best thinkers of the era—many of whom were well-known </a:t>
            </a:r>
            <a:r>
              <a:rPr lang="en-US" altLang="en-US" i="1" dirty="0" smtClean="0">
                <a:cs typeface="Times New Roman" pitchFamily="18" charset="0"/>
              </a:rPr>
              <a:t>philosophes</a:t>
            </a:r>
            <a:r>
              <a:rPr lang="en-US" altLang="en-US" dirty="0" smtClean="0">
                <a:cs typeface="Times New Roman" pitchFamily="18" charset="0"/>
              </a:rPr>
              <a:t>—to write new articles for the </a:t>
            </a:r>
            <a:r>
              <a:rPr lang="en-US" altLang="en-US" i="1" dirty="0" err="1" smtClean="0"/>
              <a:t>Encyclop</a:t>
            </a:r>
            <a:r>
              <a:rPr lang="en-US" altLang="en-US" i="1" dirty="0" err="1" smtClean="0">
                <a:cs typeface="Times New Roman" pitchFamily="18" charset="0"/>
              </a:rPr>
              <a:t>é</a:t>
            </a:r>
            <a:r>
              <a:rPr lang="en-US" altLang="en-US" i="1" dirty="0" err="1" smtClean="0"/>
              <a:t>die</a:t>
            </a:r>
            <a:r>
              <a:rPr lang="en-US" altLang="en-US" b="1" dirty="0" smtClean="0"/>
              <a:t>. </a:t>
            </a:r>
            <a:r>
              <a:rPr lang="en-US" altLang="en-US" dirty="0" smtClean="0">
                <a:cs typeface="Times New Roman" pitchFamily="18" charset="0"/>
              </a:rPr>
              <a:t>He also wanted to make the work accessible to a wide audience rather than just for scholars.  </a:t>
            </a:r>
          </a:p>
          <a:p>
            <a:pPr eaLnBrk="1" hangingPunct="1">
              <a:spcBef>
                <a:spcPct val="0"/>
              </a:spcBef>
            </a:pPr>
            <a:endParaRPr lang="en-US" altLang="en-US" dirty="0" smtClean="0">
              <a:cs typeface="Times New Roman" pitchFamily="18" charset="0"/>
            </a:endParaRPr>
          </a:p>
          <a:p>
            <a:pPr eaLnBrk="1" hangingPunct="1">
              <a:spcBef>
                <a:spcPct val="0"/>
              </a:spcBef>
            </a:pPr>
            <a:r>
              <a:rPr lang="en-US" altLang="en-US" dirty="0" smtClean="0">
                <a:cs typeface="Times New Roman" pitchFamily="18" charset="0"/>
              </a:rPr>
              <a:t>Although Diderot and </a:t>
            </a:r>
            <a:r>
              <a:rPr lang="en-US" altLang="en-US" dirty="0" err="1" smtClean="0">
                <a:cs typeface="Times New Roman" pitchFamily="18" charset="0"/>
              </a:rPr>
              <a:t>d’Alembert</a:t>
            </a:r>
            <a:r>
              <a:rPr lang="en-US" altLang="en-US" dirty="0" smtClean="0">
                <a:cs typeface="Times New Roman" pitchFamily="18" charset="0"/>
              </a:rPr>
              <a:t> ended up writing the majority of the articles, contributions also came from many noted figures (especially Voltaire, as well as Rousseau and Montesquieu). By the time the </a:t>
            </a:r>
            <a:r>
              <a:rPr lang="en-US" altLang="en-US" i="1" dirty="0" err="1" smtClean="0"/>
              <a:t>Encyclop</a:t>
            </a:r>
            <a:r>
              <a:rPr lang="en-US" altLang="en-US" i="1" dirty="0" err="1" smtClean="0">
                <a:cs typeface="Times New Roman" pitchFamily="18" charset="0"/>
              </a:rPr>
              <a:t>é</a:t>
            </a:r>
            <a:r>
              <a:rPr lang="en-US" altLang="en-US" i="1" dirty="0" err="1" smtClean="0"/>
              <a:t>die</a:t>
            </a:r>
            <a:r>
              <a:rPr lang="en-US" altLang="en-US" b="1" i="1" dirty="0" smtClean="0"/>
              <a:t> </a:t>
            </a:r>
            <a:r>
              <a:rPr lang="en-US" altLang="en-US" dirty="0" smtClean="0"/>
              <a:t>finally reached completion, it contained nearly 72,000 articles accompanied by numerous illustrations. </a:t>
            </a:r>
          </a:p>
          <a:p>
            <a:pPr eaLnBrk="1" hangingPunct="1">
              <a:spcBef>
                <a:spcPct val="0"/>
              </a:spcBef>
            </a:pPr>
            <a:endParaRPr lang="en-US" altLang="en-US" dirty="0" smtClean="0"/>
          </a:p>
          <a:p>
            <a:pPr eaLnBrk="1" hangingPunct="1">
              <a:spcBef>
                <a:spcPct val="0"/>
              </a:spcBef>
            </a:pPr>
            <a:r>
              <a:rPr lang="en-US" altLang="en-US" dirty="0" smtClean="0"/>
              <a:t>The work as a whole represents an outstanding example of Enlightenment thought: it praised science while also questioning religion, social institutions, the legal system, and more. As a result, the Catholic Church viewed it as undermining its authority and placed the </a:t>
            </a:r>
            <a:r>
              <a:rPr lang="en-US" altLang="en-US" i="1" dirty="0" err="1" smtClean="0"/>
              <a:t>Encyclop</a:t>
            </a:r>
            <a:r>
              <a:rPr lang="en-US" altLang="en-US" i="1" dirty="0" err="1" smtClean="0">
                <a:cs typeface="Times New Roman" pitchFamily="18" charset="0"/>
              </a:rPr>
              <a:t>é</a:t>
            </a:r>
            <a:r>
              <a:rPr lang="en-US" altLang="en-US" i="1" dirty="0" err="1" smtClean="0"/>
              <a:t>die</a:t>
            </a:r>
            <a:r>
              <a:rPr lang="en-US" altLang="en-US" dirty="0" smtClean="0"/>
              <a:t> on its index of forbidden works. Nevertheless, it was widely read, with people often obtaining cheaper reprint editions published in Switzerland. </a:t>
            </a:r>
          </a:p>
        </p:txBody>
      </p:sp>
    </p:spTree>
    <p:extLst>
      <p:ext uri="{BB962C8B-B14F-4D97-AF65-F5344CB8AC3E}">
        <p14:creationId xmlns:p14="http://schemas.microsoft.com/office/powerpoint/2010/main" val="326484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32" indent="-291166">
              <a:defRPr>
                <a:solidFill>
                  <a:schemeClr val="tx1"/>
                </a:solidFill>
                <a:latin typeface="Arial" charset="0"/>
              </a:defRPr>
            </a:lvl2pPr>
            <a:lvl3pPr marL="1164664" indent="-232933">
              <a:defRPr>
                <a:solidFill>
                  <a:schemeClr val="tx1"/>
                </a:solidFill>
                <a:latin typeface="Arial" charset="0"/>
              </a:defRPr>
            </a:lvl3pPr>
            <a:lvl4pPr marL="1630529" indent="-232933">
              <a:defRPr>
                <a:solidFill>
                  <a:schemeClr val="tx1"/>
                </a:solidFill>
                <a:latin typeface="Arial" charset="0"/>
              </a:defRPr>
            </a:lvl4pPr>
            <a:lvl5pPr marL="2096394" indent="-232933">
              <a:defRPr>
                <a:solidFill>
                  <a:schemeClr val="tx1"/>
                </a:solidFill>
                <a:latin typeface="Arial" charset="0"/>
              </a:defRPr>
            </a:lvl5pPr>
            <a:lvl6pPr marL="2562260" indent="-232933" eaLnBrk="0" fontAlgn="base" hangingPunct="0">
              <a:spcBef>
                <a:spcPct val="0"/>
              </a:spcBef>
              <a:spcAft>
                <a:spcPct val="0"/>
              </a:spcAft>
              <a:defRPr>
                <a:solidFill>
                  <a:schemeClr val="tx1"/>
                </a:solidFill>
                <a:latin typeface="Arial" charset="0"/>
              </a:defRPr>
            </a:lvl6pPr>
            <a:lvl7pPr marL="3028127" indent="-232933" eaLnBrk="0" fontAlgn="base" hangingPunct="0">
              <a:spcBef>
                <a:spcPct val="0"/>
              </a:spcBef>
              <a:spcAft>
                <a:spcPct val="0"/>
              </a:spcAft>
              <a:defRPr>
                <a:solidFill>
                  <a:schemeClr val="tx1"/>
                </a:solidFill>
                <a:latin typeface="Arial" charset="0"/>
              </a:defRPr>
            </a:lvl7pPr>
            <a:lvl8pPr marL="3493992" indent="-232933" eaLnBrk="0" fontAlgn="base" hangingPunct="0">
              <a:spcBef>
                <a:spcPct val="0"/>
              </a:spcBef>
              <a:spcAft>
                <a:spcPct val="0"/>
              </a:spcAft>
              <a:defRPr>
                <a:solidFill>
                  <a:schemeClr val="tx1"/>
                </a:solidFill>
                <a:latin typeface="Arial" charset="0"/>
              </a:defRPr>
            </a:lvl8pPr>
            <a:lvl9pPr marL="3959857" indent="-232933" eaLnBrk="0" fontAlgn="base" hangingPunct="0">
              <a:spcBef>
                <a:spcPct val="0"/>
              </a:spcBef>
              <a:spcAft>
                <a:spcPct val="0"/>
              </a:spcAft>
              <a:defRPr>
                <a:solidFill>
                  <a:schemeClr val="tx1"/>
                </a:solidFill>
                <a:latin typeface="Arial" charset="0"/>
              </a:defRPr>
            </a:lvl9pPr>
          </a:lstStyle>
          <a:p>
            <a:r>
              <a:rPr lang="en-US" altLang="en-US" smtClean="0"/>
              <a:t>S</a:t>
            </a:r>
            <a:fld id="{A3B9571A-C9F6-4D23-B0C4-E6D06EB13C40}" type="slidenum">
              <a:rPr lang="en-US" altLang="en-US" smtClean="0"/>
              <a:pPr/>
              <a:t>7</a:t>
            </a:fld>
            <a:endParaRPr lang="en-US" altLang="en-US" smtClean="0"/>
          </a:p>
        </p:txBody>
      </p:sp>
      <p:sp>
        <p:nvSpPr>
          <p:cNvPr id="450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Madame de Pompadour, mistress of King Louis XV of France, was a devotee of art and philosophy. Around the middle of the 18</a:t>
            </a:r>
            <a:r>
              <a:rPr lang="en-US" altLang="en-US" baseline="30000" dirty="0" smtClean="0"/>
              <a:t>th</a:t>
            </a:r>
            <a:r>
              <a:rPr lang="en-US" altLang="en-US" dirty="0" smtClean="0"/>
              <a:t> century, s</a:t>
            </a:r>
            <a:r>
              <a:rPr lang="en-US" altLang="en-US" dirty="0" smtClean="0">
                <a:cs typeface="Times New Roman" pitchFamily="18" charset="0"/>
              </a:rPr>
              <a:t>he began holding what became known as the </a:t>
            </a:r>
            <a:r>
              <a:rPr lang="en-US" altLang="en-US" i="1" dirty="0" smtClean="0">
                <a:cs typeface="Times New Roman" pitchFamily="18" charset="0"/>
              </a:rPr>
              <a:t>salon.</a:t>
            </a:r>
            <a:r>
              <a:rPr lang="en-US" altLang="en-US" dirty="0" smtClean="0">
                <a:cs typeface="Times New Roman" pitchFamily="18" charset="0"/>
              </a:rPr>
              <a:t> </a:t>
            </a:r>
            <a:r>
              <a:rPr lang="en-US" altLang="en-US" i="1" dirty="0" smtClean="0">
                <a:cs typeface="Times New Roman" pitchFamily="18" charset="0"/>
              </a:rPr>
              <a:t>Salons</a:t>
            </a:r>
            <a:r>
              <a:rPr lang="en-US" altLang="en-US" dirty="0" smtClean="0">
                <a:cs typeface="Times New Roman" pitchFamily="18" charset="0"/>
              </a:rPr>
              <a:t> were a sort of high class cocktail party for socialites, aristocrats, and intellectuals, where people demonstrated their knowledge of new theories and tried to outwit each other. </a:t>
            </a:r>
            <a:r>
              <a:rPr lang="en-US" altLang="en-US" dirty="0" smtClean="0"/>
              <a:t>Madame de Pompadour held the most famous and best attended </a:t>
            </a:r>
            <a:r>
              <a:rPr lang="en-US" altLang="en-US" i="1" dirty="0" smtClean="0"/>
              <a:t>salons</a:t>
            </a:r>
            <a:r>
              <a:rPr lang="en-US" altLang="en-US" dirty="0" smtClean="0"/>
              <a:t> in Paris. </a:t>
            </a:r>
          </a:p>
          <a:p>
            <a:pPr eaLnBrk="1" hangingPunct="1">
              <a:spcBef>
                <a:spcPct val="0"/>
              </a:spcBef>
            </a:pPr>
            <a:endParaRPr lang="en-US" altLang="en-US" dirty="0" smtClean="0"/>
          </a:p>
          <a:p>
            <a:pPr eaLnBrk="1" hangingPunct="1">
              <a:spcBef>
                <a:spcPct val="0"/>
              </a:spcBef>
            </a:pPr>
            <a:r>
              <a:rPr lang="en-US" altLang="en-US" dirty="0" smtClean="0"/>
              <a:t>Enlightenment thinkers in France who went to </a:t>
            </a:r>
            <a:r>
              <a:rPr lang="en-US" altLang="en-US" i="1" dirty="0" smtClean="0"/>
              <a:t>salons</a:t>
            </a:r>
            <a:r>
              <a:rPr lang="en-US" altLang="en-US" dirty="0" smtClean="0"/>
              <a:t> were known as </a:t>
            </a:r>
            <a:r>
              <a:rPr lang="en-US" altLang="en-US" i="1" dirty="0" smtClean="0"/>
              <a:t>philosophes.</a:t>
            </a:r>
            <a:r>
              <a:rPr lang="en-US" altLang="en-US" dirty="0" smtClean="0"/>
              <a:t> For a </a:t>
            </a:r>
            <a:r>
              <a:rPr lang="en-US" altLang="en-US" i="1" dirty="0" smtClean="0"/>
              <a:t>salon</a:t>
            </a:r>
            <a:r>
              <a:rPr lang="en-US" altLang="en-US" dirty="0" smtClean="0"/>
              <a:t> to be truly successful, it had to have a </a:t>
            </a:r>
            <a:r>
              <a:rPr lang="en-US" altLang="en-US" i="1" dirty="0" smtClean="0"/>
              <a:t>philosophe </a:t>
            </a:r>
            <a:r>
              <a:rPr lang="en-US" altLang="en-US" dirty="0" smtClean="0"/>
              <a:t>in attendance as a sort of showpiece.</a:t>
            </a:r>
          </a:p>
          <a:p>
            <a:pPr eaLnBrk="1" hangingPunct="1">
              <a:spcBef>
                <a:spcPct val="0"/>
              </a:spcBef>
              <a:buFont typeface="Wingdings" pitchFamily="2" charset="2"/>
              <a:buNone/>
            </a:pPr>
            <a:endParaRPr lang="en-US" altLang="en-US" dirty="0" smtClean="0"/>
          </a:p>
          <a:p>
            <a:pPr eaLnBrk="1" hangingPunct="1">
              <a:spcBef>
                <a:spcPct val="0"/>
              </a:spcBef>
              <a:buFont typeface="Wingdings" pitchFamily="2" charset="2"/>
              <a:buNone/>
            </a:pPr>
            <a:endParaRPr lang="en-US" altLang="en-US" dirty="0" smtClean="0">
              <a:cs typeface="Times New Roman" pitchFamily="18" charset="0"/>
            </a:endParaRPr>
          </a:p>
          <a:p>
            <a:pPr eaLnBrk="1" hangingPunct="1">
              <a:spcBef>
                <a:spcPct val="0"/>
              </a:spcBef>
            </a:pPr>
            <a:endParaRPr lang="en-US" altLang="en-US" dirty="0" smtClean="0"/>
          </a:p>
        </p:txBody>
      </p:sp>
    </p:spTree>
    <p:extLst>
      <p:ext uri="{BB962C8B-B14F-4D97-AF65-F5344CB8AC3E}">
        <p14:creationId xmlns:p14="http://schemas.microsoft.com/office/powerpoint/2010/main" val="366105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32" indent="-291166">
              <a:defRPr>
                <a:solidFill>
                  <a:schemeClr val="tx1"/>
                </a:solidFill>
                <a:latin typeface="Arial" charset="0"/>
              </a:defRPr>
            </a:lvl2pPr>
            <a:lvl3pPr marL="1164664" indent="-232933">
              <a:defRPr>
                <a:solidFill>
                  <a:schemeClr val="tx1"/>
                </a:solidFill>
                <a:latin typeface="Arial" charset="0"/>
              </a:defRPr>
            </a:lvl3pPr>
            <a:lvl4pPr marL="1630529" indent="-232933">
              <a:defRPr>
                <a:solidFill>
                  <a:schemeClr val="tx1"/>
                </a:solidFill>
                <a:latin typeface="Arial" charset="0"/>
              </a:defRPr>
            </a:lvl4pPr>
            <a:lvl5pPr marL="2096394" indent="-232933">
              <a:defRPr>
                <a:solidFill>
                  <a:schemeClr val="tx1"/>
                </a:solidFill>
                <a:latin typeface="Arial" charset="0"/>
              </a:defRPr>
            </a:lvl5pPr>
            <a:lvl6pPr marL="2562260" indent="-232933" eaLnBrk="0" fontAlgn="base" hangingPunct="0">
              <a:spcBef>
                <a:spcPct val="0"/>
              </a:spcBef>
              <a:spcAft>
                <a:spcPct val="0"/>
              </a:spcAft>
              <a:defRPr>
                <a:solidFill>
                  <a:schemeClr val="tx1"/>
                </a:solidFill>
                <a:latin typeface="Arial" charset="0"/>
              </a:defRPr>
            </a:lvl6pPr>
            <a:lvl7pPr marL="3028127" indent="-232933" eaLnBrk="0" fontAlgn="base" hangingPunct="0">
              <a:spcBef>
                <a:spcPct val="0"/>
              </a:spcBef>
              <a:spcAft>
                <a:spcPct val="0"/>
              </a:spcAft>
              <a:defRPr>
                <a:solidFill>
                  <a:schemeClr val="tx1"/>
                </a:solidFill>
                <a:latin typeface="Arial" charset="0"/>
              </a:defRPr>
            </a:lvl7pPr>
            <a:lvl8pPr marL="3493992" indent="-232933" eaLnBrk="0" fontAlgn="base" hangingPunct="0">
              <a:spcBef>
                <a:spcPct val="0"/>
              </a:spcBef>
              <a:spcAft>
                <a:spcPct val="0"/>
              </a:spcAft>
              <a:defRPr>
                <a:solidFill>
                  <a:schemeClr val="tx1"/>
                </a:solidFill>
                <a:latin typeface="Arial" charset="0"/>
              </a:defRPr>
            </a:lvl8pPr>
            <a:lvl9pPr marL="3959857" indent="-232933" eaLnBrk="0" fontAlgn="base" hangingPunct="0">
              <a:spcBef>
                <a:spcPct val="0"/>
              </a:spcBef>
              <a:spcAft>
                <a:spcPct val="0"/>
              </a:spcAft>
              <a:defRPr>
                <a:solidFill>
                  <a:schemeClr val="tx1"/>
                </a:solidFill>
                <a:latin typeface="Arial" charset="0"/>
              </a:defRPr>
            </a:lvl9pPr>
          </a:lstStyle>
          <a:p>
            <a:r>
              <a:rPr lang="en-US" altLang="en-US" smtClean="0"/>
              <a:t>S</a:t>
            </a:r>
            <a:fld id="{B9A80641-F7CD-410E-9BD2-0057178E480C}" type="slidenum">
              <a:rPr lang="en-US" altLang="en-US" smtClean="0"/>
              <a:pPr/>
              <a:t>8</a:t>
            </a:fld>
            <a:endParaRPr lang="en-US" altLang="en-US" smtClean="0"/>
          </a:p>
        </p:txBody>
      </p:sp>
      <p:sp>
        <p:nvSpPr>
          <p:cNvPr id="460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Fran</a:t>
            </a:r>
            <a:r>
              <a:rPr lang="en-US" altLang="en-US" smtClean="0">
                <a:cs typeface="Times New Roman" pitchFamily="18" charset="0"/>
              </a:rPr>
              <a:t>çois-Marie Arouet, known more famously as Voltaire, was the most renowned of the </a:t>
            </a:r>
            <a:r>
              <a:rPr lang="en-US" altLang="en-US" i="1" smtClean="0">
                <a:cs typeface="Times New Roman" pitchFamily="18" charset="0"/>
              </a:rPr>
              <a:t>philosophes</a:t>
            </a:r>
            <a:r>
              <a:rPr lang="en-US" altLang="en-US" smtClean="0">
                <a:cs typeface="Times New Roman" pitchFamily="18" charset="0"/>
              </a:rPr>
              <a:t>. A prolific writer, much of his work either satirized or attacked what he called the “relics” of the medieval social order—in particular, the church and the aristocracy. Despite—or perhaps because of—his controversial ideas, he was in high demand at </a:t>
            </a:r>
            <a:r>
              <a:rPr lang="en-US" altLang="en-US" i="1" smtClean="0">
                <a:cs typeface="Times New Roman" pitchFamily="18" charset="0"/>
              </a:rPr>
              <a:t>salons</a:t>
            </a:r>
            <a:r>
              <a:rPr lang="en-US" altLang="en-US" smtClean="0">
                <a:cs typeface="Times New Roman" pitchFamily="18" charset="0"/>
              </a:rPr>
              <a:t> not just in France but throughout Europe as well. He lived in the court of Frederick the Great for a time, and he was friends with Catherine the Great. </a:t>
            </a:r>
          </a:p>
          <a:p>
            <a:pPr eaLnBrk="1" hangingPunct="1">
              <a:spcBef>
                <a:spcPct val="0"/>
              </a:spcBef>
            </a:pPr>
            <a:endParaRPr lang="en-US" altLang="en-US" smtClean="0">
              <a:cs typeface="Times New Roman" pitchFamily="18" charset="0"/>
            </a:endParaRPr>
          </a:p>
          <a:p>
            <a:pPr eaLnBrk="1" hangingPunct="1">
              <a:spcBef>
                <a:spcPct val="0"/>
              </a:spcBef>
            </a:pPr>
            <a:r>
              <a:rPr lang="en-US" altLang="en-US" smtClean="0">
                <a:cs typeface="Times New Roman" pitchFamily="18" charset="0"/>
              </a:rPr>
              <a:t>Above all, Voltaire attacked intolerance in society, politics, and religion. A famous quote usually attributed to Voltaire states, </a:t>
            </a:r>
            <a:r>
              <a:rPr lang="en-US" altLang="en-US" smtClean="0"/>
              <a:t>“I disapprove of what you say, but I will defend to the death your right to say it.” He felt that all governments were susceptible to tyranny, but he greatly admired the British model.</a:t>
            </a:r>
          </a:p>
        </p:txBody>
      </p:sp>
    </p:spTree>
    <p:extLst>
      <p:ext uri="{BB962C8B-B14F-4D97-AF65-F5344CB8AC3E}">
        <p14:creationId xmlns:p14="http://schemas.microsoft.com/office/powerpoint/2010/main" val="204191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32" indent="-291166">
              <a:defRPr>
                <a:solidFill>
                  <a:schemeClr val="tx1"/>
                </a:solidFill>
                <a:latin typeface="Arial" charset="0"/>
              </a:defRPr>
            </a:lvl2pPr>
            <a:lvl3pPr marL="1164664" indent="-232933">
              <a:defRPr>
                <a:solidFill>
                  <a:schemeClr val="tx1"/>
                </a:solidFill>
                <a:latin typeface="Arial" charset="0"/>
              </a:defRPr>
            </a:lvl3pPr>
            <a:lvl4pPr marL="1630529" indent="-232933">
              <a:defRPr>
                <a:solidFill>
                  <a:schemeClr val="tx1"/>
                </a:solidFill>
                <a:latin typeface="Arial" charset="0"/>
              </a:defRPr>
            </a:lvl4pPr>
            <a:lvl5pPr marL="2096394" indent="-232933">
              <a:defRPr>
                <a:solidFill>
                  <a:schemeClr val="tx1"/>
                </a:solidFill>
                <a:latin typeface="Arial" charset="0"/>
              </a:defRPr>
            </a:lvl5pPr>
            <a:lvl6pPr marL="2562260" indent="-232933" eaLnBrk="0" fontAlgn="base" hangingPunct="0">
              <a:spcBef>
                <a:spcPct val="0"/>
              </a:spcBef>
              <a:spcAft>
                <a:spcPct val="0"/>
              </a:spcAft>
              <a:defRPr>
                <a:solidFill>
                  <a:schemeClr val="tx1"/>
                </a:solidFill>
                <a:latin typeface="Arial" charset="0"/>
              </a:defRPr>
            </a:lvl6pPr>
            <a:lvl7pPr marL="3028127" indent="-232933" eaLnBrk="0" fontAlgn="base" hangingPunct="0">
              <a:spcBef>
                <a:spcPct val="0"/>
              </a:spcBef>
              <a:spcAft>
                <a:spcPct val="0"/>
              </a:spcAft>
              <a:defRPr>
                <a:solidFill>
                  <a:schemeClr val="tx1"/>
                </a:solidFill>
                <a:latin typeface="Arial" charset="0"/>
              </a:defRPr>
            </a:lvl7pPr>
            <a:lvl8pPr marL="3493992" indent="-232933" eaLnBrk="0" fontAlgn="base" hangingPunct="0">
              <a:spcBef>
                <a:spcPct val="0"/>
              </a:spcBef>
              <a:spcAft>
                <a:spcPct val="0"/>
              </a:spcAft>
              <a:defRPr>
                <a:solidFill>
                  <a:schemeClr val="tx1"/>
                </a:solidFill>
                <a:latin typeface="Arial" charset="0"/>
              </a:defRPr>
            </a:lvl8pPr>
            <a:lvl9pPr marL="3959857" indent="-232933" eaLnBrk="0" fontAlgn="base" hangingPunct="0">
              <a:spcBef>
                <a:spcPct val="0"/>
              </a:spcBef>
              <a:spcAft>
                <a:spcPct val="0"/>
              </a:spcAft>
              <a:defRPr>
                <a:solidFill>
                  <a:schemeClr val="tx1"/>
                </a:solidFill>
                <a:latin typeface="Arial" charset="0"/>
              </a:defRPr>
            </a:lvl9pPr>
          </a:lstStyle>
          <a:p>
            <a:r>
              <a:rPr lang="en-US" altLang="en-US" smtClean="0"/>
              <a:t>S</a:t>
            </a:r>
            <a:fld id="{A1ACD47D-C1EC-46D2-8B81-E87CF03D635B}" type="slidenum">
              <a:rPr lang="en-US" altLang="en-US" smtClean="0"/>
              <a:pPr/>
              <a:t>9</a:t>
            </a:fld>
            <a:endParaRPr lang="en-US" altLang="en-US" smtClean="0"/>
          </a:p>
        </p:txBody>
      </p:sp>
      <p:sp>
        <p:nvSpPr>
          <p:cNvPr id="4813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Times New Roman" pitchFamily="18" charset="0"/>
              </a:rPr>
              <a:t>Enlightenment philosophy emphasized experience and reason, while the Church asked worshipers to accept its principles on faith, so a conflict here was inevitable. Deists viewed God as the “great watchmaker” whose creation—the universe—operated as smoothly as a fine Swiss watch. The task, as Enlightenment thinkers envisioned it, was to try to discover the principles that governed the functioning of this “watch.” </a:t>
            </a:r>
            <a:r>
              <a:rPr lang="en-US" altLang="en-US" i="1" dirty="0" smtClean="0">
                <a:cs typeface="Times New Roman" pitchFamily="18" charset="0"/>
              </a:rPr>
              <a:t>Deism </a:t>
            </a:r>
            <a:r>
              <a:rPr lang="en-US" altLang="en-US" dirty="0" smtClean="0">
                <a:cs typeface="Times New Roman" pitchFamily="18" charset="0"/>
              </a:rPr>
              <a:t>thus centered around a belief in a God who operated according to reason and whose existence could be seen in the natural order and logic of all that He had created. </a:t>
            </a:r>
          </a:p>
          <a:p>
            <a:pPr eaLnBrk="1" hangingPunct="1">
              <a:spcBef>
                <a:spcPct val="0"/>
              </a:spcBef>
            </a:pPr>
            <a:endParaRPr lang="en-US" altLang="en-US" dirty="0" smtClean="0">
              <a:cs typeface="Times New Roman" pitchFamily="18" charset="0"/>
            </a:endParaRPr>
          </a:p>
          <a:p>
            <a:pPr eaLnBrk="1" hangingPunct="1">
              <a:spcBef>
                <a:spcPct val="0"/>
              </a:spcBef>
            </a:pPr>
            <a:r>
              <a:rPr lang="en-US" altLang="en-US" dirty="0" smtClean="0">
                <a:cs typeface="Times New Roman" pitchFamily="18" charset="0"/>
              </a:rPr>
              <a:t>Thomas Paine, famous primarily for writing the classic pamphlet </a:t>
            </a:r>
            <a:r>
              <a:rPr lang="en-US" altLang="en-US" i="1" dirty="0" smtClean="0">
                <a:cs typeface="Times New Roman" pitchFamily="18" charset="0"/>
              </a:rPr>
              <a:t>Common Sense,</a:t>
            </a:r>
            <a:r>
              <a:rPr lang="en-US" altLang="en-US" dirty="0" smtClean="0">
                <a:cs typeface="Times New Roman" pitchFamily="18" charset="0"/>
              </a:rPr>
              <a:t> was also a key theorist of deism. In his essay “Of the Religion of Deism Compared with the Christian Religion,” Paine asserted that “there is a happiness in Deism, when rightly understood, that is not to be found in any other system of religion” because deism did not force its followers to “stifle reason” in order to accept its tenets. </a:t>
            </a:r>
            <a:endParaRPr lang="en-US" altLang="en-US" dirty="0" smtClean="0"/>
          </a:p>
        </p:txBody>
      </p:sp>
    </p:spTree>
    <p:extLst>
      <p:ext uri="{BB962C8B-B14F-4D97-AF65-F5344CB8AC3E}">
        <p14:creationId xmlns:p14="http://schemas.microsoft.com/office/powerpoint/2010/main" val="273377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8E66B-0BDE-4FAD-B4F3-8ED72C8797DD}"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F8DD2-A6B0-4EA7-AC82-775408530A8D}" type="slidenum">
              <a:rPr lang="en-US" smtClean="0"/>
              <a:pPr/>
              <a:t>‹#›</a:t>
            </a:fld>
            <a:endParaRPr lang="en-US"/>
          </a:p>
        </p:txBody>
      </p:sp>
    </p:spTree>
    <p:extLst>
      <p:ext uri="{BB962C8B-B14F-4D97-AF65-F5344CB8AC3E}">
        <p14:creationId xmlns:p14="http://schemas.microsoft.com/office/powerpoint/2010/main" val="75615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66E492-E887-493B-A586-CBD2DB27551C}" type="slidenum">
              <a:rPr lang="en-US"/>
              <a:pPr>
                <a:defRPr/>
              </a:pPr>
              <a:t>‹#›</a:t>
            </a:fld>
            <a:endParaRPr lang="en-US"/>
          </a:p>
        </p:txBody>
      </p:sp>
    </p:spTree>
    <p:extLst>
      <p:ext uri="{BB962C8B-B14F-4D97-AF65-F5344CB8AC3E}">
        <p14:creationId xmlns:p14="http://schemas.microsoft.com/office/powerpoint/2010/main" val="151761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8CC9FE7C-39F6-4036-97DB-971C6A1122A6}" type="slidenum">
              <a:rPr lang="en-US"/>
              <a:pPr>
                <a:defRPr/>
              </a:pPr>
              <a:t>‹#›</a:t>
            </a:fld>
            <a:endParaRPr lang="en-US"/>
          </a:p>
        </p:txBody>
      </p:sp>
    </p:spTree>
    <p:extLst>
      <p:ext uri="{BB962C8B-B14F-4D97-AF65-F5344CB8AC3E}">
        <p14:creationId xmlns:p14="http://schemas.microsoft.com/office/powerpoint/2010/main" val="358003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3CD7E537-9FC5-4992-923B-2951527AA9EA}" type="slidenum">
              <a:rPr lang="en-US"/>
              <a:pPr>
                <a:defRPr/>
              </a:pPr>
              <a:t>‹#›</a:t>
            </a:fld>
            <a:endParaRPr lang="en-US"/>
          </a:p>
        </p:txBody>
      </p:sp>
    </p:spTree>
    <p:extLst>
      <p:ext uri="{BB962C8B-B14F-4D97-AF65-F5344CB8AC3E}">
        <p14:creationId xmlns:p14="http://schemas.microsoft.com/office/powerpoint/2010/main" val="1299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rtlCol="0">
            <a:normAutofit/>
          </a:bodyPr>
          <a:lstStyle/>
          <a:p>
            <a:pPr marL="484632" algn="ctr" eaLnBrk="1" fontAlgn="auto" hangingPunct="1">
              <a:spcAft>
                <a:spcPts val="0"/>
              </a:spcAft>
              <a:defRPr/>
            </a:pPr>
            <a:r>
              <a:rPr lang="en-US" sz="3600" dirty="0" smtClean="0">
                <a:solidFill>
                  <a:schemeClr val="tx1"/>
                </a:solidFill>
                <a:cs typeface="Tunga" pitchFamily="34" charset="0"/>
              </a:rPr>
              <a:t>10</a:t>
            </a:r>
            <a:r>
              <a:rPr lang="en-US" sz="3600" baseline="30000" dirty="0" smtClean="0">
                <a:solidFill>
                  <a:schemeClr val="tx1"/>
                </a:solidFill>
                <a:cs typeface="Tunga" pitchFamily="34" charset="0"/>
              </a:rPr>
              <a:t>th</a:t>
            </a:r>
            <a:r>
              <a:rPr lang="en-US" sz="3600" dirty="0" smtClean="0">
                <a:solidFill>
                  <a:schemeClr val="tx1"/>
                </a:solidFill>
                <a:cs typeface="Tunga" pitchFamily="34" charset="0"/>
              </a:rPr>
              <a:t> World Studies </a:t>
            </a:r>
            <a:r>
              <a:rPr lang="en-US" sz="3600" dirty="0" smtClean="0">
                <a:solidFill>
                  <a:srgbClr val="FF0000"/>
                </a:solidFill>
                <a:cs typeface="Tunga" pitchFamily="34" charset="0"/>
              </a:rPr>
              <a:t>11.29.18</a:t>
            </a:r>
            <a:endParaRPr lang="en-US" sz="3600"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5486400"/>
          </a:xfrm>
        </p:spPr>
        <p:txBody>
          <a:bodyPr rtlCol="0">
            <a:normAutofit fontScale="92500" lnSpcReduction="20000"/>
          </a:bodyPr>
          <a:lstStyle/>
          <a:p>
            <a:pPr marL="0" indent="0" eaLnBrk="1" fontAlgn="auto" hangingPunct="1">
              <a:lnSpc>
                <a:spcPct val="90000"/>
              </a:lnSpc>
              <a:spcAft>
                <a:spcPts val="0"/>
              </a:spcAft>
              <a:buFont typeface="Arial" pitchFamily="34" charset="0"/>
              <a:buNone/>
              <a:defRPr/>
            </a:pPr>
            <a:r>
              <a:rPr lang="en-US" sz="3600" b="1" u="sng" dirty="0" smtClean="0">
                <a:solidFill>
                  <a:schemeClr val="tx1"/>
                </a:solidFill>
              </a:rPr>
              <a:t>Turn in:</a:t>
            </a:r>
            <a:endParaRPr lang="en-US" sz="3600" b="1" dirty="0">
              <a:solidFill>
                <a:schemeClr val="tx1"/>
              </a:solidFill>
            </a:endParaRPr>
          </a:p>
          <a:p>
            <a:pPr marL="673100" lvl="1" indent="-273050">
              <a:lnSpc>
                <a:spcPct val="90000"/>
              </a:lnSpc>
              <a:buFont typeface="Wingdings" pitchFamily="2" charset="2"/>
              <a:buChar char="Ø"/>
              <a:defRPr/>
            </a:pPr>
            <a:r>
              <a:rPr lang="en-US" sz="2000" b="1" i="1" dirty="0" smtClean="0">
                <a:solidFill>
                  <a:schemeClr val="tx1"/>
                </a:solidFill>
              </a:rPr>
              <a:t>Nothing</a:t>
            </a:r>
          </a:p>
          <a:p>
            <a:pPr marL="673100" lvl="1" indent="-273050">
              <a:lnSpc>
                <a:spcPct val="90000"/>
              </a:lnSpc>
              <a:buFont typeface="Wingdings" pitchFamily="2" charset="2"/>
              <a:buChar char="Ø"/>
              <a:defRPr/>
            </a:pPr>
            <a:endParaRPr lang="en-US" sz="2000" b="1" i="1" dirty="0">
              <a:solidFill>
                <a:schemeClr val="tx1"/>
              </a:solidFill>
            </a:endParaRPr>
          </a:p>
          <a:p>
            <a:pPr marL="0" indent="0" eaLnBrk="1" fontAlgn="auto" hangingPunct="1">
              <a:lnSpc>
                <a:spcPct val="90000"/>
              </a:lnSpc>
              <a:spcAft>
                <a:spcPts val="0"/>
              </a:spcAft>
              <a:buFont typeface="Arial" pitchFamily="34" charset="0"/>
              <a:buNone/>
              <a:defRPr/>
            </a:pPr>
            <a:r>
              <a:rPr lang="en-US" sz="3600" b="1" u="sng" dirty="0" smtClean="0">
                <a:solidFill>
                  <a:schemeClr val="tx1"/>
                </a:solidFill>
              </a:rPr>
              <a:t>Take out:</a:t>
            </a:r>
            <a:r>
              <a:rPr lang="en-US" sz="3600" b="1" dirty="0" smtClean="0">
                <a:solidFill>
                  <a:schemeClr val="tx1"/>
                </a:solidFill>
              </a:rPr>
              <a:t> </a:t>
            </a:r>
          </a:p>
          <a:p>
            <a:pPr marL="673100" lvl="1" indent="-273050" eaLnBrk="1" fontAlgn="auto" hangingPunct="1">
              <a:lnSpc>
                <a:spcPct val="90000"/>
              </a:lnSpc>
              <a:spcAft>
                <a:spcPts val="0"/>
              </a:spcAft>
              <a:buFont typeface="Wingdings" pitchFamily="2" charset="2"/>
              <a:buChar char="Ø"/>
              <a:defRPr/>
            </a:pPr>
            <a:r>
              <a:rPr lang="en-US" sz="2000" b="1" i="1" dirty="0" smtClean="0">
                <a:solidFill>
                  <a:schemeClr val="tx1"/>
                </a:solidFill>
              </a:rPr>
              <a:t>NOTES</a:t>
            </a:r>
          </a:p>
          <a:p>
            <a:pPr marL="673100" lvl="1" indent="-273050" eaLnBrk="1" fontAlgn="auto" hangingPunct="1">
              <a:lnSpc>
                <a:spcPct val="90000"/>
              </a:lnSpc>
              <a:spcAft>
                <a:spcPts val="0"/>
              </a:spcAft>
              <a:buFont typeface="Wingdings" pitchFamily="2" charset="2"/>
              <a:buChar char="Ø"/>
              <a:defRPr/>
            </a:pPr>
            <a:r>
              <a:rPr lang="en-US" sz="2000" b="1" i="1" dirty="0" smtClean="0">
                <a:solidFill>
                  <a:schemeClr val="tx1"/>
                </a:solidFill>
              </a:rPr>
              <a:t>A Writing Implement</a:t>
            </a:r>
          </a:p>
          <a:p>
            <a:pPr marL="673100" lvl="1" indent="-273050" eaLnBrk="1" fontAlgn="auto" hangingPunct="1">
              <a:lnSpc>
                <a:spcPct val="90000"/>
              </a:lnSpc>
              <a:spcAft>
                <a:spcPts val="0"/>
              </a:spcAft>
              <a:buFont typeface="Wingdings" pitchFamily="2" charset="2"/>
              <a:buChar char="Ø"/>
              <a:defRPr/>
            </a:pPr>
            <a:r>
              <a:rPr lang="en-US" sz="2000" b="1" i="1" dirty="0" smtClean="0">
                <a:solidFill>
                  <a:schemeClr val="tx1"/>
                </a:solidFill>
              </a:rPr>
              <a:t>Thinkers Chart</a:t>
            </a:r>
          </a:p>
          <a:p>
            <a:pPr marL="673100" lvl="1" indent="-273050" eaLnBrk="1" fontAlgn="auto" hangingPunct="1">
              <a:lnSpc>
                <a:spcPct val="90000"/>
              </a:lnSpc>
              <a:spcAft>
                <a:spcPts val="0"/>
              </a:spcAft>
              <a:buFont typeface="Wingdings" pitchFamily="2" charset="2"/>
              <a:buChar char="Ø"/>
              <a:defRPr/>
            </a:pPr>
            <a:endParaRPr lang="en-US" sz="2000" b="1" i="1" dirty="0" smtClean="0">
              <a:solidFill>
                <a:schemeClr val="tx1"/>
              </a:solidFill>
            </a:endParaRPr>
          </a:p>
          <a:p>
            <a:pPr marL="400050" lvl="1" indent="0" eaLnBrk="1" fontAlgn="auto" hangingPunct="1">
              <a:lnSpc>
                <a:spcPct val="90000"/>
              </a:lnSpc>
              <a:spcAft>
                <a:spcPts val="0"/>
              </a:spcAft>
              <a:buFont typeface="Arial" pitchFamily="34" charset="0"/>
              <a:buNone/>
              <a:defRPr/>
            </a:pPr>
            <a:endParaRPr lang="en-US" b="1" dirty="0" smtClean="0">
              <a:solidFill>
                <a:schemeClr val="tx1"/>
              </a:solidFill>
            </a:endParaRPr>
          </a:p>
          <a:p>
            <a:pPr marL="0" indent="0" eaLnBrk="1" fontAlgn="auto" hangingPunct="1">
              <a:lnSpc>
                <a:spcPct val="90000"/>
              </a:lnSpc>
              <a:spcAft>
                <a:spcPts val="0"/>
              </a:spcAft>
              <a:buFont typeface="Arial" pitchFamily="34" charset="0"/>
              <a:buNone/>
              <a:defRPr/>
            </a:pPr>
            <a:r>
              <a:rPr lang="en-US" b="1" u="sng" dirty="0" smtClean="0">
                <a:solidFill>
                  <a:schemeClr val="tx1"/>
                </a:solidFill>
              </a:rPr>
              <a:t>Today’s objective:</a:t>
            </a:r>
          </a:p>
          <a:p>
            <a:pPr marL="957283" lvl="1" indent="-388332">
              <a:buFont typeface="Wingdings" pitchFamily="2" charset="2"/>
              <a:buChar char="Ø"/>
              <a:defRPr/>
            </a:pPr>
            <a:r>
              <a:rPr lang="en-US" sz="2000" b="1" dirty="0">
                <a:solidFill>
                  <a:schemeClr val="tx1"/>
                </a:solidFill>
                <a:latin typeface="Times New Roman" pitchFamily="18" charset="0"/>
                <a:cs typeface="Times New Roman" pitchFamily="18" charset="0"/>
              </a:rPr>
              <a:t>I can explain how </a:t>
            </a:r>
            <a:r>
              <a:rPr lang="en-US" sz="2000" b="1" dirty="0" smtClean="0">
                <a:solidFill>
                  <a:schemeClr val="tx1"/>
                </a:solidFill>
                <a:latin typeface="Times New Roman" pitchFamily="18" charset="0"/>
                <a:cs typeface="Times New Roman" pitchFamily="18" charset="0"/>
              </a:rPr>
              <a:t>emerging thoughts of populations impacted </a:t>
            </a:r>
            <a:r>
              <a:rPr lang="en-US" sz="2000" b="1" dirty="0">
                <a:solidFill>
                  <a:schemeClr val="tx1"/>
                </a:solidFill>
                <a:latin typeface="Times New Roman" pitchFamily="18" charset="0"/>
                <a:cs typeface="Times New Roman" pitchFamily="18" charset="0"/>
              </a:rPr>
              <a:t>the </a:t>
            </a:r>
            <a:r>
              <a:rPr lang="en-US" sz="2000" b="1" i="1" u="sng" dirty="0">
                <a:solidFill>
                  <a:schemeClr val="tx1"/>
                </a:solidFill>
                <a:latin typeface="Times New Roman" pitchFamily="18" charset="0"/>
                <a:cs typeface="Times New Roman" pitchFamily="18" charset="0"/>
              </a:rPr>
              <a:t>power </a:t>
            </a:r>
            <a:r>
              <a:rPr lang="en-US" sz="2000" b="1" i="1" u="sng" dirty="0" smtClean="0">
                <a:solidFill>
                  <a:schemeClr val="tx1"/>
                </a:solidFill>
                <a:latin typeface="Times New Roman" pitchFamily="18" charset="0"/>
                <a:cs typeface="Times New Roman" pitchFamily="18" charset="0"/>
              </a:rPr>
              <a:t>structure </a:t>
            </a:r>
            <a:r>
              <a:rPr lang="en-US" sz="2000" b="1" i="1" dirty="0" smtClean="0">
                <a:solidFill>
                  <a:schemeClr val="tx1"/>
                </a:solidFill>
                <a:latin typeface="Times New Roman" pitchFamily="18" charset="0"/>
                <a:cs typeface="Times New Roman" pitchFamily="18" charset="0"/>
              </a:rPr>
              <a:t>(religion, government) </a:t>
            </a:r>
            <a:r>
              <a:rPr lang="en-US" sz="2000" b="1" dirty="0">
                <a:solidFill>
                  <a:schemeClr val="tx1"/>
                </a:solidFill>
                <a:latin typeface="Times New Roman" pitchFamily="18" charset="0"/>
                <a:cs typeface="Times New Roman" pitchFamily="18" charset="0"/>
              </a:rPr>
              <a:t>of Europe.</a:t>
            </a:r>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419600" y="1143000"/>
            <a:ext cx="4724400" cy="5257800"/>
          </a:xfrm>
        </p:spPr>
        <p:txBody>
          <a:bodyPr rtlCol="0">
            <a:normAutofit fontScale="77500" lnSpcReduction="20000"/>
          </a:bodyPr>
          <a:lstStyle/>
          <a:p>
            <a:pPr marL="57150" indent="0" eaLnBrk="1" fontAlgn="auto" hangingPunct="1">
              <a:spcAft>
                <a:spcPts val="0"/>
              </a:spcAft>
              <a:buFont typeface="Wingdings" pitchFamily="2" charset="2"/>
              <a:buNone/>
              <a:defRPr/>
            </a:pPr>
            <a:r>
              <a:rPr lang="en-US" sz="3600" b="1" u="sng" dirty="0" smtClean="0">
                <a:solidFill>
                  <a:schemeClr val="tx1"/>
                </a:solidFill>
              </a:rPr>
              <a:t>Today’s Agenda:</a:t>
            </a:r>
          </a:p>
          <a:p>
            <a:pPr>
              <a:buFont typeface="Wingdings" pitchFamily="2" charset="2"/>
              <a:buChar char="Ø"/>
              <a:defRPr/>
            </a:pPr>
            <a:r>
              <a:rPr lang="en-US" sz="3600" dirty="0" smtClean="0">
                <a:solidFill>
                  <a:schemeClr val="tx1"/>
                </a:solidFill>
              </a:rPr>
              <a:t>Enlightenment </a:t>
            </a:r>
            <a:r>
              <a:rPr lang="en-US" sz="3600" dirty="0" smtClean="0">
                <a:solidFill>
                  <a:schemeClr val="tx1"/>
                </a:solidFill>
              </a:rPr>
              <a:t>Thinkers…the </a:t>
            </a:r>
            <a:r>
              <a:rPr lang="en-US" sz="3600" dirty="0" smtClean="0">
                <a:solidFill>
                  <a:schemeClr val="tx1"/>
                </a:solidFill>
              </a:rPr>
              <a:t>Philosophes</a:t>
            </a:r>
          </a:p>
          <a:p>
            <a:pPr>
              <a:buFont typeface="Wingdings" pitchFamily="2" charset="2"/>
              <a:buChar char="Ø"/>
              <a:defRPr/>
            </a:pPr>
            <a:r>
              <a:rPr lang="en-US" sz="3600" dirty="0" smtClean="0">
                <a:solidFill>
                  <a:schemeClr val="tx1"/>
                </a:solidFill>
              </a:rPr>
              <a:t>The 3</a:t>
            </a:r>
            <a:r>
              <a:rPr lang="en-US" sz="3600" baseline="30000" dirty="0" smtClean="0">
                <a:solidFill>
                  <a:schemeClr val="tx1"/>
                </a:solidFill>
              </a:rPr>
              <a:t>rd</a:t>
            </a:r>
            <a:r>
              <a:rPr lang="en-US" sz="3600" dirty="0" smtClean="0">
                <a:solidFill>
                  <a:schemeClr val="tx1"/>
                </a:solidFill>
              </a:rPr>
              <a:t> Estate</a:t>
            </a:r>
            <a:endParaRPr lang="en-US" sz="3600" dirty="0" smtClean="0">
              <a:solidFill>
                <a:schemeClr val="tx1"/>
              </a:solidFill>
            </a:endParaRPr>
          </a:p>
          <a:p>
            <a:pPr>
              <a:buFont typeface="Wingdings" pitchFamily="2" charset="2"/>
              <a:buChar char="Ø"/>
              <a:defRPr/>
            </a:pPr>
            <a:endParaRPr lang="en-US" sz="3600" b="1" i="1" dirty="0">
              <a:solidFill>
                <a:schemeClr val="tx1"/>
              </a:solidFill>
            </a:endParaRPr>
          </a:p>
          <a:p>
            <a:pPr>
              <a:buFont typeface="Wingdings" pitchFamily="2" charset="2"/>
              <a:buChar char="Ø"/>
              <a:defRPr/>
            </a:pPr>
            <a:endParaRPr lang="en-US" sz="4800" b="1" dirty="0" smtClean="0">
              <a:solidFill>
                <a:schemeClr val="tx1"/>
              </a:solidFill>
            </a:endParaRPr>
          </a:p>
          <a:p>
            <a:pPr marL="57150" indent="0" eaLnBrk="1" fontAlgn="auto" hangingPunct="1">
              <a:spcAft>
                <a:spcPts val="0"/>
              </a:spcAft>
              <a:buFont typeface="Wingdings" pitchFamily="2" charset="2"/>
              <a:buNone/>
              <a:defRPr/>
            </a:pPr>
            <a:r>
              <a:rPr lang="en-US" sz="4400" b="1" u="sng" dirty="0" smtClean="0">
                <a:solidFill>
                  <a:schemeClr val="tx1"/>
                </a:solidFill>
              </a:rPr>
              <a:t>HW:</a:t>
            </a:r>
          </a:p>
          <a:p>
            <a:pPr marL="514350" indent="-457200" eaLnBrk="1" fontAlgn="auto" hangingPunct="1">
              <a:spcAft>
                <a:spcPts val="0"/>
              </a:spcAft>
              <a:buFont typeface="Wingdings" pitchFamily="2" charset="2"/>
              <a:buChar char="Ø"/>
              <a:defRPr/>
            </a:pPr>
            <a:r>
              <a:rPr lang="en-US" sz="4400" dirty="0" smtClean="0">
                <a:solidFill>
                  <a:schemeClr val="tx1"/>
                </a:solidFill>
              </a:rPr>
              <a:t>CRA “What is the Third Estate?” (online…)</a:t>
            </a:r>
            <a:endParaRPr lang="en-US" sz="4400" dirty="0">
              <a:solidFill>
                <a:schemeClr val="tx1"/>
              </a:solidFill>
            </a:endParaRPr>
          </a:p>
        </p:txBody>
      </p:sp>
    </p:spTree>
    <p:extLst>
      <p:ext uri="{BB962C8B-B14F-4D97-AF65-F5344CB8AC3E}">
        <p14:creationId xmlns:p14="http://schemas.microsoft.com/office/powerpoint/2010/main" val="325001209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533400"/>
            <a:ext cx="7772400" cy="1143000"/>
          </a:xfrm>
        </p:spPr>
        <p:txBody>
          <a:bodyPr rtlCol="0">
            <a:normAutofit/>
          </a:bodyPr>
          <a:lstStyle/>
          <a:p>
            <a:pPr eaLnBrk="1" fontAlgn="auto" hangingPunct="1">
              <a:spcAft>
                <a:spcPts val="0"/>
              </a:spcAft>
              <a:defRPr/>
            </a:pPr>
            <a:r>
              <a:rPr lang="en-US" b="1" dirty="0" smtClean="0"/>
              <a:t>Jean-Jacques Rousseau</a:t>
            </a:r>
            <a:br>
              <a:rPr lang="en-US" b="1" dirty="0" smtClean="0"/>
            </a:br>
            <a:r>
              <a:rPr lang="en-US" b="1" dirty="0" smtClean="0"/>
              <a:t>(1712</a:t>
            </a:r>
            <a:r>
              <a:rPr lang="en-US" b="1" dirty="0" smtClean="0">
                <a:cs typeface="Times New Roman" pitchFamily="18" charset="0"/>
              </a:rPr>
              <a:t>–</a:t>
            </a:r>
            <a:r>
              <a:rPr lang="en-US" b="1" dirty="0" smtClean="0"/>
              <a:t>1778)</a:t>
            </a:r>
            <a:endParaRPr lang="en-US" b="1" i="1" dirty="0" smtClean="0"/>
          </a:p>
        </p:txBody>
      </p:sp>
      <p:sp>
        <p:nvSpPr>
          <p:cNvPr id="72707" name="Rectangle 3"/>
          <p:cNvSpPr>
            <a:spLocks noGrp="1" noChangeArrowheads="1"/>
          </p:cNvSpPr>
          <p:nvPr>
            <p:ph idx="1"/>
          </p:nvPr>
        </p:nvSpPr>
        <p:spPr>
          <a:xfrm>
            <a:off x="76200" y="1981200"/>
            <a:ext cx="4572000" cy="4648200"/>
          </a:xfrm>
        </p:spPr>
        <p:txBody>
          <a:bodyPr>
            <a:noAutofit/>
          </a:bodyPr>
          <a:lstStyle/>
          <a:p>
            <a:pPr eaLnBrk="1" hangingPunct="1"/>
            <a:r>
              <a:rPr lang="en-US" altLang="en-US" sz="2800" dirty="0" smtClean="0">
                <a:solidFill>
                  <a:schemeClr val="tx1"/>
                </a:solidFill>
              </a:rPr>
              <a:t>Philosophized on the nature of society and government</a:t>
            </a:r>
          </a:p>
          <a:p>
            <a:pPr eaLnBrk="1" hangingPunct="1"/>
            <a:r>
              <a:rPr lang="en-US" altLang="en-US" sz="2800" b="1" i="1" dirty="0" smtClean="0">
                <a:solidFill>
                  <a:schemeClr val="tx1"/>
                </a:solidFill>
              </a:rPr>
              <a:t>The Social Contract</a:t>
            </a:r>
          </a:p>
          <a:p>
            <a:pPr eaLnBrk="1" hangingPunct="1"/>
            <a:r>
              <a:rPr lang="en-US" altLang="en-US" sz="2800" dirty="0" smtClean="0">
                <a:solidFill>
                  <a:schemeClr val="tx1"/>
                </a:solidFill>
              </a:rPr>
              <a:t>Also uses the concept of a “state of nature” to draw conclusions about society and government.</a:t>
            </a:r>
          </a:p>
        </p:txBody>
      </p:sp>
      <p:pic>
        <p:nvPicPr>
          <p:cNvPr id="5124" name="Picture 7" descr="rousseau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788" y="1828800"/>
            <a:ext cx="3775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629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up)">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up)">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up)">
                                      <p:cBhvr>
                                        <p:cTn id="17"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smtClean="0"/>
              <a:t>Baron de Montesquieu</a:t>
            </a:r>
            <a:br>
              <a:rPr lang="en-US" b="1" smtClean="0"/>
            </a:br>
            <a:r>
              <a:rPr lang="en-US" b="1" smtClean="0"/>
              <a:t> (1689</a:t>
            </a:r>
            <a:r>
              <a:rPr lang="en-US" b="1" smtClean="0">
                <a:cs typeface="Times New Roman" pitchFamily="18" charset="0"/>
              </a:rPr>
              <a:t>–1755)</a:t>
            </a:r>
            <a:r>
              <a:rPr lang="en-US" smtClean="0"/>
              <a:t>	</a:t>
            </a:r>
          </a:p>
        </p:txBody>
      </p:sp>
      <p:sp>
        <p:nvSpPr>
          <p:cNvPr id="76808" name="Rectangle 8"/>
          <p:cNvSpPr>
            <a:spLocks noChangeArrowheads="1"/>
          </p:cNvSpPr>
          <p:nvPr/>
        </p:nvSpPr>
        <p:spPr bwMode="auto">
          <a:xfrm>
            <a:off x="0" y="1981200"/>
            <a:ext cx="464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pPr>
            <a:r>
              <a:rPr lang="en-US" altLang="en-US" sz="2800" dirty="0"/>
              <a:t>French noble and political philosopher</a:t>
            </a:r>
          </a:p>
          <a:p>
            <a:pPr>
              <a:spcBef>
                <a:spcPct val="20000"/>
              </a:spcBef>
              <a:buFontTx/>
              <a:buChar char="•"/>
            </a:pPr>
            <a:r>
              <a:rPr lang="en-US" altLang="en-US" sz="2800" b="1" i="1" dirty="0"/>
              <a:t>The Spirit of the </a:t>
            </a:r>
            <a:r>
              <a:rPr lang="en-US" altLang="en-US" sz="2800" b="1" i="1" dirty="0" smtClean="0"/>
              <a:t>Laws</a:t>
            </a:r>
          </a:p>
          <a:p>
            <a:pPr lvl="1">
              <a:spcBef>
                <a:spcPct val="20000"/>
              </a:spcBef>
              <a:buFontTx/>
              <a:buChar char="•"/>
            </a:pPr>
            <a:r>
              <a:rPr lang="en-US" altLang="en-US" sz="2800" b="1" i="1" dirty="0" smtClean="0"/>
              <a:t>A comparative study of governments</a:t>
            </a:r>
          </a:p>
          <a:p>
            <a:pPr lvl="1">
              <a:spcBef>
                <a:spcPct val="20000"/>
              </a:spcBef>
              <a:buFontTx/>
              <a:buChar char="•"/>
            </a:pPr>
            <a:r>
              <a:rPr lang="en-US" altLang="en-US" sz="2800" b="1" i="1" dirty="0" smtClean="0"/>
              <a:t>Then he proposes his own form…</a:t>
            </a:r>
            <a:endParaRPr lang="en-US" altLang="en-US" sz="2800" b="1" dirty="0"/>
          </a:p>
        </p:txBody>
      </p:sp>
      <p:pic>
        <p:nvPicPr>
          <p:cNvPr id="6148" name="Picture 9" descr="Montesquie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39655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43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wipe(up)">
                                      <p:cBhvr>
                                        <p:cTn id="7" dur="5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0"/>
            <a:ext cx="7772400" cy="685800"/>
          </a:xfrm>
        </p:spPr>
        <p:txBody>
          <a:bodyPr rtlCol="0">
            <a:normAutofit/>
          </a:bodyPr>
          <a:lstStyle/>
          <a:p>
            <a:pPr eaLnBrk="1" fontAlgn="auto" hangingPunct="1">
              <a:spcAft>
                <a:spcPts val="0"/>
              </a:spcAft>
              <a:defRPr/>
            </a:pPr>
            <a:r>
              <a:rPr lang="en-US" b="1" smtClean="0"/>
              <a:t>Montesquieu (continued</a:t>
            </a:r>
            <a:r>
              <a:rPr lang="en-US" b="1" smtClean="0">
                <a:cs typeface="Times New Roman" pitchFamily="18" charset="0"/>
              </a:rPr>
              <a:t>)</a:t>
            </a:r>
            <a:r>
              <a:rPr lang="en-US" smtClean="0"/>
              <a:t>	</a:t>
            </a:r>
          </a:p>
        </p:txBody>
      </p:sp>
      <p:sp>
        <p:nvSpPr>
          <p:cNvPr id="260099" name="Rectangle 3"/>
          <p:cNvSpPr>
            <a:spLocks noChangeArrowheads="1"/>
          </p:cNvSpPr>
          <p:nvPr/>
        </p:nvSpPr>
        <p:spPr bwMode="auto">
          <a:xfrm>
            <a:off x="0" y="1981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pPr>
            <a:r>
              <a:rPr lang="en-US" altLang="en-US" sz="4000" dirty="0"/>
              <a:t>Separation of powers</a:t>
            </a:r>
          </a:p>
          <a:p>
            <a:pPr>
              <a:spcBef>
                <a:spcPct val="20000"/>
              </a:spcBef>
              <a:buFontTx/>
              <a:buChar char="•"/>
            </a:pPr>
            <a:r>
              <a:rPr lang="en-US" altLang="en-US" sz="4000" dirty="0"/>
              <a:t>Constitutional monarchy</a:t>
            </a:r>
          </a:p>
        </p:txBody>
      </p:sp>
      <p:pic>
        <p:nvPicPr>
          <p:cNvPr id="7172" name="Picture 7" descr="spirit of the la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83543"/>
            <a:ext cx="311626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6773863" y="3276600"/>
            <a:ext cx="23701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i="1" dirty="0" smtClean="0"/>
              <a:t>The </a:t>
            </a:r>
            <a:r>
              <a:rPr lang="en-US" altLang="en-US" sz="3200" i="1" dirty="0"/>
              <a:t>Spirit of the Laws</a:t>
            </a:r>
            <a:endParaRPr lang="en-US" altLang="en-US" sz="3200" dirty="0"/>
          </a:p>
        </p:txBody>
      </p:sp>
    </p:spTree>
    <p:extLst>
      <p:ext uri="{BB962C8B-B14F-4D97-AF65-F5344CB8AC3E}">
        <p14:creationId xmlns:p14="http://schemas.microsoft.com/office/powerpoint/2010/main" val="131441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wipe(up)">
                                      <p:cBhvr>
                                        <p:cTn id="7" dur="500"/>
                                        <p:tgtEl>
                                          <p:spTgt spid="260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0099">
                                            <p:txEl>
                                              <p:pRg st="1" end="1"/>
                                            </p:txEl>
                                          </p:spTgt>
                                        </p:tgtEl>
                                        <p:attrNameLst>
                                          <p:attrName>style.visibility</p:attrName>
                                        </p:attrNameLst>
                                      </p:cBhvr>
                                      <p:to>
                                        <p:strVal val="visible"/>
                                      </p:to>
                                    </p:set>
                                    <p:animEffect transition="in" filter="wipe(up)">
                                      <p:cBhvr>
                                        <p:cTn id="12" dur="500"/>
                                        <p:tgtEl>
                                          <p:spTgt spid="260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3364" y="192912"/>
            <a:ext cx="7772400" cy="1143000"/>
          </a:xfrm>
        </p:spPr>
        <p:txBody>
          <a:bodyPr/>
          <a:lstStyle/>
          <a:p>
            <a:pPr eaLnBrk="1" hangingPunct="1"/>
            <a:r>
              <a:rPr lang="en-US" altLang="en-US" b="1" dirty="0" smtClean="0"/>
              <a:t>   Mary Wollstonecraft</a:t>
            </a:r>
          </a:p>
        </p:txBody>
      </p:sp>
      <p:sp>
        <p:nvSpPr>
          <p:cNvPr id="21508" name="Rectangle 4"/>
          <p:cNvSpPr>
            <a:spLocks noGrp="1" noChangeArrowheads="1"/>
          </p:cNvSpPr>
          <p:nvPr>
            <p:ph type="body" sz="half" idx="2"/>
          </p:nvPr>
        </p:nvSpPr>
        <p:spPr>
          <a:xfrm>
            <a:off x="4039564" y="205451"/>
            <a:ext cx="5075861" cy="4114800"/>
          </a:xfrm>
        </p:spPr>
        <p:txBody>
          <a:bodyPr>
            <a:noAutofit/>
          </a:bodyPr>
          <a:lstStyle/>
          <a:p>
            <a:pPr eaLnBrk="1" hangingPunct="1"/>
            <a:r>
              <a:rPr lang="en-US" altLang="en-US" sz="2800" dirty="0" smtClean="0">
                <a:solidFill>
                  <a:schemeClr val="tx1"/>
                </a:solidFill>
              </a:rPr>
              <a:t>Declaration of the Rights of Man and the Citizen </a:t>
            </a:r>
          </a:p>
          <a:p>
            <a:pPr marL="596900" lvl="1" indent="0">
              <a:buNone/>
            </a:pPr>
            <a:r>
              <a:rPr lang="en-US" altLang="en-US" sz="2400" dirty="0" smtClean="0">
                <a:solidFill>
                  <a:schemeClr val="tx1"/>
                </a:solidFill>
              </a:rPr>
              <a:t>(D-RO-MAC)</a:t>
            </a:r>
          </a:p>
          <a:p>
            <a:pPr eaLnBrk="1" hangingPunct="1"/>
            <a:r>
              <a:rPr lang="en-US" altLang="en-US" sz="2800" i="1" dirty="0" smtClean="0">
                <a:solidFill>
                  <a:schemeClr val="tx1"/>
                </a:solidFill>
              </a:rPr>
              <a:t>A Vindication of the Rights of Women (1792)</a:t>
            </a:r>
          </a:p>
          <a:p>
            <a:pPr eaLnBrk="1" hangingPunct="1"/>
            <a:r>
              <a:rPr lang="en-US" altLang="en-US" sz="2800" i="1" dirty="0" smtClean="0">
                <a:solidFill>
                  <a:schemeClr val="tx1"/>
                </a:solidFill>
              </a:rPr>
              <a:t>A Brit, but living in France during the Revolution…sees injustice in the liberty of the Revolution </a:t>
            </a:r>
            <a:r>
              <a:rPr lang="en-US" altLang="en-US" sz="2800" i="1" u="sng" dirty="0" smtClean="0">
                <a:solidFill>
                  <a:schemeClr val="tx1"/>
                </a:solidFill>
              </a:rPr>
              <a:t>NOT</a:t>
            </a:r>
            <a:r>
              <a:rPr lang="en-US" altLang="en-US" sz="2800" i="1" dirty="0" smtClean="0">
                <a:solidFill>
                  <a:schemeClr val="tx1"/>
                </a:solidFill>
              </a:rPr>
              <a:t> being extended to females…</a:t>
            </a:r>
          </a:p>
        </p:txBody>
      </p:sp>
      <p:pic>
        <p:nvPicPr>
          <p:cNvPr id="8196" name="Picture 6" descr="wollstonec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64" y="1447800"/>
            <a:ext cx="39147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38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up)">
                                      <p:cBhvr>
                                        <p:cTn id="7" dur="500"/>
                                        <p:tgtEl>
                                          <p:spTgt spid="2150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08">
                                            <p:txEl>
                                              <p:pRg st="1" end="1"/>
                                            </p:txEl>
                                          </p:spTgt>
                                        </p:tgtEl>
                                        <p:attrNameLst>
                                          <p:attrName>style.visibility</p:attrName>
                                        </p:attrNameLst>
                                      </p:cBhvr>
                                      <p:to>
                                        <p:strVal val="visible"/>
                                      </p:to>
                                    </p:set>
                                    <p:animEffect transition="in" filter="wipe(up)">
                                      <p:cBhvr>
                                        <p:cTn id="10" dur="500"/>
                                        <p:tgtEl>
                                          <p:spTgt spid="2150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508">
                                            <p:txEl>
                                              <p:pRg st="2" end="2"/>
                                            </p:txEl>
                                          </p:spTgt>
                                        </p:tgtEl>
                                        <p:attrNameLst>
                                          <p:attrName>style.visibility</p:attrName>
                                        </p:attrNameLst>
                                      </p:cBhvr>
                                      <p:to>
                                        <p:strVal val="visible"/>
                                      </p:to>
                                    </p:set>
                                    <p:animEffect transition="in" filter="wipe(up)">
                                      <p:cBhvr>
                                        <p:cTn id="15" dur="500"/>
                                        <p:tgtEl>
                                          <p:spTgt spid="2150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1508">
                                            <p:txEl>
                                              <p:pRg st="3" end="3"/>
                                            </p:txEl>
                                          </p:spTgt>
                                        </p:tgtEl>
                                        <p:attrNameLst>
                                          <p:attrName>style.visibility</p:attrName>
                                        </p:attrNameLst>
                                      </p:cBhvr>
                                      <p:to>
                                        <p:strVal val="visible"/>
                                      </p:to>
                                    </p:set>
                                    <p:animEffect transition="in" filter="wipe(up)">
                                      <p:cBhvr>
                                        <p:cTn id="20" dur="500"/>
                                        <p:tgtEl>
                                          <p:spTgt spid="21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0"/>
            <a:ext cx="7772400" cy="685800"/>
          </a:xfrm>
        </p:spPr>
        <p:txBody>
          <a:bodyPr rtlCol="0">
            <a:normAutofit/>
          </a:bodyPr>
          <a:lstStyle/>
          <a:p>
            <a:pPr eaLnBrk="1" fontAlgn="auto" hangingPunct="1">
              <a:spcAft>
                <a:spcPts val="0"/>
              </a:spcAft>
              <a:defRPr/>
            </a:pPr>
            <a:r>
              <a:rPr lang="en-US" b="1" dirty="0" smtClean="0"/>
              <a:t>   Wollstonecraft</a:t>
            </a:r>
          </a:p>
        </p:txBody>
      </p:sp>
      <p:sp>
        <p:nvSpPr>
          <p:cNvPr id="262147" name="Rectangle 3"/>
          <p:cNvSpPr>
            <a:spLocks noGrp="1" noChangeArrowheads="1"/>
          </p:cNvSpPr>
          <p:nvPr>
            <p:ph type="body" sz="half" idx="2"/>
          </p:nvPr>
        </p:nvSpPr>
        <p:spPr>
          <a:xfrm>
            <a:off x="27709" y="1676400"/>
            <a:ext cx="3810000" cy="5029200"/>
          </a:xfrm>
        </p:spPr>
        <p:txBody>
          <a:bodyPr>
            <a:normAutofit fontScale="85000" lnSpcReduction="20000"/>
          </a:bodyPr>
          <a:lstStyle/>
          <a:p>
            <a:pPr eaLnBrk="1" hangingPunct="1"/>
            <a:r>
              <a:rPr lang="en-US" altLang="en-US" sz="2800" dirty="0" smtClean="0">
                <a:solidFill>
                  <a:schemeClr val="tx1"/>
                </a:solidFill>
              </a:rPr>
              <a:t>Education</a:t>
            </a:r>
          </a:p>
          <a:p>
            <a:pPr eaLnBrk="1" hangingPunct="1"/>
            <a:r>
              <a:rPr lang="en-US" altLang="en-US" sz="2800" dirty="0" smtClean="0">
                <a:solidFill>
                  <a:schemeClr val="tx1"/>
                </a:solidFill>
              </a:rPr>
              <a:t>Women’s rights movement</a:t>
            </a:r>
          </a:p>
          <a:p>
            <a:r>
              <a:rPr lang="en-US" altLang="en-US" sz="2800" dirty="0">
                <a:solidFill>
                  <a:schemeClr val="tx1"/>
                </a:solidFill>
              </a:rPr>
              <a:t>“It is time to effect a revolution in female manners—time to restore to them their lost dignity—and make them, as a part of the human species, </a:t>
            </a:r>
            <a:r>
              <a:rPr lang="en-US" altLang="en-US" sz="2800" dirty="0" err="1">
                <a:solidFill>
                  <a:schemeClr val="tx1"/>
                </a:solidFill>
              </a:rPr>
              <a:t>labour</a:t>
            </a:r>
            <a:r>
              <a:rPr lang="en-US" altLang="en-US" sz="2800" dirty="0">
                <a:solidFill>
                  <a:schemeClr val="tx1"/>
                </a:solidFill>
              </a:rPr>
              <a:t> by reforming themselves to reform the world.” </a:t>
            </a:r>
            <a:endParaRPr lang="en-US" altLang="en-US" sz="2800" dirty="0" smtClean="0">
              <a:solidFill>
                <a:schemeClr val="tx1"/>
              </a:solidFill>
            </a:endParaRPr>
          </a:p>
        </p:txBody>
      </p:sp>
      <p:pic>
        <p:nvPicPr>
          <p:cNvPr id="9220" name="Picture 5" descr="Wollstonecraft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312578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6934200" y="1719261"/>
            <a:ext cx="22098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t>Title page of Wollstonecraft’s </a:t>
            </a:r>
            <a:r>
              <a:rPr lang="en-US" altLang="en-US" sz="2400" i="1" dirty="0"/>
              <a:t>Thoughts on the Education of </a:t>
            </a:r>
            <a:r>
              <a:rPr lang="en-US" altLang="en-US" sz="2400" i="1" dirty="0" smtClean="0"/>
              <a:t>Daughters</a:t>
            </a:r>
          </a:p>
          <a:p>
            <a:pPr>
              <a:spcBef>
                <a:spcPct val="50000"/>
              </a:spcBef>
            </a:pPr>
            <a:endParaRPr lang="en-US" altLang="en-US" sz="2400" i="1" dirty="0"/>
          </a:p>
          <a:p>
            <a:pPr algn="ctr">
              <a:spcBef>
                <a:spcPct val="50000"/>
              </a:spcBef>
            </a:pPr>
            <a:r>
              <a:rPr lang="en-US" altLang="en-US" sz="2000" i="1" u="sng" dirty="0" smtClean="0"/>
              <a:t>On a side note</a:t>
            </a:r>
            <a:r>
              <a:rPr lang="en-US" altLang="en-US" sz="2000" i="1" dirty="0" smtClean="0"/>
              <a:t>:  she was also mother to Mary Shelley…</a:t>
            </a:r>
            <a:endParaRPr lang="en-US" altLang="en-US" sz="2000" dirty="0"/>
          </a:p>
        </p:txBody>
      </p:sp>
    </p:spTree>
    <p:extLst>
      <p:ext uri="{BB962C8B-B14F-4D97-AF65-F5344CB8AC3E}">
        <p14:creationId xmlns:p14="http://schemas.microsoft.com/office/powerpoint/2010/main" val="2501468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wipe(up)">
                                      <p:cBhvr>
                                        <p:cTn id="7" dur="500"/>
                                        <p:tgtEl>
                                          <p:spTgt spid="262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2147">
                                            <p:txEl>
                                              <p:pRg st="1" end="1"/>
                                            </p:txEl>
                                          </p:spTgt>
                                        </p:tgtEl>
                                        <p:attrNameLst>
                                          <p:attrName>style.visibility</p:attrName>
                                        </p:attrNameLst>
                                      </p:cBhvr>
                                      <p:to>
                                        <p:strVal val="visible"/>
                                      </p:to>
                                    </p:set>
                                    <p:animEffect transition="in" filter="wipe(up)">
                                      <p:cBhvr>
                                        <p:cTn id="12" dur="500"/>
                                        <p:tgtEl>
                                          <p:spTgt spid="262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2147">
                                            <p:txEl>
                                              <p:pRg st="2" end="2"/>
                                            </p:txEl>
                                          </p:spTgt>
                                        </p:tgtEl>
                                        <p:attrNameLst>
                                          <p:attrName>style.visibility</p:attrName>
                                        </p:attrNameLst>
                                      </p:cBhvr>
                                      <p:to>
                                        <p:strVal val="visible"/>
                                      </p:to>
                                    </p:set>
                                    <p:animEffect transition="in" filter="wipe(up)">
                                      <p:cBhvr>
                                        <p:cTn id="17" dur="500"/>
                                        <p:tgtEl>
                                          <p:spTgt spid="262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dirty="0" smtClean="0"/>
              <a:t>Adam Smith</a:t>
            </a:r>
          </a:p>
        </p:txBody>
      </p:sp>
      <p:sp>
        <p:nvSpPr>
          <p:cNvPr id="21508" name="Rectangle 4"/>
          <p:cNvSpPr>
            <a:spLocks noGrp="1" noChangeArrowheads="1"/>
          </p:cNvSpPr>
          <p:nvPr>
            <p:ph type="body" sz="half" idx="2"/>
          </p:nvPr>
        </p:nvSpPr>
        <p:spPr>
          <a:xfrm>
            <a:off x="4495800" y="1447800"/>
            <a:ext cx="4648200" cy="4114800"/>
          </a:xfrm>
        </p:spPr>
        <p:txBody>
          <a:bodyPr>
            <a:noAutofit/>
          </a:bodyPr>
          <a:lstStyle/>
          <a:p>
            <a:pPr eaLnBrk="1" hangingPunct="1"/>
            <a:r>
              <a:rPr lang="en-US" altLang="en-US" sz="2600" dirty="0" smtClean="0"/>
              <a:t>Many regard him as the founder of modern economics.</a:t>
            </a:r>
          </a:p>
          <a:p>
            <a:pPr eaLnBrk="1" hangingPunct="1"/>
            <a:r>
              <a:rPr lang="en-US" altLang="en-US" sz="2600" dirty="0" smtClean="0"/>
              <a:t>He was, however, a tutor, philosopher, and moral writer (</a:t>
            </a:r>
            <a:r>
              <a:rPr lang="en-US" altLang="en-US" sz="2600" i="1" dirty="0" smtClean="0"/>
              <a:t>Theory on Moral Sentiments) </a:t>
            </a:r>
            <a:r>
              <a:rPr lang="en-US" altLang="en-US" sz="2600" dirty="0" smtClean="0"/>
              <a:t>prior to publishing, </a:t>
            </a:r>
            <a:r>
              <a:rPr lang="en-US" altLang="en-US" sz="2600" i="1" dirty="0" smtClean="0"/>
              <a:t>The Wealth of Nations </a:t>
            </a:r>
            <a:r>
              <a:rPr lang="en-US" altLang="en-US" sz="2600" dirty="0" smtClean="0"/>
              <a:t>(1776)</a:t>
            </a:r>
          </a:p>
          <a:p>
            <a:pPr eaLnBrk="1" hangingPunct="1"/>
            <a:r>
              <a:rPr lang="en-US" altLang="en-US" sz="2600" dirty="0" smtClean="0"/>
              <a:t>3 classes within society: </a:t>
            </a:r>
          </a:p>
          <a:p>
            <a:pPr lvl="1"/>
            <a:r>
              <a:rPr lang="en-US" altLang="en-US" sz="2600" dirty="0" smtClean="0"/>
              <a:t>The capitalist</a:t>
            </a:r>
          </a:p>
          <a:p>
            <a:pPr lvl="1"/>
            <a:r>
              <a:rPr lang="en-US" altLang="en-US" sz="2600" dirty="0" smtClean="0"/>
              <a:t>The laborer</a:t>
            </a:r>
          </a:p>
          <a:p>
            <a:pPr lvl="1"/>
            <a:r>
              <a:rPr lang="en-US" altLang="en-US" sz="2600" dirty="0" smtClean="0"/>
              <a:t>The landlord</a:t>
            </a:r>
          </a:p>
        </p:txBody>
      </p:sp>
      <p:pic>
        <p:nvPicPr>
          <p:cNvPr id="1026" name="Picture 2" descr="Image result for adam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76400"/>
            <a:ext cx="43815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6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up)">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up)">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wipe(up)">
                                      <p:cBhvr>
                                        <p:cTn id="17" dur="500"/>
                                        <p:tgtEl>
                                          <p:spTgt spid="21508">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1508">
                                            <p:txEl>
                                              <p:pRg st="3" end="3"/>
                                            </p:txEl>
                                          </p:spTgt>
                                        </p:tgtEl>
                                        <p:attrNameLst>
                                          <p:attrName>style.visibility</p:attrName>
                                        </p:attrNameLst>
                                      </p:cBhvr>
                                      <p:to>
                                        <p:strVal val="visible"/>
                                      </p:to>
                                    </p:set>
                                    <p:animEffect transition="in" filter="wipe(up)">
                                      <p:cBhvr>
                                        <p:cTn id="20" dur="500"/>
                                        <p:tgtEl>
                                          <p:spTgt spid="21508">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1508">
                                            <p:txEl>
                                              <p:pRg st="4" end="4"/>
                                            </p:txEl>
                                          </p:spTgt>
                                        </p:tgtEl>
                                        <p:attrNameLst>
                                          <p:attrName>style.visibility</p:attrName>
                                        </p:attrNameLst>
                                      </p:cBhvr>
                                      <p:to>
                                        <p:strVal val="visible"/>
                                      </p:to>
                                    </p:set>
                                    <p:animEffect transition="in" filter="wipe(up)">
                                      <p:cBhvr>
                                        <p:cTn id="23" dur="500"/>
                                        <p:tgtEl>
                                          <p:spTgt spid="21508">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508">
                                            <p:txEl>
                                              <p:pRg st="5" end="5"/>
                                            </p:txEl>
                                          </p:spTgt>
                                        </p:tgtEl>
                                        <p:attrNameLst>
                                          <p:attrName>style.visibility</p:attrName>
                                        </p:attrNameLst>
                                      </p:cBhvr>
                                      <p:to>
                                        <p:strVal val="visible"/>
                                      </p:to>
                                    </p:set>
                                    <p:animEffect transition="in" filter="wipe(up)">
                                      <p:cBhvr>
                                        <p:cTn id="26" dur="500"/>
                                        <p:tgtEl>
                                          <p:spTgt spid="215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dirty="0" smtClean="0"/>
              <a:t>Adam Smith</a:t>
            </a:r>
          </a:p>
        </p:txBody>
      </p:sp>
      <p:sp>
        <p:nvSpPr>
          <p:cNvPr id="21508" name="Rectangle 4"/>
          <p:cNvSpPr>
            <a:spLocks noGrp="1" noChangeArrowheads="1"/>
          </p:cNvSpPr>
          <p:nvPr>
            <p:ph type="body" sz="half" idx="2"/>
          </p:nvPr>
        </p:nvSpPr>
        <p:spPr>
          <a:xfrm>
            <a:off x="4495800" y="1447800"/>
            <a:ext cx="4495800" cy="4114800"/>
          </a:xfrm>
        </p:spPr>
        <p:txBody>
          <a:bodyPr>
            <a:noAutofit/>
          </a:bodyPr>
          <a:lstStyle/>
          <a:p>
            <a:pPr eaLnBrk="1" hangingPunct="1"/>
            <a:r>
              <a:rPr lang="en-US" altLang="en-US" sz="2600" dirty="0" smtClean="0"/>
              <a:t>Believed in the “market economy”</a:t>
            </a:r>
          </a:p>
          <a:p>
            <a:pPr lvl="1"/>
            <a:r>
              <a:rPr lang="en-US" altLang="en-US" sz="2600" dirty="0"/>
              <a:t>Natural process resolves conflict better than human </a:t>
            </a:r>
            <a:r>
              <a:rPr lang="en-US" altLang="en-US" sz="2600" dirty="0" smtClean="0"/>
              <a:t>arrangements</a:t>
            </a:r>
          </a:p>
          <a:p>
            <a:pPr lvl="1"/>
            <a:r>
              <a:rPr lang="en-US" altLang="en-US" sz="2600" dirty="0" smtClean="0"/>
              <a:t>Optimum </a:t>
            </a:r>
            <a:r>
              <a:rPr lang="en-US" altLang="en-US" sz="2600" dirty="0"/>
              <a:t>allocation of resources occurs in competitive markets with out </a:t>
            </a:r>
            <a:r>
              <a:rPr lang="en-US" altLang="en-US" sz="2600" dirty="0" smtClean="0"/>
              <a:t>intervention</a:t>
            </a:r>
          </a:p>
          <a:p>
            <a:r>
              <a:rPr lang="en-US" altLang="en-US" sz="2600" dirty="0" smtClean="0"/>
              <a:t>He describes it as an “invisible hand”</a:t>
            </a:r>
          </a:p>
          <a:p>
            <a:r>
              <a:rPr lang="en-US" altLang="en-US" sz="2600" dirty="0" smtClean="0"/>
              <a:t>Laissez-faire </a:t>
            </a:r>
            <a:endParaRPr lang="en-US" altLang="en-US" sz="2600" dirty="0"/>
          </a:p>
          <a:p>
            <a:pPr eaLnBrk="1" hangingPunct="1"/>
            <a:endParaRPr lang="en-US" altLang="en-US" sz="2400" dirty="0" smtClean="0"/>
          </a:p>
        </p:txBody>
      </p:sp>
      <p:pic>
        <p:nvPicPr>
          <p:cNvPr id="1026" name="Picture 2" descr="Image result for adam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76400"/>
            <a:ext cx="43815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16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up)">
                                      <p:cBhvr>
                                        <p:cTn id="7" dur="500"/>
                                        <p:tgtEl>
                                          <p:spTgt spid="2150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08">
                                            <p:txEl>
                                              <p:pRg st="1" end="1"/>
                                            </p:txEl>
                                          </p:spTgt>
                                        </p:tgtEl>
                                        <p:attrNameLst>
                                          <p:attrName>style.visibility</p:attrName>
                                        </p:attrNameLst>
                                      </p:cBhvr>
                                      <p:to>
                                        <p:strVal val="visible"/>
                                      </p:to>
                                    </p:set>
                                    <p:animEffect transition="in" filter="wipe(up)">
                                      <p:cBhvr>
                                        <p:cTn id="10" dur="500"/>
                                        <p:tgtEl>
                                          <p:spTgt spid="21508">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Effect transition="in" filter="wipe(up)">
                                      <p:cBhvr>
                                        <p:cTn id="13" dur="500"/>
                                        <p:tgtEl>
                                          <p:spTgt spid="2150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1508">
                                            <p:txEl>
                                              <p:pRg st="3" end="3"/>
                                            </p:txEl>
                                          </p:spTgt>
                                        </p:tgtEl>
                                        <p:attrNameLst>
                                          <p:attrName>style.visibility</p:attrName>
                                        </p:attrNameLst>
                                      </p:cBhvr>
                                      <p:to>
                                        <p:strVal val="visible"/>
                                      </p:to>
                                    </p:set>
                                    <p:animEffect transition="in" filter="wipe(up)">
                                      <p:cBhvr>
                                        <p:cTn id="18" dur="500"/>
                                        <p:tgtEl>
                                          <p:spTgt spid="2150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508">
                                            <p:txEl>
                                              <p:pRg st="4" end="4"/>
                                            </p:txEl>
                                          </p:spTgt>
                                        </p:tgtEl>
                                        <p:attrNameLst>
                                          <p:attrName>style.visibility</p:attrName>
                                        </p:attrNameLst>
                                      </p:cBhvr>
                                      <p:to>
                                        <p:strVal val="visible"/>
                                      </p:to>
                                    </p:set>
                                    <p:animEffect transition="in" filter="wipe(up)">
                                      <p:cBhvr>
                                        <p:cTn id="23" dur="500"/>
                                        <p:tgtEl>
                                          <p:spTgt spid="21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304800"/>
            <a:ext cx="7010400" cy="838200"/>
          </a:xfrm>
        </p:spPr>
        <p:txBody>
          <a:bodyPr/>
          <a:lstStyle/>
          <a:p>
            <a:pPr eaLnBrk="1" hangingPunct="1"/>
            <a:r>
              <a:rPr lang="en-US" altLang="en-US" b="1" smtClean="0"/>
              <a:t>“Enlightened Monarchs”</a:t>
            </a:r>
          </a:p>
        </p:txBody>
      </p:sp>
      <p:sp>
        <p:nvSpPr>
          <p:cNvPr id="240643" name="Rectangle 3"/>
          <p:cNvSpPr>
            <a:spLocks noGrp="1" noChangeArrowheads="1"/>
          </p:cNvSpPr>
          <p:nvPr>
            <p:ph type="body" sz="half" idx="1"/>
          </p:nvPr>
        </p:nvSpPr>
        <p:spPr>
          <a:xfrm>
            <a:off x="4656138" y="1219200"/>
            <a:ext cx="4716462" cy="2438400"/>
          </a:xfrm>
        </p:spPr>
        <p:txBody>
          <a:bodyPr/>
          <a:lstStyle/>
          <a:p>
            <a:pPr eaLnBrk="1" hangingPunct="1"/>
            <a:r>
              <a:rPr lang="en-US" altLang="en-US" sz="2400" dirty="0" smtClean="0">
                <a:solidFill>
                  <a:schemeClr val="tx1"/>
                </a:solidFill>
              </a:rPr>
              <a:t>Most of Europe ruled by absolute monarchs</a:t>
            </a:r>
          </a:p>
          <a:p>
            <a:pPr eaLnBrk="1" hangingPunct="1"/>
            <a:r>
              <a:rPr lang="en-US" altLang="en-US" sz="2400" dirty="0" smtClean="0">
                <a:solidFill>
                  <a:schemeClr val="tx1"/>
                </a:solidFill>
              </a:rPr>
              <a:t>Receptive to Enlightenment ideas</a:t>
            </a:r>
          </a:p>
          <a:p>
            <a:pPr eaLnBrk="1" hangingPunct="1"/>
            <a:r>
              <a:rPr lang="en-US" altLang="en-US" sz="2400" dirty="0" smtClean="0">
                <a:solidFill>
                  <a:schemeClr val="tx1"/>
                </a:solidFill>
              </a:rPr>
              <a:t>Instituted new laws and practices </a:t>
            </a:r>
          </a:p>
        </p:txBody>
      </p:sp>
      <p:sp>
        <p:nvSpPr>
          <p:cNvPr id="240645" name="Text Box 5"/>
          <p:cNvSpPr txBox="1">
            <a:spLocks noChangeArrowheads="1"/>
          </p:cNvSpPr>
          <p:nvPr/>
        </p:nvSpPr>
        <p:spPr bwMode="auto">
          <a:xfrm>
            <a:off x="5105400" y="3886200"/>
            <a:ext cx="3733800" cy="2971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Font typeface="Wingdings" pitchFamily="2" charset="2"/>
              <a:buNone/>
            </a:pPr>
            <a:r>
              <a:rPr lang="en-US" altLang="en-US" sz="2000" b="1" u="sng" dirty="0"/>
              <a:t>Enlightened Monarchs</a:t>
            </a:r>
          </a:p>
          <a:p>
            <a:pPr>
              <a:spcBef>
                <a:spcPct val="20000"/>
              </a:spcBef>
              <a:buFontTx/>
              <a:buChar char="•"/>
            </a:pPr>
            <a:r>
              <a:rPr lang="en-US" altLang="en-US" sz="2000" dirty="0"/>
              <a:t> Frederick II, Prussia</a:t>
            </a:r>
          </a:p>
          <a:p>
            <a:pPr>
              <a:spcBef>
                <a:spcPct val="20000"/>
              </a:spcBef>
              <a:buFontTx/>
              <a:buChar char="•"/>
            </a:pPr>
            <a:r>
              <a:rPr lang="en-US" altLang="en-US" sz="2000" dirty="0"/>
              <a:t> Catherine the Great, Russia</a:t>
            </a:r>
          </a:p>
          <a:p>
            <a:pPr>
              <a:spcBef>
                <a:spcPct val="20000"/>
              </a:spcBef>
              <a:buFontTx/>
              <a:buChar char="•"/>
            </a:pPr>
            <a:r>
              <a:rPr lang="en-US" altLang="en-US" sz="2000" dirty="0"/>
              <a:t> Maria Theresa, Austria</a:t>
            </a:r>
          </a:p>
          <a:p>
            <a:pPr>
              <a:spcBef>
                <a:spcPct val="20000"/>
              </a:spcBef>
              <a:buFontTx/>
              <a:buChar char="•"/>
            </a:pPr>
            <a:r>
              <a:rPr lang="en-US" altLang="en-US" sz="2000" dirty="0"/>
              <a:t> Joseph II, Holy Roman Empire</a:t>
            </a:r>
          </a:p>
          <a:p>
            <a:pPr>
              <a:spcBef>
                <a:spcPct val="20000"/>
              </a:spcBef>
              <a:buFontTx/>
              <a:buChar char="•"/>
            </a:pPr>
            <a:r>
              <a:rPr lang="en-US" altLang="en-US" sz="2000" dirty="0"/>
              <a:t> Gustav III, Sweden</a:t>
            </a:r>
          </a:p>
          <a:p>
            <a:pPr>
              <a:spcBef>
                <a:spcPct val="20000"/>
              </a:spcBef>
              <a:buFontTx/>
              <a:buChar char="•"/>
            </a:pPr>
            <a:r>
              <a:rPr lang="en-US" altLang="en-US" sz="2000" dirty="0"/>
              <a:t> Napoleon I, France </a:t>
            </a:r>
          </a:p>
        </p:txBody>
      </p:sp>
      <p:pic>
        <p:nvPicPr>
          <p:cNvPr id="10245" name="Picture 6" descr="frederic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15224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mariathere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1508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catherine portr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00200"/>
            <a:ext cx="164306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jose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810000"/>
            <a:ext cx="1535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napoleon-stud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362200"/>
            <a:ext cx="13033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descr="kung_gustav_iii__1766_1792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572000"/>
            <a:ext cx="1477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676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wipe(up)">
                                      <p:cBhvr>
                                        <p:cTn id="7" dur="500"/>
                                        <p:tgtEl>
                                          <p:spTgt spid="240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wipe(up)">
                                      <p:cBhvr>
                                        <p:cTn id="12" dur="500"/>
                                        <p:tgtEl>
                                          <p:spTgt spid="240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Effect transition="in" filter="wipe(up)">
                                      <p:cBhvr>
                                        <p:cTn id="17" dur="500"/>
                                        <p:tgtEl>
                                          <p:spTgt spid="2406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0645"/>
                                        </p:tgtEl>
                                        <p:attrNameLst>
                                          <p:attrName>style.visibility</p:attrName>
                                        </p:attrNameLst>
                                      </p:cBhvr>
                                      <p:to>
                                        <p:strVal val="visible"/>
                                      </p:to>
                                    </p:set>
                                    <p:animEffect transition="in" filter="wipe(up)">
                                      <p:cBhvr>
                                        <p:cTn id="22" dur="500"/>
                                        <p:tgtEl>
                                          <p:spTgt spid="24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P spid="24064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1143000"/>
          </a:xfrm>
        </p:spPr>
        <p:txBody>
          <a:bodyPr>
            <a:normAutofit/>
          </a:bodyPr>
          <a:lstStyle/>
          <a:p>
            <a:r>
              <a:rPr lang="en-US" dirty="0" smtClean="0">
                <a:latin typeface="Algerian" charset="0"/>
              </a:rPr>
              <a:t>The </a:t>
            </a:r>
            <a:r>
              <a:rPr lang="en-US" dirty="0" err="1" smtClean="0">
                <a:latin typeface="Algerian" charset="0"/>
              </a:rPr>
              <a:t>ancien</a:t>
            </a:r>
            <a:r>
              <a:rPr lang="en-US" dirty="0" smtClean="0">
                <a:latin typeface="Algerian" charset="0"/>
              </a:rPr>
              <a:t> </a:t>
            </a:r>
            <a:r>
              <a:rPr lang="en-US" dirty="0" err="1" smtClean="0">
                <a:latin typeface="Algerian" charset="0"/>
              </a:rPr>
              <a:t>rÉgime</a:t>
            </a:r>
            <a:r>
              <a:rPr lang="en-US" dirty="0" smtClean="0">
                <a:latin typeface="Algerian" charset="0"/>
              </a:rPr>
              <a:t/>
            </a:r>
            <a:br>
              <a:rPr lang="en-US" dirty="0" smtClean="0">
                <a:latin typeface="Algerian" charset="0"/>
              </a:rPr>
            </a:br>
            <a:r>
              <a:rPr lang="en-US" dirty="0" smtClean="0">
                <a:latin typeface="Algerian" charset="0"/>
              </a:rPr>
              <a:t>Look familiar?!?</a:t>
            </a:r>
            <a:endParaRPr lang="en-US" dirty="0">
              <a:latin typeface="Algerian" charset="0"/>
            </a:endParaRPr>
          </a:p>
        </p:txBody>
      </p:sp>
      <p:pic>
        <p:nvPicPr>
          <p:cNvPr id="1026" name="Picture 2" descr="Image result for the three e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295400"/>
            <a:ext cx="4714875" cy="55626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3048000" y="1905000"/>
            <a:ext cx="1066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416011" y="3810000"/>
            <a:ext cx="1994189"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733800" y="5715000"/>
            <a:ext cx="2362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49511" y="1905000"/>
            <a:ext cx="3022889" cy="646331"/>
          </a:xfrm>
          <a:prstGeom prst="rect">
            <a:avLst/>
          </a:prstGeom>
          <a:noFill/>
        </p:spPr>
        <p:txBody>
          <a:bodyPr wrap="square" rtlCol="0">
            <a:spAutoFit/>
          </a:bodyPr>
          <a:lstStyle/>
          <a:p>
            <a:r>
              <a:rPr lang="en-US" dirty="0" smtClean="0"/>
              <a:t>The 1</a:t>
            </a:r>
            <a:r>
              <a:rPr lang="en-US" baseline="30000" dirty="0" smtClean="0"/>
              <a:t>st</a:t>
            </a:r>
            <a:r>
              <a:rPr lang="en-US" dirty="0" smtClean="0"/>
              <a:t> ESTATE:  The Church &amp; it’s Clergy</a:t>
            </a:r>
            <a:endParaRPr lang="en-US" dirty="0"/>
          </a:p>
        </p:txBody>
      </p:sp>
      <p:sp>
        <p:nvSpPr>
          <p:cNvPr id="14" name="TextBox 13"/>
          <p:cNvSpPr txBox="1"/>
          <p:nvPr/>
        </p:nvSpPr>
        <p:spPr>
          <a:xfrm>
            <a:off x="5638800" y="3892034"/>
            <a:ext cx="3022889" cy="369332"/>
          </a:xfrm>
          <a:prstGeom prst="rect">
            <a:avLst/>
          </a:prstGeom>
          <a:noFill/>
        </p:spPr>
        <p:txBody>
          <a:bodyPr wrap="square" rtlCol="0">
            <a:spAutoFit/>
          </a:bodyPr>
          <a:lstStyle/>
          <a:p>
            <a:r>
              <a:rPr lang="en-US" dirty="0" smtClean="0"/>
              <a:t>The 2</a:t>
            </a:r>
            <a:r>
              <a:rPr lang="en-US" baseline="30000" dirty="0" smtClean="0"/>
              <a:t>nd</a:t>
            </a:r>
            <a:r>
              <a:rPr lang="en-US" dirty="0" smtClean="0"/>
              <a:t> ESTATE:  The Nobility</a:t>
            </a:r>
            <a:endParaRPr lang="en-US" dirty="0"/>
          </a:p>
        </p:txBody>
      </p:sp>
      <p:sp>
        <p:nvSpPr>
          <p:cNvPr id="15" name="TextBox 14"/>
          <p:cNvSpPr txBox="1"/>
          <p:nvPr/>
        </p:nvSpPr>
        <p:spPr>
          <a:xfrm>
            <a:off x="6121400" y="5797034"/>
            <a:ext cx="3022889" cy="923330"/>
          </a:xfrm>
          <a:prstGeom prst="rect">
            <a:avLst/>
          </a:prstGeom>
          <a:noFill/>
        </p:spPr>
        <p:txBody>
          <a:bodyPr wrap="square" rtlCol="0">
            <a:spAutoFit/>
          </a:bodyPr>
          <a:lstStyle/>
          <a:p>
            <a:r>
              <a:rPr lang="en-US" dirty="0" smtClean="0"/>
              <a:t>The 3</a:t>
            </a:r>
            <a:r>
              <a:rPr lang="en-US" baseline="30000" dirty="0" smtClean="0"/>
              <a:t>rd</a:t>
            </a:r>
            <a:r>
              <a:rPr lang="en-US" dirty="0" smtClean="0"/>
              <a:t> ESTATE:  Everyone else:  although there were differing levels here as well…</a:t>
            </a:r>
            <a:endParaRPr lang="en-US" dirty="0"/>
          </a:p>
        </p:txBody>
      </p:sp>
      <p:cxnSp>
        <p:nvCxnSpPr>
          <p:cNvPr id="6" name="Straight Connector 5"/>
          <p:cNvCxnSpPr/>
          <p:nvPr/>
        </p:nvCxnSpPr>
        <p:spPr>
          <a:xfrm>
            <a:off x="685800" y="533400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Left Arrow 17"/>
          <p:cNvSpPr/>
          <p:nvPr/>
        </p:nvSpPr>
        <p:spPr>
          <a:xfrm>
            <a:off x="4103255" y="4876800"/>
            <a:ext cx="1066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97198" y="4543335"/>
            <a:ext cx="3706091" cy="1200329"/>
          </a:xfrm>
          <a:prstGeom prst="rect">
            <a:avLst/>
          </a:prstGeom>
          <a:solidFill>
            <a:schemeClr val="tx1"/>
          </a:solidFill>
        </p:spPr>
        <p:txBody>
          <a:bodyPr wrap="square" rtlCol="0">
            <a:spAutoFit/>
          </a:bodyPr>
          <a:lstStyle/>
          <a:p>
            <a:r>
              <a:rPr lang="en-US" dirty="0" smtClean="0">
                <a:solidFill>
                  <a:srgbClr val="FFFF00"/>
                </a:solidFill>
              </a:rPr>
              <a:t>The BOURGEOISIE : Not nobility, not a peasant…more in line with the “middle class”  Merchants, small business owners…</a:t>
            </a:r>
            <a:endParaRPr lang="en-US" dirty="0">
              <a:solidFill>
                <a:srgbClr val="FFFF00"/>
              </a:solidFill>
            </a:endParaRPr>
          </a:p>
        </p:txBody>
      </p:sp>
      <p:sp>
        <p:nvSpPr>
          <p:cNvPr id="20" name="Rectangle 2"/>
          <p:cNvSpPr txBox="1">
            <a:spLocks noChangeArrowheads="1"/>
          </p:cNvSpPr>
          <p:nvPr/>
        </p:nvSpPr>
        <p:spPr>
          <a:xfrm>
            <a:off x="436707" y="152400"/>
            <a:ext cx="8229600" cy="1219200"/>
          </a:xfrm>
          <a:prstGeom prst="rect">
            <a:avLst/>
          </a:prstGeom>
          <a:solidFill>
            <a:srgbClr val="FFFF0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lgerian" charset="0"/>
              </a:rPr>
              <a:t>The Third Estate:  Look familiar?</a:t>
            </a:r>
            <a:endParaRPr lang="en-US" dirty="0">
              <a:latin typeface="Algerian" charset="0"/>
            </a:endParaRPr>
          </a:p>
        </p:txBody>
      </p:sp>
    </p:spTree>
    <p:extLst>
      <p:ext uri="{BB962C8B-B14F-4D97-AF65-F5344CB8AC3E}">
        <p14:creationId xmlns:p14="http://schemas.microsoft.com/office/powerpoint/2010/main" val="8960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5257"/>
            <a:ext cx="8610600" cy="646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84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93367"/>
            <a:ext cx="6500111" cy="763500"/>
          </a:xfrm>
          <a:solidFill>
            <a:schemeClr val="accent1"/>
          </a:solidFill>
        </p:spPr>
        <p:txBody>
          <a:bodyPr/>
          <a:lstStyle/>
          <a:p>
            <a:pPr algn="ctr" eaLnBrk="1" hangingPunct="1"/>
            <a:r>
              <a:rPr lang="en-US" altLang="en-US" sz="4000" dirty="0" smtClean="0"/>
              <a:t>According to Hobbes</a:t>
            </a:r>
          </a:p>
        </p:txBody>
      </p:sp>
      <p:sp>
        <p:nvSpPr>
          <p:cNvPr id="9219" name="Content Placeholder 2"/>
          <p:cNvSpPr>
            <a:spLocks noGrp="1"/>
          </p:cNvSpPr>
          <p:nvPr>
            <p:ph idx="1"/>
          </p:nvPr>
        </p:nvSpPr>
        <p:spPr>
          <a:xfrm>
            <a:off x="0" y="1536632"/>
            <a:ext cx="6588125" cy="5321367"/>
          </a:xfrm>
        </p:spPr>
        <p:txBody>
          <a:bodyPr/>
          <a:lstStyle/>
          <a:p>
            <a:pPr eaLnBrk="1" hangingPunct="1"/>
            <a:r>
              <a:rPr lang="en-US" altLang="en-US" sz="3200" dirty="0" smtClean="0">
                <a:solidFill>
                  <a:schemeClr val="tx1"/>
                </a:solidFill>
              </a:rPr>
              <a:t>The </a:t>
            </a:r>
            <a:r>
              <a:rPr lang="en-US" altLang="en-US" sz="3200" b="1" u="sng" dirty="0" smtClean="0">
                <a:solidFill>
                  <a:schemeClr val="tx1"/>
                </a:solidFill>
              </a:rPr>
              <a:t>only right</a:t>
            </a:r>
            <a:r>
              <a:rPr lang="en-US" altLang="en-US" sz="3200" dirty="0" smtClean="0">
                <a:solidFill>
                  <a:schemeClr val="tx1"/>
                </a:solidFill>
              </a:rPr>
              <a:t> people have is to protect their own </a:t>
            </a:r>
            <a:r>
              <a:rPr lang="en-US" altLang="en-US" sz="3200" b="1" u="sng" dirty="0" smtClean="0">
                <a:solidFill>
                  <a:schemeClr val="tx1"/>
                </a:solidFill>
              </a:rPr>
              <a:t>lives</a:t>
            </a:r>
            <a:r>
              <a:rPr lang="en-US" altLang="en-US" sz="3200" dirty="0" smtClean="0">
                <a:solidFill>
                  <a:schemeClr val="tx1"/>
                </a:solidFill>
              </a:rPr>
              <a:t>.</a:t>
            </a:r>
          </a:p>
          <a:p>
            <a:pPr eaLnBrk="1" hangingPunct="1"/>
            <a:r>
              <a:rPr lang="en-US" altLang="en-US" sz="3200" dirty="0" smtClean="0">
                <a:solidFill>
                  <a:schemeClr val="tx1"/>
                </a:solidFill>
              </a:rPr>
              <a:t>All rights to everything else are trusted to the king.</a:t>
            </a:r>
          </a:p>
          <a:p>
            <a:pPr eaLnBrk="1" hangingPunct="1"/>
            <a:r>
              <a:rPr lang="en-US" altLang="en-US" sz="3200" dirty="0" smtClean="0">
                <a:solidFill>
                  <a:schemeClr val="tx1"/>
                </a:solidFill>
              </a:rPr>
              <a:t>All people are inherently savages, and cannot be trusted in decision making as a group.</a:t>
            </a:r>
          </a:p>
          <a:p>
            <a:pPr marL="114300" indent="0" eaLnBrk="1" hangingPunct="1">
              <a:buNone/>
            </a:pPr>
            <a:r>
              <a:rPr lang="en-US" altLang="en-US" sz="3200" b="1" dirty="0" smtClean="0">
                <a:solidFill>
                  <a:schemeClr val="tx1"/>
                </a:solidFill>
              </a:rPr>
              <a:t>“…the life of man, solitary, poor, nasty, brutish, and short.”</a:t>
            </a:r>
          </a:p>
        </p:txBody>
      </p:sp>
      <p:pic>
        <p:nvPicPr>
          <p:cNvPr id="4" name="Picture 9" descr="http://static.tvtropes.org/pmwiki/pub/images/lord-of-the-flies_8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3581400"/>
            <a:ext cx="2555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500111" y="335666"/>
            <a:ext cx="2643889" cy="2812648"/>
          </a:xfrm>
          <a:prstGeom prst="rect">
            <a:avLst/>
          </a:prstGeom>
        </p:spPr>
      </p:pic>
    </p:spTree>
    <p:extLst>
      <p:ext uri="{BB962C8B-B14F-4D97-AF65-F5344CB8AC3E}">
        <p14:creationId xmlns:p14="http://schemas.microsoft.com/office/powerpoint/2010/main" val="1119059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descr="https://jspivey.wikispaces.com/file/view/Three_Estates.jpg/99256987/182x216/Three_E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99" y="57779"/>
            <a:ext cx="5044015" cy="68002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UUExQWFhUVGRwYGRcYGBwYHhwbGBgXGR4cGBgaHCggHBolHBcXITEhJSkrLi4uHB8zODMsNygtLisBCgoKDg0OGxAQGzQkICQsLCwsLCwsLCwsLCwsLCwsLCwsLCwsLCwsLCwsLCwsLCwsLCwsLCwsLCwsLCwsLCwsLP/AABEIAOgAyAMBIgACEQEDEQH/xAAbAAABBQEBAAAAAAAAAAAAAAAEAAIDBQYBB//EAEAQAAEDAgQEAwcDAQYFBQEAAAEAAhEDIQQSMUEFUWFxIoGRBhMyobHB8ELR4VIHFCNicoIVJGOi8USSk7LCQ//EABkBAAMBAQEAAAAAAAAAAAAAAAECAwAEBf/EACcRAAICAgICAQMFAQAAAAAAAAABAhEDIRIxQVETBCKxYXGRofEy/9oADAMBAAIRAxEAPwDSErjV3fomhVJC806VwLkIGOyuErmVOAWCcCqcX7Q06bi0zIVtKxftHiG/3kgACAAT11U5tpaKY4pumXWD9pab3hsEToZV2vPuCQa7JE+IdFvMRXDGlx0AlaDdbNkik9Dq+IawS9waOphU+K9p6bXQw5hvqFj+LY91Z5cdNAoeH0S94bzIHqklJ+ykYJI9KwHFGVR4fy8I6VmMbhWupOLJZAzEj4Tl0Bt1+S57PccJcKVTewd15FLGTDKC8GoJSSXCqExwKRcuQmytRrHkrmZMLuchdJ6omHhyQcmOcBqY6qJ+I5XQ6MFSuip10Vc6u49J5fupA0wNShyDRLVr8vz+ElHncNh5hJL2OmOITZTwmHVdJynIXWpNcEghYRtUnUfnqnhcKeEAjQ2SsDj8FVq4iq6mwuGYi0bW3K3uIByPgwcpg+RWO4fxIe8yOkQ5uWB1EjnEKWRlsS8gFDDVcPUY99N2oA3nzC2HtBhaj6eWm2STe8WVdxHEtptLWhzs1rxYam+pPVaHAOJY0nynWNp6oQk+g5FtM8zxvCq1G76ZAOh1+iL4XgK2opnoQWyPmtn7RYA1acNjM0kgEwDIi52QHAMrrCk0hpPjAsZtqLeXVLPWh4Oykx3EqwaaTgW84Go+Y9FX0WPd8DHuPRp/ZbDF4WrVefdvaAAAWn18J3FteqP4Lwx1PM6o4uc63QAcvVLF+BpOgzDvJY0uEOLRI5GLqQBPLV0NVCFDCEoUhC4msFDAELiXZTJBPUI2FwhZ7MtFS2q2dDPZTUn9D6J1XCkkxouswzh/Cnspoka8m31H8Jzw4dfOFE2iTsfmPsVJTombgnuZ+yN2CqIpSU+W92egKSNAsWWyYB2U40TcoV7I0R5U2ozeynACVRgI38kGw0RgDYLpeACToLz2ThP86KDibpovAFy02+vohYUij4p7TNaw5B8UhpI1AMSAs7wqhmJcfiBEAjmhsTWDqjWgCAIEH5+ascJi2Uy7NIzO5HSw1+ahK2joSS6CeKYhwqNAmWix78vQJruJVy0DOSOnhO8zzQ2IxIc8ubcCBOxPRMrV4iN/v+FFJVszew3B4VhEESTo4853VnwullePCGxc5tLa7/XaFV0HX3g/IhaFmSqz3n6qbYe0dLtdG4t9eSjW+LLSj9qmugfiziS06AiWkiDA+g0tyhS4TiruUxcjaOYOoM7XT+LtzBtQB5af1FwIOYTYclTtF/2U5ScZHRjwxyYl7Nbhq4e0OHmOymhCcEcDSb0kehVhCvGdo45w4uiJcJT8qWVPZOhspSuOeNoJ7/VOhbkbicYEinNCQIWsFHEiEnPA1KY7ENC1molaUkOMY3k4+SS3NB4Me1q7lUjNE0p3IHEQYkWroCRSmobkVB7V8RFNnux8bwf9refnp6q+rVQ0FzjDQJJ5BeX8c4katR9S9zDRybsFrYVFAOGqD3oJsFYYiuy0O1N7z9VT0xJurXCYYOc1kwXQJ2mdFnKhqsKaM4a1nidyF/ooeMUHUntDmlsaj+d1quC8Op4LxVjLnmzgJuBJ7HkO6C9tuM0XsaxozH4s1xlGkdytbYKK9j7GNVacOrlrw9gJMfCL5hu0/NZzCYwEDmLFXXB8TdpbPxWyxN+U+anlW1I6MMvtlB+r/gvMZTb7qWA5Tdlz4RqWls2I5fsqUtMgq7yDNUovLstSC0uiWvI5i19YVLimlhLXCC03/OSjmW0zo+kkqcX+5b8AxUOLDo646Ea+v2V62oDoQsYypuLEXWvwuIFRocN/rutieqF+qglLkvJLE7nyXMndLJ1P55LuXurNnJQmsAFl1cE8wkR1PkgYdCbkHILoEdVySOR+S1mo7k6BROwwO5+X7KUFdJRsFAOOAp03vN8rSbgbBJB+11bLhKnXK31cEkYpMLLlui4msf3/ADqnAo2JQgmuPkuudGqyPHuNe8ORh/wt3f1Hr/lR2EH9quKOrDJTMUxqf6o+yyGKcJtt9Vc4uqSclMFznWEXVAmqjE1OgTBPP88kax5Y4FkSHSLSJC4wS0dvom+80tv9R07LUAseI+0dWoGNqBvhucrSDMRe8QohimuIuN7eij96C4AgXH5qnDh7XdEaMO/urSSRqb2t6I7hzMpIIsCDBsDraQhqWBbl1II5EqxosgWEzpJkn1XNlyJql2dmDC0+T6osK+LLsxLSC4NLCHGA5s3Pn9ETxJnvKdOtaXQ18bHn6yPRQUMKZLcpNgJzQAdZykdR6FLhzyWVaDtTJaOThePOPqtKLqn5/JPHOPK4+H/QHicOaTyx/rzGxCK4bjjTPNp1H7dVeVsK3EUm5tYkEbHfy6LL4mk6k4teOx5jmFKcHHaOrHljkXGRtaFQOAIMgqQhUvBKLg3MCC118ouR/Kt2EHdXjbWzjmkpNJ2PhIhA8LxL6jczg0A/CW7jsdEaiIdhMJAvOn3XQUggETbrsJpCRYgYznt86MM0c6jfuUkz+0Af4DD/ANQfRySrHoVmmBgSdrqsq8WuMjSRzd4R5WmVaBgLSCJBsULS4bTbcN0tck/UrABMTQGIYG1HloJ+FhDZ6Em5WXb7OVqjnsa6KTXFvvHCM3lvy2C2WMw9gWNbmBBBgSOqIZSDQAJgW1WMZ/EcOp4PDVHMkvy5c5uZNrctdAvOA2Lfll6L7cYhzcNEfE9ombbnvsvOMxJPf7ooxZU2wwHf91Gb5R1j7i6Pc0ER0t0/LKtcRboY9dPunYAv3IJPSBqi2U7EbqHDNkE8z+aogCHd0UAkwTiZHX9kXVzNGZsiDY8z58lXYepHvCP6oHeB9ytBgsCc4bVdnytGXQASdNe4XKsdzbOqebjiUfL/AASYWWfGcrnfC7KMvkY8Jvuh+IM90aZptAfNxnzOO9wrWnW8LWmCZLTP9LdSfKFHXotYx9RrWjL4wYg2F+uk+qvKKao4oycXYbwLEMLCG2ynTlN4M8rjyQuJrtxLgwAe6Bg1CLl0SAw7aG/ZQcUwZeQ+mTlqWeGkAuEeEgm03jqjcBgHDKXDKG/AzWP8zubjzU5JrRaMr2gB1N+Fi592bFzRpbfXLJ3RD8U0seKdUOLxIEyWzrBmdDurhzJEG4NiCBdZPjHDWUXB1MkEy5wmwAsI35+iXoZGl4RAosAiwR0oalTyABunX91OFrAdK7K4F2ETHSU0lcJSQCZr2+b/AMs3pUb9wuIv2xpZsJU6ZXejgkqR6FZd05hNcTy+a7TmF1wQANBO49F0pAppf0Pp+yxjMf2gZjh2OaLNfLraSCBI7yvPGmD5r2PiGGbWpupnR4I0NjzXkeMwVSk7LUYWkE6ix7HcJkYs6DgWtPkgsY3KehHzGiIwZhonQ/ylX8QIOqbwAIpNAG/mpcRUABO4uPzyQ2GqSBH3+qhx9aIHKR9Eb0ai14HSFSswfpk1PnZaqrhTnLwQZa0AEciTc9ZWU9mPiYTYRrtAkH9lsXuuIv1G3e+hQhVMnldyMvisc73/AIA1oaYIcJ8RMn0V9w6q6oDmIPMEk/IfcLI4qsC+o4XDiXSO8T8lYcCxTM4zhzibC5seQIInukT2M1o2GQREW0RFIyNfwIZrrXm3P91LhXzm3Ej5hPk2hcWmTOJ5ekLO8cqSys7KTdtMeU6eeZaGvWyMc4/pBPoNFXUMG11FrHuMnxGDBJ1JUGdCCeH1XOpsLhctExzjkbokO7+i6EnOWMQ4jGNY0OMwTGn1nRdp4xpEie8T9JUsgoHEOYH5YBJ1g5fmEGFEeIOV7ngtc0xmG4AtbpvCNw1S0ax9DoVCcI0iQ54H+qfUOlU2CzQfFBGUgumMkTFuUj1Q62bvRecQo+8pPZ/U0jzj90kIHYhp0DxzBE+hhcTKQKLLCVcwJi0kDrG6kCEwGIBptI0i50U4rtMibjn62TikuVcITkoQMchY3+0qzaHd/wBGraFYv+0gz7gbeM//AFTIBmaGUNb3TeIOgAjcIekfCdt1JiBIteZI6dE5iThziRv6+enmmcQpkDMd9kPhaxAMWOxidlK+qXi/ogYsuF1gypRBv4b6/qPS8rbnCtMnLBgwZP5C834XifE3wzHnpvHovQH44lhLm1NBmPuy0NBsbuO0oRddk5p3oCxPCG06NHexDj1cB9IhUrKEUydC2zT5knut1j8AKlItaY/U03MEfZZTF4B9INa8t8PibfMS6SdOXfVK6HSZc8DxrX0xFiLEXVlhHDM4CIIBHWJB+yynDW1aBcSHAH4iRMyZm1g6+nVa3AgOGcXBEA8+Z80eVoXjUhvErhrP63AeQufoiXURfaeX7of3QNbQQxukbv8A4AU+JqBjS4/pBNuinRUekOaoD7TMJYWiWGzps5pt5EQfkVesDdoI2hY1obipyOjWDCzuHdIB6d7ixBte4WmMC52WZ9wG1HgfCSHAcpsbHySyGiWeHJIIBix1vsfr+6GpUCaZIEloY5v/AMbZEdQE3C4uH+71m4M6EbeaK4ZjaQGX3jZAAgm4yyPpCy9GYThMQ0gQeUdQdD+ckkJRrtZVLARBhzR/lJhw8jdJFMDG4OgBGUloBnK6fQHYKXEUyXDO0FoJOYGfIg7aXUtOm24Plz7AqGo0sJIcWj1B7jZDnXYKYXSxsguyuyj9USD2384RLXTfmqr3rnAizDpmF2nuFM7FukAjL1/T6hNGafQGmWUrzz20xRq4j3YJhkNA2zOiY6raYzibKTXOqfpAMD9U6RKwWExH/MGvUZIzl+UGTzGu6e0ZRbA+LYXI55IhudzWDSQ0wTHIWHfsUGDcDUAH5oriuK988uAyg6N5DX9ygqZumQDtQQSR0PzT4h3RRYl1hryKnrHccgUTBXs1T/5hg/Nei9Oq+NzqZu1zL/7jH0XkuHqOpua9hgg/JaPE8crucSHASyCWiDbTnudkknTCo2arCcQADWwYhskmdRdZTCYsYrFQ91pMTa0+GOsAdVPxPMxhLScrKZbM6zA9RB9VS4Gha+up2lRjO02yjh4R6aGhjYbYbTJudyTqe6a2u3KCJI0AG8LNcLw592HFzrkQMxgAaWndWDqvghuvwt6lxie2/olee3SN8ddljw0HKXnV7i7y0HyCIqgEEHQ2juos4BDBtbty+iDI9485XQAIB5TrHU/ZM5paAoma43Tw9IhrRUdEyQ+A07XIv1uhMNXr0qoF6cnNE2I10nSDotpiuHUXMax4kAyOdo877qpoezMYk1HEOZM31MzY9BonJtBOL4sHh7G2dlJaToSBMHyBQXD6HvTncS1kRpGYm8Df0QHEqJbUyXuY5ab9JCu8LTc4gmQBAtItybGg5+SRlSw920MIiIB5ctbbqkbw73jhfLIO1iZtHcSrTFYhrSGNjm6I05dyfkowYEie22uvmszIrsNiA13u3CS06yPCRb4uR5JIr+5NNEwZc0kk7nMZXUDBLq4Ig2MWI5ft9EFU4kWuLXCflA5h2hHMI6thGvEsdBBnz5qqcySczfELGNp5Dkdx+HmyOnv/AEpFWtEorEOBa7K7Qt0Dv5Vnhq8wCZDpjyuQQs+xmURyu2bwLEX3A09FxmLLXggEgQ61wLwQY6JccnF66Gkk0d9sqjQ5jGiJu6PRvbdUFRogGYG9psPv0RPFsaKuIqPHwiw2sLTBVZjK8yBsF3bbFVKAO0S2ycGWIGoUVFxA1ixhOpNi82hXOY48S2YUrosLcrDyURbOhslTuBOyxh2IEADl9lcYIyWxeYH3+yp2DUeaP4VXc1oMQBuRtp56qWRaHiy44m45Gt0D4B7C59TlQ2HpZiJ0OvbkUHV4j7xxc6w0YAJA+8lW/CcMxzM5lxmC0aDv0jyXO4uMaKppuw1tX4RtPP8AOXzRdPEgOaAL/FHbwt+ZPomjhVMjMA5v+l1u4B09FBRw1MGoS5w8WUO10tf/AHZrKPBp2mPaemHPxAygA3Mlx72U1HENaIDjPQWBjcxdUr5Y7I8QepsRzB5IrCYkDaAOlz2mwScpRYeKZcUcS3UgF0XgiT2Bi3RF0qzXaehEHzBVQ7EhwgtMDUOAdP3HdOZxQME5DlG93R8phdEcy8snLG/RH7RYEktqtm1nRy2dfleenZV78bVaAwOAHTU97GPJXFPjTXGAA7mAb+jolZypXAeYBixEa3tuqNp7Qi9Flw5wIBA8bHQQOR6drz0VyWtMRELLU3iA9kExoehn1kK9wLg8QW5Wm7Roc0ku+yyCdr4JmZgIdGbnaevqkiKbiQQ4yQ4g7fmySN0BqytzkCQfLn36pOeKlzZ3Pn0PXkUzMRqY/NSoqmsizvkVwykdCiNqHSOZkfUfdVVCu1jzM2PxEnTaHC4gHRHVnGW21/8AH3CpC4uc4xeTYiekTyT4Y2LN0aDFPo5Zc9pJEzEkxvOu4sq52CovbBc0Oi3xDnaZ2jVVoxQn4elxMDkOXdWD8SXD9LgIgOAI5W+S6Umid2VtPgFXPAaHDo4f/qO8IzG8DexocxhAjxh72ac25dtURg/iLgxoOwde88vzRG1MaXAMe9obIktGsXgDkSm+SQOCKIcErQDlgn+kT91FU4FUbOg3O/mY0HVXb2guGXMDq5xdMzqOmpjuVLUqNbJDABvBvtYbXICHySMoIzB4dWBh1JzgeU303RlSjULcoovbJ0INwI39Ff8A98hjmuBaS4eIHNJ3BnROpVw0PY5zriLem5gHa3JBzb7QeK8GTOBe0kinUbFxF4PVHUcaGOl0tzABzSCN7EHdXJxcWAcBqRJFo2y9ft1TKlH3k5niwkh4G5NwLyI68kXK+zJV0HYQ+A1WuzNgnKZkqf8AugLBTLCSBmLo/VvedZkIOjQpNGbKwOiYuAIAsRIvvCjrYovjxbHc5bRNo5RCShixxjGZCI3JHMb2Kr8GfCCTqJv9e6Ab7x+jsrZ2F8vnorOhhnFvhaf47ndRyK9LsaLrbOsxRaZAt+XM/hRdTieVuYmHHSA35yboN/D6oEmABre/pBRTOEA/E89fyYVMWHIukTnlx+TjeJuIAlrpBnwEG/XRVGOomnlc/wAOYWHbn1uLK7inQbIFzpzidgqH2pxhqU25oHimBchswfOI9Ffg6qTJqe7SIMC9zabDpmJMSNCVpaVeWZgTnBnybG06RPqqLEugBsAN2zRpNvkrWi0Gm7KDLgbgwDOxOsR90g7LVwIeSLixjSP3kJIWlWdlaHEN8JEEy4zERN9Ek37CNoFZVlutx80G5wcI/hMbpPP8uqrjT6jG5mOiTeOumq5I47dI6nKlZZVJLeo1PMKs4iC3xtJAJAdGvl6QmYDiuYAPFyInn3H5unY+9NsWEwRzsYKrCDhKmI2pLRxlGYggA3uJ7rr3lrneFvhtsBadtwVFQ4dUIOQw08z02/hS4vg+KaWgtmdAY07kzHdXqxGq7JWVSB4XwZNjv3nTuoqjM7Q83cNx5801zK7HZX04fH9QHYqWKwv7tp7uJ+y1NAWwugMzSJE8x5a9OnVQYrEhrmnXKczqeoGXYPOoNjcShsNVqMn/AA3G18o/hE4KqHVKhDSC5otDc0jlJjdZKg8W+gr+9tqAPyxlHIC9pcSOkDzK6928zO2/fufqE7FNGQ1GMIIIaWARMybNvcwgmYtpJBaWudMNfbTYO5rNMVa0T4hzmWIJBk6A2tqNhZNDswm86EkQbz8k6iGtIIEti+/kfNBN4i18MDXuNxYazzM/NKrfQz0WDWw3UxpOmnXzQnEMRDQ1hBzRY65YnXbkuvNR1g33c6uJGnQDdGU2ho269ep3JV8eFvbObJ9RGOo7DuEvo5ZAGYbEyIO6tqld7oyCBa7v2WYdgs7z7o5XnUDQ73A3spXPrfC4gHnBvfrzRk1jFgnk2XmIrhoJe+eg5qmZxGo8DK3wgC5MAxbXyQOMoOdEkuDdbHKPK5dp2U9BuUBz3GDr+3RRlntfaWjhS/6H0m03OBrVA831Lg0dGxHqVDjeGNDw5sljb5c02N/NEVnADwTOvwggzpfNPyQwrVJAyDNp0Pf/AMpFKTeyjjFLQb7zO74bBrQbSZAgx6I/hvikmYkeHtNgeuvLVU+Hb8dj2nQxoDyVrRz0qZcATlA+UEwPP5LN7N4HYnCiqfeMdleRlafCZG4BMwkgjXH/APIvDQS45iOewuZ0PQFdRVroRsGY4ic26r+L1QKTgegH55LTO4QSPiHnbX1WO9p4bU920iG8tJ/hLHG+Wyrmq0VFGpsrjA46nkNLEAAfoqRJbGx3yqjBC64zuupxsimbelVp2Pizz8TCTmETMzY316KPF0jmN/CScpOo0tPKDJ8ln+FcTNPw2nYq4GIJaCMznCXOkQBp6zztspNNFFTaCmtpueRPicJDgb258ygWVq7iLnKbTtbeyIxtF0XyzzgfIaofC0akEZoGo1PPcJTsfdfgncxtxLnkXJJsPLmheG1c1YnSfLl87LuIZUY0xly9DBPqhuGCHAwY6ILqxW/uSLnE1XBxuWgAODmm4N5I8moLEY6qQG1YIfYF/i6eEETM3jZE1q7cwdrIIPaR/KDxFY1PCBDIiO0plITJiTsGZw0OaLwNyLTNxPkrSk1rAA0ARy+6BYW0gKZeTM5SBJI6bDko6uImwsBeJ+u664uNWeVOE+VMsn4hrdxPJA4nF7n4bg9ZIixHqgHYi0MMEm+xV9w3hrHCamd7rSAAGjlEgyUuTPS2bHg2L2ZBNQyPQzI3sei2BIcIIkddFm6nAXNd7yhm6tJ06tFvSy63jTmOLSWkj4gTH/ad1OOVMq8bLXFcIaTmH/tJMeXJVJpBnha3LraIvKPpcapOA8Rb8wuUcSx7SKgINzm6AA3I05R0QlGL6GjKS7KirVLXQ4TAJsNQNSOymota++piDyIG2nVWGJ4SXRBzAaAnKYPVcwGGDnOJBJJk3A6EgCyk4SvoqpxZFhcMBpYN1Agef4E6piy1pa0WOw1HzVXxDi+aQwZGjebkdTtpoFf4DBE0mZ3EEtBMgG/neYSUyjdAWFcwXNMAi0xoDbsPJJHDACSBU5WjbrfVJTp+xbRQv9p6gYQGtkgw7kVkKrXEyTr6916fR4NQe05mIQ+zlEGDcH/N+fRdfKiejzf3SQpEr0gey+GdtB1+JRD2Oofpe7tP7C6PM1GCw+HdNgSdgLlaWhga5aZouDgLeGetjt3WmwnAzSEU3hs3JgZvMqepgK21X1CnKbfgK10YuthqwH+JSqQOYJ+Y+qWG4gA7TlYHQC0LXihVFnVZJ0g5fkhMXwzMIDAY7JHP9C0crWzOVcTTe6XCQBYdShm1IlrQACZsL9lb/wDBWj9BB7KIcGBd8L+0lbkg/K3srW1CJja3oo8K8F0TlneJF+YVq72dgS0kHkZF+yra3CKrPFlkdDHoCipRfk3yFi6gXNIAGenoc0gztJvp9lRYhzzIIA6T9UTh+IlkzvqDbzCl9415nXpoY791RSaDOMMm/IzhoAOaJNv0nw+iv6PFS39QkkWiPqqWmGNOpB/zC/q39kZR4i2Yv5HMP3Upq3Zo4V7Lh3H6hFg09eWuqiHGXl0uEjcECB2MEoGnVZnMQARfaSOnNXGFZRMZm7c0jdMSUOLoAq1aTzLqYBP9Ph7TlsTrqEwMpgxme2L3iPRX7cLhyPhFotrE6KX/AIVRd+gmec/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pzR9ikkgthYFW4bXf/wCkaIkAmpEf9oKGxHs5VdlHumMPMFx12SSTrQLI6PDq1Mlr2teBzmR2JF03EUP+kW9oKSSk5PlReOSSRxlEO/WWHaRHmCdFe8O4IPiq1Kp5TUIHyhJJP1sE5clYS1rKLopjP3c5xnkAbbc1DR4liGyBTz8pJmZ0s2ISSSc2JRM3GYo60w3sC6VBXZin28UHZrSI84SSWVvyaiD/AILWLgYcYG425aKdnDarTID5/wBJA87pJIuASGrwOoYBD/Q7Hokkkiov2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UUExQWFhUVGRwYGRcYGBwYHhwbGBgXGR4cGBgaHCggHBolHBcXITEhJSkrLi4uHB8zODMsNygtLisBCgoKDg0OGxAQGzQkICQsLCwsLCwsLCwsLCwsLCwsLCwsLCwsLCwsLCwsLCwsLCwsLCwsLCwsLCwsLCwsLCwsLP/AABEIAOgAyAMBIgACEQEDEQH/xAAbAAABBQEBAAAAAAAAAAAAAAAEAAIDBQYBB//EAEAQAAEDAgQEAwcDAQYFBQEAAAEAAhEDIQQSMUEFUWFxIoGRBhMyobHB8ELR4VIHFCNicoIVJGOi8USSk7LCQ//EABkBAAMBAQEAAAAAAAAAAAAAAAECAwAEBf/EACcRAAICAgICAQMFAQAAAAAAAAABAhEDIRIxQVETBCKxYXGRofEy/9oADAMBAAIRAxEAPwDSErjV3fomhVJC806VwLkIGOyuErmVOAWCcCqcX7Q06bi0zIVtKxftHiG/3kgACAAT11U5tpaKY4pumXWD9pab3hsEToZV2vPuCQa7JE+IdFvMRXDGlx0AlaDdbNkik9Dq+IawS9waOphU+K9p6bXQw5hvqFj+LY91Z5cdNAoeH0S94bzIHqklJ+ykYJI9KwHFGVR4fy8I6VmMbhWupOLJZAzEj4Tl0Bt1+S57PccJcKVTewd15FLGTDKC8GoJSSXCqExwKRcuQmytRrHkrmZMLuchdJ6omHhyQcmOcBqY6qJ+I5XQ6MFSuip10Vc6u49J5fupA0wNShyDRLVr8vz+ElHncNh5hJL2OmOITZTwmHVdJynIXWpNcEghYRtUnUfnqnhcKeEAjQ2SsDj8FVq4iq6mwuGYi0bW3K3uIByPgwcpg+RWO4fxIe8yOkQ5uWB1EjnEKWRlsS8gFDDVcPUY99N2oA3nzC2HtBhaj6eWm2STe8WVdxHEtptLWhzs1rxYam+pPVaHAOJY0nynWNp6oQk+g5FtM8zxvCq1G76ZAOh1+iL4XgK2opnoQWyPmtn7RYA1acNjM0kgEwDIi52QHAMrrCk0hpPjAsZtqLeXVLPWh4Oykx3EqwaaTgW84Go+Y9FX0WPd8DHuPRp/ZbDF4WrVefdvaAAAWn18J3FteqP4Lwx1PM6o4uc63QAcvVLF+BpOgzDvJY0uEOLRI5GLqQBPLV0NVCFDCEoUhC4msFDAELiXZTJBPUI2FwhZ7MtFS2q2dDPZTUn9D6J1XCkkxouswzh/Cnspoka8m31H8Jzw4dfOFE2iTsfmPsVJTombgnuZ+yN2CqIpSU+W92egKSNAsWWyYB2U40TcoV7I0R5U2ozeynACVRgI38kGw0RgDYLpeACToLz2ThP86KDibpovAFy02+vohYUij4p7TNaw5B8UhpI1AMSAs7wqhmJcfiBEAjmhsTWDqjWgCAIEH5+ascJi2Uy7NIzO5HSw1+ahK2joSS6CeKYhwqNAmWix78vQJruJVy0DOSOnhO8zzQ2IxIc8ubcCBOxPRMrV4iN/v+FFJVszew3B4VhEESTo4853VnwullePCGxc5tLa7/XaFV0HX3g/IhaFmSqz3n6qbYe0dLtdG4t9eSjW+LLSj9qmugfiziS06AiWkiDA+g0tyhS4TiruUxcjaOYOoM7XT+LtzBtQB5af1FwIOYTYclTtF/2U5ScZHRjwxyYl7Nbhq4e0OHmOymhCcEcDSb0kehVhCvGdo45w4uiJcJT8qWVPZOhspSuOeNoJ7/VOhbkbicYEinNCQIWsFHEiEnPA1KY7ENC1molaUkOMY3k4+SS3NB4Me1q7lUjNE0p3IHEQYkWroCRSmobkVB7V8RFNnux8bwf9refnp6q+rVQ0FzjDQJJ5BeX8c4katR9S9zDRybsFrYVFAOGqD3oJsFYYiuy0O1N7z9VT0xJurXCYYOc1kwXQJ2mdFnKhqsKaM4a1nidyF/ooeMUHUntDmlsaj+d1quC8Op4LxVjLnmzgJuBJ7HkO6C9tuM0XsaxozH4s1xlGkdytbYKK9j7GNVacOrlrw9gJMfCL5hu0/NZzCYwEDmLFXXB8TdpbPxWyxN+U+anlW1I6MMvtlB+r/gvMZTb7qWA5Tdlz4RqWls2I5fsqUtMgq7yDNUovLstSC0uiWvI5i19YVLimlhLXCC03/OSjmW0zo+kkqcX+5b8AxUOLDo646Ea+v2V62oDoQsYypuLEXWvwuIFRocN/rutieqF+qglLkvJLE7nyXMndLJ1P55LuXurNnJQmsAFl1cE8wkR1PkgYdCbkHILoEdVySOR+S1mo7k6BROwwO5+X7KUFdJRsFAOOAp03vN8rSbgbBJB+11bLhKnXK31cEkYpMLLlui4msf3/ADqnAo2JQgmuPkuudGqyPHuNe8ORh/wt3f1Hr/lR2EH9quKOrDJTMUxqf6o+yyGKcJtt9Vc4uqSclMFznWEXVAmqjE1OgTBPP88kax5Y4FkSHSLSJC4wS0dvom+80tv9R07LUAseI+0dWoGNqBvhucrSDMRe8QohimuIuN7eij96C4AgXH5qnDh7XdEaMO/urSSRqb2t6I7hzMpIIsCDBsDraQhqWBbl1II5EqxosgWEzpJkn1XNlyJql2dmDC0+T6osK+LLsxLSC4NLCHGA5s3Pn9ETxJnvKdOtaXQ18bHn6yPRQUMKZLcpNgJzQAdZykdR6FLhzyWVaDtTJaOThePOPqtKLqn5/JPHOPK4+H/QHicOaTyx/rzGxCK4bjjTPNp1H7dVeVsK3EUm5tYkEbHfy6LL4mk6k4teOx5jmFKcHHaOrHljkXGRtaFQOAIMgqQhUvBKLg3MCC118ouR/Kt2EHdXjbWzjmkpNJ2PhIhA8LxL6jczg0A/CW7jsdEaiIdhMJAvOn3XQUggETbrsJpCRYgYznt86MM0c6jfuUkz+0Af4DD/ANQfRySrHoVmmBgSdrqsq8WuMjSRzd4R5WmVaBgLSCJBsULS4bTbcN0tck/UrABMTQGIYG1HloJ+FhDZ6Em5WXb7OVqjnsa6KTXFvvHCM3lvy2C2WMw9gWNbmBBBgSOqIZSDQAJgW1WMZ/EcOp4PDVHMkvy5c5uZNrctdAvOA2Lfll6L7cYhzcNEfE9ombbnvsvOMxJPf7ooxZU2wwHf91Gb5R1j7i6Pc0ER0t0/LKtcRboY9dPunYAv3IJPSBqi2U7EbqHDNkE8z+aogCHd0UAkwTiZHX9kXVzNGZsiDY8z58lXYepHvCP6oHeB9ytBgsCc4bVdnytGXQASdNe4XKsdzbOqebjiUfL/AASYWWfGcrnfC7KMvkY8Jvuh+IM90aZptAfNxnzOO9wrWnW8LWmCZLTP9LdSfKFHXotYx9RrWjL4wYg2F+uk+qvKKao4oycXYbwLEMLCG2ynTlN4M8rjyQuJrtxLgwAe6Bg1CLl0SAw7aG/ZQcUwZeQ+mTlqWeGkAuEeEgm03jqjcBgHDKXDKG/AzWP8zubjzU5JrRaMr2gB1N+Fi592bFzRpbfXLJ3RD8U0seKdUOLxIEyWzrBmdDurhzJEG4NiCBdZPjHDWUXB1MkEy5wmwAsI35+iXoZGl4RAosAiwR0oalTyABunX91OFrAdK7K4F2ETHSU0lcJSQCZr2+b/AMs3pUb9wuIv2xpZsJU6ZXejgkqR6FZd05hNcTy+a7TmF1wQANBO49F0pAppf0Pp+yxjMf2gZjh2OaLNfLraSCBI7yvPGmD5r2PiGGbWpupnR4I0NjzXkeMwVSk7LUYWkE6ix7HcJkYs6DgWtPkgsY3KehHzGiIwZhonQ/ylX8QIOqbwAIpNAG/mpcRUABO4uPzyQ2GqSBH3+qhx9aIHKR9Eb0ai14HSFSswfpk1PnZaqrhTnLwQZa0AEciTc9ZWU9mPiYTYRrtAkH9lsXuuIv1G3e+hQhVMnldyMvisc73/AIA1oaYIcJ8RMn0V9w6q6oDmIPMEk/IfcLI4qsC+o4XDiXSO8T8lYcCxTM4zhzibC5seQIInukT2M1o2GQREW0RFIyNfwIZrrXm3P91LhXzm3Ej5hPk2hcWmTOJ5ekLO8cqSys7KTdtMeU6eeZaGvWyMc4/pBPoNFXUMG11FrHuMnxGDBJ1JUGdCCeH1XOpsLhctExzjkbokO7+i6EnOWMQ4jGNY0OMwTGn1nRdp4xpEie8T9JUsgoHEOYH5YBJ1g5fmEGFEeIOV7ngtc0xmG4AtbpvCNw1S0ax9DoVCcI0iQ54H+qfUOlU2CzQfFBGUgumMkTFuUj1Q62bvRecQo+8pPZ/U0jzj90kIHYhp0DxzBE+hhcTKQKLLCVcwJi0kDrG6kCEwGIBptI0i50U4rtMibjn62TikuVcITkoQMchY3+0qzaHd/wBGraFYv+0gz7gbeM//AFTIBmaGUNb3TeIOgAjcIekfCdt1JiBIteZI6dE5iThziRv6+enmmcQpkDMd9kPhaxAMWOxidlK+qXi/ogYsuF1gypRBv4b6/qPS8rbnCtMnLBgwZP5C834XifE3wzHnpvHovQH44lhLm1NBmPuy0NBsbuO0oRddk5p3oCxPCG06NHexDj1cB9IhUrKEUydC2zT5knut1j8AKlItaY/U03MEfZZTF4B9INa8t8PibfMS6SdOXfVK6HSZc8DxrX0xFiLEXVlhHDM4CIIBHWJB+yynDW1aBcSHAH4iRMyZm1g6+nVa3AgOGcXBEA8+Z80eVoXjUhvErhrP63AeQufoiXURfaeX7of3QNbQQxukbv8A4AU+JqBjS4/pBNuinRUekOaoD7TMJYWiWGzps5pt5EQfkVesDdoI2hY1obipyOjWDCzuHdIB6d7ixBte4WmMC52WZ9wG1HgfCSHAcpsbHySyGiWeHJIIBix1vsfr+6GpUCaZIEloY5v/AMbZEdQE3C4uH+71m4M6EbeaK4ZjaQGX3jZAAgm4yyPpCy9GYThMQ0gQeUdQdD+ckkJRrtZVLARBhzR/lJhw8jdJFMDG4OgBGUloBnK6fQHYKXEUyXDO0FoJOYGfIg7aXUtOm24Plz7AqGo0sJIcWj1B7jZDnXYKYXSxsguyuyj9USD2384RLXTfmqr3rnAizDpmF2nuFM7FukAjL1/T6hNGafQGmWUrzz20xRq4j3YJhkNA2zOiY6raYzibKTXOqfpAMD9U6RKwWExH/MGvUZIzl+UGTzGu6e0ZRbA+LYXI55IhudzWDSQ0wTHIWHfsUGDcDUAH5oriuK988uAyg6N5DX9ygqZumQDtQQSR0PzT4h3RRYl1hryKnrHccgUTBXs1T/5hg/Nei9Oq+NzqZu1zL/7jH0XkuHqOpua9hgg/JaPE8crucSHASyCWiDbTnudkknTCo2arCcQADWwYhskmdRdZTCYsYrFQ91pMTa0+GOsAdVPxPMxhLScrKZbM6zA9RB9VS4Gha+up2lRjO02yjh4R6aGhjYbYbTJudyTqe6a2u3KCJI0AG8LNcLw592HFzrkQMxgAaWndWDqvghuvwt6lxie2/olee3SN8ddljw0HKXnV7i7y0HyCIqgEEHQ2juos4BDBtbty+iDI9485XQAIB5TrHU/ZM5paAoma43Tw9IhrRUdEyQ+A07XIv1uhMNXr0qoF6cnNE2I10nSDotpiuHUXMax4kAyOdo877qpoezMYk1HEOZM31MzY9BonJtBOL4sHh7G2dlJaToSBMHyBQXD6HvTncS1kRpGYm8Df0QHEqJbUyXuY5ab9JCu8LTc4gmQBAtItybGg5+SRlSw920MIiIB5ctbbqkbw73jhfLIO1iZtHcSrTFYhrSGNjm6I05dyfkowYEie22uvmszIrsNiA13u3CS06yPCRb4uR5JIr+5NNEwZc0kk7nMZXUDBLq4Ig2MWI5ft9EFU4kWuLXCflA5h2hHMI6thGvEsdBBnz5qqcySczfELGNp5Dkdx+HmyOnv/AEpFWtEorEOBa7K7Qt0Dv5Vnhq8wCZDpjyuQQs+xmURyu2bwLEX3A09FxmLLXggEgQ61wLwQY6JccnF66Gkk0d9sqjQ5jGiJu6PRvbdUFRogGYG9psPv0RPFsaKuIqPHwiw2sLTBVZjK8yBsF3bbFVKAO0S2ycGWIGoUVFxA1ixhOpNi82hXOY48S2YUrosLcrDyURbOhslTuBOyxh2IEADl9lcYIyWxeYH3+yp2DUeaP4VXc1oMQBuRtp56qWRaHiy44m45Gt0D4B7C59TlQ2HpZiJ0OvbkUHV4j7xxc6w0YAJA+8lW/CcMxzM5lxmC0aDv0jyXO4uMaKppuw1tX4RtPP8AOXzRdPEgOaAL/FHbwt+ZPomjhVMjMA5v+l1u4B09FBRw1MGoS5w8WUO10tf/AHZrKPBp2mPaemHPxAygA3Mlx72U1HENaIDjPQWBjcxdUr5Y7I8QepsRzB5IrCYkDaAOlz2mwScpRYeKZcUcS3UgF0XgiT2Bi3RF0qzXaehEHzBVQ7EhwgtMDUOAdP3HdOZxQME5DlG93R8phdEcy8snLG/RH7RYEktqtm1nRy2dfleenZV78bVaAwOAHTU97GPJXFPjTXGAA7mAb+jolZypXAeYBixEa3tuqNp7Qi9Flw5wIBA8bHQQOR6drz0VyWtMRELLU3iA9kExoehn1kK9wLg8QW5Wm7Roc0ku+yyCdr4JmZgIdGbnaevqkiKbiQQ4yQ4g7fmySN0BqytzkCQfLn36pOeKlzZ3Pn0PXkUzMRqY/NSoqmsizvkVwykdCiNqHSOZkfUfdVVCu1jzM2PxEnTaHC4gHRHVnGW21/8AH3CpC4uc4xeTYiekTyT4Y2LN0aDFPo5Zc9pJEzEkxvOu4sq52CovbBc0Oi3xDnaZ2jVVoxQn4elxMDkOXdWD8SXD9LgIgOAI5W+S6Umid2VtPgFXPAaHDo4f/qO8IzG8DexocxhAjxh72ac25dtURg/iLgxoOwde88vzRG1MaXAMe9obIktGsXgDkSm+SQOCKIcErQDlgn+kT91FU4FUbOg3O/mY0HVXb2guGXMDq5xdMzqOmpjuVLUqNbJDABvBvtYbXICHySMoIzB4dWBh1JzgeU303RlSjULcoovbJ0INwI39Ff8A98hjmuBaS4eIHNJ3BnROpVw0PY5zriLem5gHa3JBzb7QeK8GTOBe0kinUbFxF4PVHUcaGOl0tzABzSCN7EHdXJxcWAcBqRJFo2y9ft1TKlH3k5niwkh4G5NwLyI68kXK+zJV0HYQ+A1WuzNgnKZkqf8AugLBTLCSBmLo/VvedZkIOjQpNGbKwOiYuAIAsRIvvCjrYovjxbHc5bRNo5RCShixxjGZCI3JHMb2Kr8GfCCTqJv9e6Ab7x+jsrZ2F8vnorOhhnFvhaf47ndRyK9LsaLrbOsxRaZAt+XM/hRdTieVuYmHHSA35yboN/D6oEmABre/pBRTOEA/E89fyYVMWHIukTnlx+TjeJuIAlrpBnwEG/XRVGOomnlc/wAOYWHbn1uLK7inQbIFzpzidgqH2pxhqU25oHimBchswfOI9Ffg6qTJqe7SIMC9zabDpmJMSNCVpaVeWZgTnBnybG06RPqqLEugBsAN2zRpNvkrWi0Gm7KDLgbgwDOxOsR90g7LVwIeSLixjSP3kJIWlWdlaHEN8JEEy4zERN9Ek37CNoFZVlutx80G5wcI/hMbpPP8uqrjT6jG5mOiTeOumq5I47dI6nKlZZVJLeo1PMKs4iC3xtJAJAdGvl6QmYDiuYAPFyInn3H5unY+9NsWEwRzsYKrCDhKmI2pLRxlGYggA3uJ7rr3lrneFvhtsBadtwVFQ4dUIOQw08z02/hS4vg+KaWgtmdAY07kzHdXqxGq7JWVSB4XwZNjv3nTuoqjM7Q83cNx5801zK7HZX04fH9QHYqWKwv7tp7uJ+y1NAWwugMzSJE8x5a9OnVQYrEhrmnXKczqeoGXYPOoNjcShsNVqMn/AA3G18o/hE4KqHVKhDSC5otDc0jlJjdZKg8W+gr+9tqAPyxlHIC9pcSOkDzK6928zO2/fufqE7FNGQ1GMIIIaWARMybNvcwgmYtpJBaWudMNfbTYO5rNMVa0T4hzmWIJBk6A2tqNhZNDswm86EkQbz8k6iGtIIEti+/kfNBN4i18MDXuNxYazzM/NKrfQz0WDWw3UxpOmnXzQnEMRDQ1hBzRY65YnXbkuvNR1g33c6uJGnQDdGU2ho269ep3JV8eFvbObJ9RGOo7DuEvo5ZAGYbEyIO6tqld7oyCBa7v2WYdgs7z7o5XnUDQ73A3spXPrfC4gHnBvfrzRk1jFgnk2XmIrhoJe+eg5qmZxGo8DK3wgC5MAxbXyQOMoOdEkuDdbHKPK5dp2U9BuUBz3GDr+3RRlntfaWjhS/6H0m03OBrVA831Lg0dGxHqVDjeGNDw5sljb5c02N/NEVnADwTOvwggzpfNPyQwrVJAyDNp0Pf/AMpFKTeyjjFLQb7zO74bBrQbSZAgx6I/hvikmYkeHtNgeuvLVU+Hb8dj2nQxoDyVrRz0qZcATlA+UEwPP5LN7N4HYnCiqfeMdleRlafCZG4BMwkgjXH/APIvDQS45iOewuZ0PQFdRVroRsGY4ic26r+L1QKTgegH55LTO4QSPiHnbX1WO9p4bU920iG8tJ/hLHG+Wyrmq0VFGpsrjA46nkNLEAAfoqRJbGx3yqjBC64zuupxsimbelVp2Pizz8TCTmETMzY316KPF0jmN/CScpOo0tPKDJ8ln+FcTNPw2nYq4GIJaCMznCXOkQBp6zztspNNFFTaCmtpueRPicJDgb258ygWVq7iLnKbTtbeyIxtF0XyzzgfIaofC0akEZoGo1PPcJTsfdfgncxtxLnkXJJsPLmheG1c1YnSfLl87LuIZUY0xly9DBPqhuGCHAwY6ILqxW/uSLnE1XBxuWgAODmm4N5I8moLEY6qQG1YIfYF/i6eEETM3jZE1q7cwdrIIPaR/KDxFY1PCBDIiO0plITJiTsGZw0OaLwNyLTNxPkrSk1rAA0ARy+6BYW0gKZeTM5SBJI6bDko6uImwsBeJ+u664uNWeVOE+VMsn4hrdxPJA4nF7n4bg9ZIixHqgHYi0MMEm+xV9w3hrHCamd7rSAAGjlEgyUuTPS2bHg2L2ZBNQyPQzI3sei2BIcIIkddFm6nAXNd7yhm6tJ06tFvSy63jTmOLSWkj4gTH/ad1OOVMq8bLXFcIaTmH/tJMeXJVJpBnha3LraIvKPpcapOA8Rb8wuUcSx7SKgINzm6AA3I05R0QlGL6GjKS7KirVLXQ4TAJsNQNSOymota++piDyIG2nVWGJ4SXRBzAaAnKYPVcwGGDnOJBJJk3A6EgCyk4SvoqpxZFhcMBpYN1Agef4E6piy1pa0WOw1HzVXxDi+aQwZGjebkdTtpoFf4DBE0mZ3EEtBMgG/neYSUyjdAWFcwXNMAi0xoDbsPJJHDACSBU5WjbrfVJTp+xbRQv9p6gYQGtkgw7kVkKrXEyTr6916fR4NQe05mIQ+zlEGDcH/N+fRdfKiejzf3SQpEr0gey+GdtB1+JRD2Oofpe7tP7C6PM1GCw+HdNgSdgLlaWhga5aZouDgLeGetjt3WmwnAzSEU3hs3JgZvMqepgK21X1CnKbfgK10YuthqwH+JSqQOYJ+Y+qWG4gA7TlYHQC0LXihVFnVZJ0g5fkhMXwzMIDAY7JHP9C0crWzOVcTTe6XCQBYdShm1IlrQACZsL9lb/wDBWj9BB7KIcGBd8L+0lbkg/K3srW1CJja3oo8K8F0TlneJF+YVq72dgS0kHkZF+yra3CKrPFlkdDHoCipRfk3yFi6gXNIAGenoc0gztJvp9lRYhzzIIA6T9UTh+IlkzvqDbzCl9415nXpoY791RSaDOMMm/IzhoAOaJNv0nw+iv6PFS39QkkWiPqqWmGNOpB/zC/q39kZR4i2Yv5HMP3Upq3Zo4V7Lh3H6hFg09eWuqiHGXl0uEjcECB2MEoGnVZnMQARfaSOnNXGFZRMZm7c0jdMSUOLoAq1aTzLqYBP9Ph7TlsTrqEwMpgxme2L3iPRX7cLhyPhFotrE6KX/AIVRd+gmec/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pzR9ikkgthYFW4bXf/wCkaIkAmpEf9oKGxHs5VdlHumMPMFx12SSTrQLI6PDq1Mlr2teBzmR2JF03EUP+kW9oKSSk5PlReOSSRxlEO/WWHaRHmCdFe8O4IPiq1Kp5TUIHyhJJP1sE5clYS1rKLopjP3c5xnkAbbc1DR4liGyBTz8pJmZ0s2ISSSc2JRM3GYo60w3sC6VBXZin28UHZrSI84SSWVvyaiD/AILWLgYcYG425aKdnDarTID5/wBJA87pJIuASGrwOoYBD/Q7Hokkkiov2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79"/>
            <a:ext cx="4267200" cy="680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042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descr="https://jspivey.wikispaces.com/file/view/Three_Estates.jpg/99256987/182x216/Three_E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342" y="31027"/>
            <a:ext cx="5044015" cy="68002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UUExQWFhUVGRwYGRcYGBwYHhwbGBgXGR4cGBgaHCggHBolHBcXITEhJSkrLi4uHB8zODMsNygtLisBCgoKDg0OGxAQGzQkICQsLCwsLCwsLCwsLCwsLCwsLCwsLCwsLCwsLCwsLCwsLCwsLCwsLCwsLCwsLCwsLCwsLP/AABEIAOgAyAMBIgACEQEDEQH/xAAbAAABBQEBAAAAAAAAAAAAAAAEAAIDBQYBB//EAEAQAAEDAgQEAwcDAQYFBQEAAAEAAhEDIQQSMUEFUWFxIoGRBhMyobHB8ELR4VIHFCNicoIVJGOi8USSk7LCQ//EABkBAAMBAQEAAAAAAAAAAAAAAAECAwAEBf/EACcRAAICAgICAQMFAQAAAAAAAAABAhEDIRIxQVETBCKxYXGRofEy/9oADAMBAAIRAxEAPwDSErjV3fomhVJC806VwLkIGOyuErmVOAWCcCqcX7Q06bi0zIVtKxftHiG/3kgACAAT11U5tpaKY4pumXWD9pab3hsEToZV2vPuCQa7JE+IdFvMRXDGlx0AlaDdbNkik9Dq+IawS9waOphU+K9p6bXQw5hvqFj+LY91Z5cdNAoeH0S94bzIHqklJ+ykYJI9KwHFGVR4fy8I6VmMbhWupOLJZAzEj4Tl0Bt1+S57PccJcKVTewd15FLGTDKC8GoJSSXCqExwKRcuQmytRrHkrmZMLuchdJ6omHhyQcmOcBqY6qJ+I5XQ6MFSuip10Vc6u49J5fupA0wNShyDRLVr8vz+ElHncNh5hJL2OmOITZTwmHVdJynIXWpNcEghYRtUnUfnqnhcKeEAjQ2SsDj8FVq4iq6mwuGYi0bW3K3uIByPgwcpg+RWO4fxIe8yOkQ5uWB1EjnEKWRlsS8gFDDVcPUY99N2oA3nzC2HtBhaj6eWm2STe8WVdxHEtptLWhzs1rxYam+pPVaHAOJY0nynWNp6oQk+g5FtM8zxvCq1G76ZAOh1+iL4XgK2opnoQWyPmtn7RYA1acNjM0kgEwDIi52QHAMrrCk0hpPjAsZtqLeXVLPWh4Oykx3EqwaaTgW84Go+Y9FX0WPd8DHuPRp/ZbDF4WrVefdvaAAAWn18J3FteqP4Lwx1PM6o4uc63QAcvVLF+BpOgzDvJY0uEOLRI5GLqQBPLV0NVCFDCEoUhC4msFDAELiXZTJBPUI2FwhZ7MtFS2q2dDPZTUn9D6J1XCkkxouswzh/Cnspoka8m31H8Jzw4dfOFE2iTsfmPsVJTombgnuZ+yN2CqIpSU+W92egKSNAsWWyYB2U40TcoV7I0R5U2ozeynACVRgI38kGw0RgDYLpeACToLz2ThP86KDibpovAFy02+vohYUij4p7TNaw5B8UhpI1AMSAs7wqhmJcfiBEAjmhsTWDqjWgCAIEH5+ascJi2Uy7NIzO5HSw1+ahK2joSS6CeKYhwqNAmWix78vQJruJVy0DOSOnhO8zzQ2IxIc8ubcCBOxPRMrV4iN/v+FFJVszew3B4VhEESTo4853VnwullePCGxc5tLa7/XaFV0HX3g/IhaFmSqz3n6qbYe0dLtdG4t9eSjW+LLSj9qmugfiziS06AiWkiDA+g0tyhS4TiruUxcjaOYOoM7XT+LtzBtQB5af1FwIOYTYclTtF/2U5ScZHRjwxyYl7Nbhq4e0OHmOymhCcEcDSb0kehVhCvGdo45w4uiJcJT8qWVPZOhspSuOeNoJ7/VOhbkbicYEinNCQIWsFHEiEnPA1KY7ENC1molaUkOMY3k4+SS3NB4Me1q7lUjNE0p3IHEQYkWroCRSmobkVB7V8RFNnux8bwf9refnp6q+rVQ0FzjDQJJ5BeX8c4katR9S9zDRybsFrYVFAOGqD3oJsFYYiuy0O1N7z9VT0xJurXCYYOc1kwXQJ2mdFnKhqsKaM4a1nidyF/ooeMUHUntDmlsaj+d1quC8Op4LxVjLnmzgJuBJ7HkO6C9tuM0XsaxozH4s1xlGkdytbYKK9j7GNVacOrlrw9gJMfCL5hu0/NZzCYwEDmLFXXB8TdpbPxWyxN+U+anlW1I6MMvtlB+r/gvMZTb7qWA5Tdlz4RqWls2I5fsqUtMgq7yDNUovLstSC0uiWvI5i19YVLimlhLXCC03/OSjmW0zo+kkqcX+5b8AxUOLDo646Ea+v2V62oDoQsYypuLEXWvwuIFRocN/rutieqF+qglLkvJLE7nyXMndLJ1P55LuXurNnJQmsAFl1cE8wkR1PkgYdCbkHILoEdVySOR+S1mo7k6BROwwO5+X7KUFdJRsFAOOAp03vN8rSbgbBJB+11bLhKnXK31cEkYpMLLlui4msf3/ADqnAo2JQgmuPkuudGqyPHuNe8ORh/wt3f1Hr/lR2EH9quKOrDJTMUxqf6o+yyGKcJtt9Vc4uqSclMFznWEXVAmqjE1OgTBPP88kax5Y4FkSHSLSJC4wS0dvom+80tv9R07LUAseI+0dWoGNqBvhucrSDMRe8QohimuIuN7eij96C4AgXH5qnDh7XdEaMO/urSSRqb2t6I7hzMpIIsCDBsDraQhqWBbl1II5EqxosgWEzpJkn1XNlyJql2dmDC0+T6osK+LLsxLSC4NLCHGA5s3Pn9ETxJnvKdOtaXQ18bHn6yPRQUMKZLcpNgJzQAdZykdR6FLhzyWVaDtTJaOThePOPqtKLqn5/JPHOPK4+H/QHicOaTyx/rzGxCK4bjjTPNp1H7dVeVsK3EUm5tYkEbHfy6LL4mk6k4teOx5jmFKcHHaOrHljkXGRtaFQOAIMgqQhUvBKLg3MCC118ouR/Kt2EHdXjbWzjmkpNJ2PhIhA8LxL6jczg0A/CW7jsdEaiIdhMJAvOn3XQUggETbrsJpCRYgYznt86MM0c6jfuUkz+0Af4DD/ANQfRySrHoVmmBgSdrqsq8WuMjSRzd4R5WmVaBgLSCJBsULS4bTbcN0tck/UrABMTQGIYG1HloJ+FhDZ6Em5WXb7OVqjnsa6KTXFvvHCM3lvy2C2WMw9gWNbmBBBgSOqIZSDQAJgW1WMZ/EcOp4PDVHMkvy5c5uZNrctdAvOA2Lfll6L7cYhzcNEfE9ombbnvsvOMxJPf7ooxZU2wwHf91Gb5R1j7i6Pc0ER0t0/LKtcRboY9dPunYAv3IJPSBqi2U7EbqHDNkE8z+aogCHd0UAkwTiZHX9kXVzNGZsiDY8z58lXYepHvCP6oHeB9ytBgsCc4bVdnytGXQASdNe4XKsdzbOqebjiUfL/AASYWWfGcrnfC7KMvkY8Jvuh+IM90aZptAfNxnzOO9wrWnW8LWmCZLTP9LdSfKFHXotYx9RrWjL4wYg2F+uk+qvKKao4oycXYbwLEMLCG2ynTlN4M8rjyQuJrtxLgwAe6Bg1CLl0SAw7aG/ZQcUwZeQ+mTlqWeGkAuEeEgm03jqjcBgHDKXDKG/AzWP8zubjzU5JrRaMr2gB1N+Fi592bFzRpbfXLJ3RD8U0seKdUOLxIEyWzrBmdDurhzJEG4NiCBdZPjHDWUXB1MkEy5wmwAsI35+iXoZGl4RAosAiwR0oalTyABunX91OFrAdK7K4F2ETHSU0lcJSQCZr2+b/AMs3pUb9wuIv2xpZsJU6ZXejgkqR6FZd05hNcTy+a7TmF1wQANBO49F0pAppf0Pp+yxjMf2gZjh2OaLNfLraSCBI7yvPGmD5r2PiGGbWpupnR4I0NjzXkeMwVSk7LUYWkE6ix7HcJkYs6DgWtPkgsY3KehHzGiIwZhonQ/ylX8QIOqbwAIpNAG/mpcRUABO4uPzyQ2GqSBH3+qhx9aIHKR9Eb0ai14HSFSswfpk1PnZaqrhTnLwQZa0AEciTc9ZWU9mPiYTYRrtAkH9lsXuuIv1G3e+hQhVMnldyMvisc73/AIA1oaYIcJ8RMn0V9w6q6oDmIPMEk/IfcLI4qsC+o4XDiXSO8T8lYcCxTM4zhzibC5seQIInukT2M1o2GQREW0RFIyNfwIZrrXm3P91LhXzm3Ej5hPk2hcWmTOJ5ekLO8cqSys7KTdtMeU6eeZaGvWyMc4/pBPoNFXUMG11FrHuMnxGDBJ1JUGdCCeH1XOpsLhctExzjkbokO7+i6EnOWMQ4jGNY0OMwTGn1nRdp4xpEie8T9JUsgoHEOYH5YBJ1g5fmEGFEeIOV7ngtc0xmG4AtbpvCNw1S0ax9DoVCcI0iQ54H+qfUOlU2CzQfFBGUgumMkTFuUj1Q62bvRecQo+8pPZ/U0jzj90kIHYhp0DxzBE+hhcTKQKLLCVcwJi0kDrG6kCEwGIBptI0i50U4rtMibjn62TikuVcITkoQMchY3+0qzaHd/wBGraFYv+0gz7gbeM//AFTIBmaGUNb3TeIOgAjcIekfCdt1JiBIteZI6dE5iThziRv6+enmmcQpkDMd9kPhaxAMWOxidlK+qXi/ogYsuF1gypRBv4b6/qPS8rbnCtMnLBgwZP5C834XifE3wzHnpvHovQH44lhLm1NBmPuy0NBsbuO0oRddk5p3oCxPCG06NHexDj1cB9IhUrKEUydC2zT5knut1j8AKlItaY/U03MEfZZTF4B9INa8t8PibfMS6SdOXfVK6HSZc8DxrX0xFiLEXVlhHDM4CIIBHWJB+yynDW1aBcSHAH4iRMyZm1g6+nVa3AgOGcXBEA8+Z80eVoXjUhvErhrP63AeQufoiXURfaeX7of3QNbQQxukbv8A4AU+JqBjS4/pBNuinRUekOaoD7TMJYWiWGzps5pt5EQfkVesDdoI2hY1obipyOjWDCzuHdIB6d7ixBte4WmMC52WZ9wG1HgfCSHAcpsbHySyGiWeHJIIBix1vsfr+6GpUCaZIEloY5v/AMbZEdQE3C4uH+71m4M6EbeaK4ZjaQGX3jZAAgm4yyPpCy9GYThMQ0gQeUdQdD+ckkJRrtZVLARBhzR/lJhw8jdJFMDG4OgBGUloBnK6fQHYKXEUyXDO0FoJOYGfIg7aXUtOm24Plz7AqGo0sJIcWj1B7jZDnXYKYXSxsguyuyj9USD2384RLXTfmqr3rnAizDpmF2nuFM7FukAjL1/T6hNGafQGmWUrzz20xRq4j3YJhkNA2zOiY6raYzibKTXOqfpAMD9U6RKwWExH/MGvUZIzl+UGTzGu6e0ZRbA+LYXI55IhudzWDSQ0wTHIWHfsUGDcDUAH5oriuK988uAyg6N5DX9ygqZumQDtQQSR0PzT4h3RRYl1hryKnrHccgUTBXs1T/5hg/Nei9Oq+NzqZu1zL/7jH0XkuHqOpua9hgg/JaPE8crucSHASyCWiDbTnudkknTCo2arCcQADWwYhskmdRdZTCYsYrFQ91pMTa0+GOsAdVPxPMxhLScrKZbM6zA9RB9VS4Gha+up2lRjO02yjh4R6aGhjYbYbTJudyTqe6a2u3KCJI0AG8LNcLw592HFzrkQMxgAaWndWDqvghuvwt6lxie2/olee3SN8ddljw0HKXnV7i7y0HyCIqgEEHQ2juos4BDBtbty+iDI9485XQAIB5TrHU/ZM5paAoma43Tw9IhrRUdEyQ+A07XIv1uhMNXr0qoF6cnNE2I10nSDotpiuHUXMax4kAyOdo877qpoezMYk1HEOZM31MzY9BonJtBOL4sHh7G2dlJaToSBMHyBQXD6HvTncS1kRpGYm8Df0QHEqJbUyXuY5ab9JCu8LTc4gmQBAtItybGg5+SRlSw920MIiIB5ctbbqkbw73jhfLIO1iZtHcSrTFYhrSGNjm6I05dyfkowYEie22uvmszIrsNiA13u3CS06yPCRb4uR5JIr+5NNEwZc0kk7nMZXUDBLq4Ig2MWI5ft9EFU4kWuLXCflA5h2hHMI6thGvEsdBBnz5qqcySczfELGNp5Dkdx+HmyOnv/AEpFWtEorEOBa7K7Qt0Dv5Vnhq8wCZDpjyuQQs+xmURyu2bwLEX3A09FxmLLXggEgQ61wLwQY6JccnF66Gkk0d9sqjQ5jGiJu6PRvbdUFRogGYG9psPv0RPFsaKuIqPHwiw2sLTBVZjK8yBsF3bbFVKAO0S2ycGWIGoUVFxA1ixhOpNi82hXOY48S2YUrosLcrDyURbOhslTuBOyxh2IEADl9lcYIyWxeYH3+yp2DUeaP4VXc1oMQBuRtp56qWRaHiy44m45Gt0D4B7C59TlQ2HpZiJ0OvbkUHV4j7xxc6w0YAJA+8lW/CcMxzM5lxmC0aDv0jyXO4uMaKppuw1tX4RtPP8AOXzRdPEgOaAL/FHbwt+ZPomjhVMjMA5v+l1u4B09FBRw1MGoS5w8WUO10tf/AHZrKPBp2mPaemHPxAygA3Mlx72U1HENaIDjPQWBjcxdUr5Y7I8QepsRzB5IrCYkDaAOlz2mwScpRYeKZcUcS3UgF0XgiT2Bi3RF0qzXaehEHzBVQ7EhwgtMDUOAdP3HdOZxQME5DlG93R8phdEcy8snLG/RH7RYEktqtm1nRy2dfleenZV78bVaAwOAHTU97GPJXFPjTXGAA7mAb+jolZypXAeYBixEa3tuqNp7Qi9Flw5wIBA8bHQQOR6drz0VyWtMRELLU3iA9kExoehn1kK9wLg8QW5Wm7Roc0ku+yyCdr4JmZgIdGbnaevqkiKbiQQ4yQ4g7fmySN0BqytzkCQfLn36pOeKlzZ3Pn0PXkUzMRqY/NSoqmsizvkVwykdCiNqHSOZkfUfdVVCu1jzM2PxEnTaHC4gHRHVnGW21/8AH3CpC4uc4xeTYiekTyT4Y2LN0aDFPo5Zc9pJEzEkxvOu4sq52CovbBc0Oi3xDnaZ2jVVoxQn4elxMDkOXdWD8SXD9LgIgOAI5W+S6Umid2VtPgFXPAaHDo4f/qO8IzG8DexocxhAjxh72ac25dtURg/iLgxoOwde88vzRG1MaXAMe9obIktGsXgDkSm+SQOCKIcErQDlgn+kT91FU4FUbOg3O/mY0HVXb2guGXMDq5xdMzqOmpjuVLUqNbJDABvBvtYbXICHySMoIzB4dWBh1JzgeU303RlSjULcoovbJ0INwI39Ff8A98hjmuBaS4eIHNJ3BnROpVw0PY5zriLem5gHa3JBzb7QeK8GTOBe0kinUbFxF4PVHUcaGOl0tzABzSCN7EHdXJxcWAcBqRJFo2y9ft1TKlH3k5niwkh4G5NwLyI68kXK+zJV0HYQ+A1WuzNgnKZkqf8AugLBTLCSBmLo/VvedZkIOjQpNGbKwOiYuAIAsRIvvCjrYovjxbHc5bRNo5RCShixxjGZCI3JHMb2Kr8GfCCTqJv9e6Ab7x+jsrZ2F8vnorOhhnFvhaf47ndRyK9LsaLrbOsxRaZAt+XM/hRdTieVuYmHHSA35yboN/D6oEmABre/pBRTOEA/E89fyYVMWHIukTnlx+TjeJuIAlrpBnwEG/XRVGOomnlc/wAOYWHbn1uLK7inQbIFzpzidgqH2pxhqU25oHimBchswfOI9Ffg6qTJqe7SIMC9zabDpmJMSNCVpaVeWZgTnBnybG06RPqqLEugBsAN2zRpNvkrWi0Gm7KDLgbgwDOxOsR90g7LVwIeSLixjSP3kJIWlWdlaHEN8JEEy4zERN9Ek37CNoFZVlutx80G5wcI/hMbpPP8uqrjT6jG5mOiTeOumq5I47dI6nKlZZVJLeo1PMKs4iC3xtJAJAdGvl6QmYDiuYAPFyInn3H5unY+9NsWEwRzsYKrCDhKmI2pLRxlGYggA3uJ7rr3lrneFvhtsBadtwVFQ4dUIOQw08z02/hS4vg+KaWgtmdAY07kzHdXqxGq7JWVSB4XwZNjv3nTuoqjM7Q83cNx5801zK7HZX04fH9QHYqWKwv7tp7uJ+y1NAWwugMzSJE8x5a9OnVQYrEhrmnXKczqeoGXYPOoNjcShsNVqMn/AA3G18o/hE4KqHVKhDSC5otDc0jlJjdZKg8W+gr+9tqAPyxlHIC9pcSOkDzK6928zO2/fufqE7FNGQ1GMIIIaWARMybNvcwgmYtpJBaWudMNfbTYO5rNMVa0T4hzmWIJBk6A2tqNhZNDswm86EkQbz8k6iGtIIEti+/kfNBN4i18MDXuNxYazzM/NKrfQz0WDWw3UxpOmnXzQnEMRDQ1hBzRY65YnXbkuvNR1g33c6uJGnQDdGU2ho269ep3JV8eFvbObJ9RGOo7DuEvo5ZAGYbEyIO6tqld7oyCBa7v2WYdgs7z7o5XnUDQ73A3spXPrfC4gHnBvfrzRk1jFgnk2XmIrhoJe+eg5qmZxGo8DK3wgC5MAxbXyQOMoOdEkuDdbHKPK5dp2U9BuUBz3GDr+3RRlntfaWjhS/6H0m03OBrVA831Lg0dGxHqVDjeGNDw5sljb5c02N/NEVnADwTOvwggzpfNPyQwrVJAyDNp0Pf/AMpFKTeyjjFLQb7zO74bBrQbSZAgx6I/hvikmYkeHtNgeuvLVU+Hb8dj2nQxoDyVrRz0qZcATlA+UEwPP5LN7N4HYnCiqfeMdleRlafCZG4BMwkgjXH/APIvDQS45iOewuZ0PQFdRVroRsGY4ic26r+L1QKTgegH55LTO4QSPiHnbX1WO9p4bU920iG8tJ/hLHG+Wyrmq0VFGpsrjA46nkNLEAAfoqRJbGx3yqjBC64zuupxsimbelVp2Pizz8TCTmETMzY316KPF0jmN/CScpOo0tPKDJ8ln+FcTNPw2nYq4GIJaCMznCXOkQBp6zztspNNFFTaCmtpueRPicJDgb258ygWVq7iLnKbTtbeyIxtF0XyzzgfIaofC0akEZoGo1PPcJTsfdfgncxtxLnkXJJsPLmheG1c1YnSfLl87LuIZUY0xly9DBPqhuGCHAwY6ILqxW/uSLnE1XBxuWgAODmm4N5I8moLEY6qQG1YIfYF/i6eEETM3jZE1q7cwdrIIPaR/KDxFY1PCBDIiO0plITJiTsGZw0OaLwNyLTNxPkrSk1rAA0ARy+6BYW0gKZeTM5SBJI6bDko6uImwsBeJ+u664uNWeVOE+VMsn4hrdxPJA4nF7n4bg9ZIixHqgHYi0MMEm+xV9w3hrHCamd7rSAAGjlEgyUuTPS2bHg2L2ZBNQyPQzI3sei2BIcIIkddFm6nAXNd7yhm6tJ06tFvSy63jTmOLSWkj4gTH/ad1OOVMq8bLXFcIaTmH/tJMeXJVJpBnha3LraIvKPpcapOA8Rb8wuUcSx7SKgINzm6AA3I05R0QlGL6GjKS7KirVLXQ4TAJsNQNSOymota++piDyIG2nVWGJ4SXRBzAaAnKYPVcwGGDnOJBJJk3A6EgCyk4SvoqpxZFhcMBpYN1Agef4E6piy1pa0WOw1HzVXxDi+aQwZGjebkdTtpoFf4DBE0mZ3EEtBMgG/neYSUyjdAWFcwXNMAi0xoDbsPJJHDACSBU5WjbrfVJTp+xbRQv9p6gYQGtkgw7kVkKrXEyTr6916fR4NQe05mIQ+zlEGDcH/N+fRdfKiejzf3SQpEr0gey+GdtB1+JRD2Oofpe7tP7C6PM1GCw+HdNgSdgLlaWhga5aZouDgLeGetjt3WmwnAzSEU3hs3JgZvMqepgK21X1CnKbfgK10YuthqwH+JSqQOYJ+Y+qWG4gA7TlYHQC0LXihVFnVZJ0g5fkhMXwzMIDAY7JHP9C0crWzOVcTTe6XCQBYdShm1IlrQACZsL9lb/wDBWj9BB7KIcGBd8L+0lbkg/K3srW1CJja3oo8K8F0TlneJF+YVq72dgS0kHkZF+yra3CKrPFlkdDHoCipRfk3yFi6gXNIAGenoc0gztJvp9lRYhzzIIA6T9UTh+IlkzvqDbzCl9415nXpoY791RSaDOMMm/IzhoAOaJNv0nw+iv6PFS39QkkWiPqqWmGNOpB/zC/q39kZR4i2Yv5HMP3Upq3Zo4V7Lh3H6hFg09eWuqiHGXl0uEjcECB2MEoGnVZnMQARfaSOnNXGFZRMZm7c0jdMSUOLoAq1aTzLqYBP9Ph7TlsTrqEwMpgxme2L3iPRX7cLhyPhFotrE6KX/AIVRd+gmec/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pzR9ikkgthYFW4bXf/wCkaIkAmpEf9oKGxHs5VdlHumMPMFx12SSTrQLI6PDq1Mlr2teBzmR2JF03EUP+kW9oKSSk5PlReOSSRxlEO/WWHaRHmCdFe8O4IPiq1Kp5TUIHyhJJP1sE5clYS1rKLopjP3c5xnkAbbc1DR4liGyBTz8pJmZ0s2ISSSc2JRM3GYo60w3sC6VBXZin28UHZrSI84SSWVvyaiD/AILWLgYcYG425aKdnDarTID5/wBJA87pJIuASGrwOoYBD/Q7Hokkkiov2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UUExQWFhUVGRwYGRcYGBwYHhwbGBgXGR4cGBgaHCggHBolHBcXITEhJSkrLi4uHB8zODMsNygtLisBCgoKDg0OGxAQGzQkICQsLCwsLCwsLCwsLCwsLCwsLCwsLCwsLCwsLCwsLCwsLCwsLCwsLCwsLCwsLCwsLCwsLP/AABEIAOgAyAMBIgACEQEDEQH/xAAbAAABBQEBAAAAAAAAAAAAAAAEAAIDBQYBB//EAEAQAAEDAgQEAwcDAQYFBQEAAAEAAhEDIQQSMUEFUWFxIoGRBhMyobHB8ELR4VIHFCNicoIVJGOi8USSk7LCQ//EABkBAAMBAQEAAAAAAAAAAAAAAAECAwAEBf/EACcRAAICAgICAQMFAQAAAAAAAAABAhEDIRIxQVETBCKxYXGRofEy/9oADAMBAAIRAxEAPwDSErjV3fomhVJC806VwLkIGOyuErmVOAWCcCqcX7Q06bi0zIVtKxftHiG/3kgACAAT11U5tpaKY4pumXWD9pab3hsEToZV2vPuCQa7JE+IdFvMRXDGlx0AlaDdbNkik9Dq+IawS9waOphU+K9p6bXQw5hvqFj+LY91Z5cdNAoeH0S94bzIHqklJ+ykYJI9KwHFGVR4fy8I6VmMbhWupOLJZAzEj4Tl0Bt1+S57PccJcKVTewd15FLGTDKC8GoJSSXCqExwKRcuQmytRrHkrmZMLuchdJ6omHhyQcmOcBqY6qJ+I5XQ6MFSuip10Vc6u49J5fupA0wNShyDRLVr8vz+ElHncNh5hJL2OmOITZTwmHVdJynIXWpNcEghYRtUnUfnqnhcKeEAjQ2SsDj8FVq4iq6mwuGYi0bW3K3uIByPgwcpg+RWO4fxIe8yOkQ5uWB1EjnEKWRlsS8gFDDVcPUY99N2oA3nzC2HtBhaj6eWm2STe8WVdxHEtptLWhzs1rxYam+pPVaHAOJY0nynWNp6oQk+g5FtM8zxvCq1G76ZAOh1+iL4XgK2opnoQWyPmtn7RYA1acNjM0kgEwDIi52QHAMrrCk0hpPjAsZtqLeXVLPWh4Oykx3EqwaaTgW84Go+Y9FX0WPd8DHuPRp/ZbDF4WrVefdvaAAAWn18J3FteqP4Lwx1PM6o4uc63QAcvVLF+BpOgzDvJY0uEOLRI5GLqQBPLV0NVCFDCEoUhC4msFDAELiXZTJBPUI2FwhZ7MtFS2q2dDPZTUn9D6J1XCkkxouswzh/Cnspoka8m31H8Jzw4dfOFE2iTsfmPsVJTombgnuZ+yN2CqIpSU+W92egKSNAsWWyYB2U40TcoV7I0R5U2ozeynACVRgI38kGw0RgDYLpeACToLz2ThP86KDibpovAFy02+vohYUij4p7TNaw5B8UhpI1AMSAs7wqhmJcfiBEAjmhsTWDqjWgCAIEH5+ascJi2Uy7NIzO5HSw1+ahK2joSS6CeKYhwqNAmWix78vQJruJVy0DOSOnhO8zzQ2IxIc8ubcCBOxPRMrV4iN/v+FFJVszew3B4VhEESTo4853VnwullePCGxc5tLa7/XaFV0HX3g/IhaFmSqz3n6qbYe0dLtdG4t9eSjW+LLSj9qmugfiziS06AiWkiDA+g0tyhS4TiruUxcjaOYOoM7XT+LtzBtQB5af1FwIOYTYclTtF/2U5ScZHRjwxyYl7Nbhq4e0OHmOymhCcEcDSb0kehVhCvGdo45w4uiJcJT8qWVPZOhspSuOeNoJ7/VOhbkbicYEinNCQIWsFHEiEnPA1KY7ENC1molaUkOMY3k4+SS3NB4Me1q7lUjNE0p3IHEQYkWroCRSmobkVB7V8RFNnux8bwf9refnp6q+rVQ0FzjDQJJ5BeX8c4katR9S9zDRybsFrYVFAOGqD3oJsFYYiuy0O1N7z9VT0xJurXCYYOc1kwXQJ2mdFnKhqsKaM4a1nidyF/ooeMUHUntDmlsaj+d1quC8Op4LxVjLnmzgJuBJ7HkO6C9tuM0XsaxozH4s1xlGkdytbYKK9j7GNVacOrlrw9gJMfCL5hu0/NZzCYwEDmLFXXB8TdpbPxWyxN+U+anlW1I6MMvtlB+r/gvMZTb7qWA5Tdlz4RqWls2I5fsqUtMgq7yDNUovLstSC0uiWvI5i19YVLimlhLXCC03/OSjmW0zo+kkqcX+5b8AxUOLDo646Ea+v2V62oDoQsYypuLEXWvwuIFRocN/rutieqF+qglLkvJLE7nyXMndLJ1P55LuXurNnJQmsAFl1cE8wkR1PkgYdCbkHILoEdVySOR+S1mo7k6BROwwO5+X7KUFdJRsFAOOAp03vN8rSbgbBJB+11bLhKnXK31cEkYpMLLlui4msf3/ADqnAo2JQgmuPkuudGqyPHuNe8ORh/wt3f1Hr/lR2EH9quKOrDJTMUxqf6o+yyGKcJtt9Vc4uqSclMFznWEXVAmqjE1OgTBPP88kax5Y4FkSHSLSJC4wS0dvom+80tv9R07LUAseI+0dWoGNqBvhucrSDMRe8QohimuIuN7eij96C4AgXH5qnDh7XdEaMO/urSSRqb2t6I7hzMpIIsCDBsDraQhqWBbl1II5EqxosgWEzpJkn1XNlyJql2dmDC0+T6osK+LLsxLSC4NLCHGA5s3Pn9ETxJnvKdOtaXQ18bHn6yPRQUMKZLcpNgJzQAdZykdR6FLhzyWVaDtTJaOThePOPqtKLqn5/JPHOPK4+H/QHicOaTyx/rzGxCK4bjjTPNp1H7dVeVsK3EUm5tYkEbHfy6LL4mk6k4teOx5jmFKcHHaOrHljkXGRtaFQOAIMgqQhUvBKLg3MCC118ouR/Kt2EHdXjbWzjmkpNJ2PhIhA8LxL6jczg0A/CW7jsdEaiIdhMJAvOn3XQUggETbrsJpCRYgYznt86MM0c6jfuUkz+0Af4DD/ANQfRySrHoVmmBgSdrqsq8WuMjSRzd4R5WmVaBgLSCJBsULS4bTbcN0tck/UrABMTQGIYG1HloJ+FhDZ6Em5WXb7OVqjnsa6KTXFvvHCM3lvy2C2WMw9gWNbmBBBgSOqIZSDQAJgW1WMZ/EcOp4PDVHMkvy5c5uZNrctdAvOA2Lfll6L7cYhzcNEfE9ombbnvsvOMxJPf7ooxZU2wwHf91Gb5R1j7i6Pc0ER0t0/LKtcRboY9dPunYAv3IJPSBqi2U7EbqHDNkE8z+aogCHd0UAkwTiZHX9kXVzNGZsiDY8z58lXYepHvCP6oHeB9ytBgsCc4bVdnytGXQASdNe4XKsdzbOqebjiUfL/AASYWWfGcrnfC7KMvkY8Jvuh+IM90aZptAfNxnzOO9wrWnW8LWmCZLTP9LdSfKFHXotYx9RrWjL4wYg2F+uk+qvKKao4oycXYbwLEMLCG2ynTlN4M8rjyQuJrtxLgwAe6Bg1CLl0SAw7aG/ZQcUwZeQ+mTlqWeGkAuEeEgm03jqjcBgHDKXDKG/AzWP8zubjzU5JrRaMr2gB1N+Fi592bFzRpbfXLJ3RD8U0seKdUOLxIEyWzrBmdDurhzJEG4NiCBdZPjHDWUXB1MkEy5wmwAsI35+iXoZGl4RAosAiwR0oalTyABunX91OFrAdK7K4F2ETHSU0lcJSQCZr2+b/AMs3pUb9wuIv2xpZsJU6ZXejgkqR6FZd05hNcTy+a7TmF1wQANBO49F0pAppf0Pp+yxjMf2gZjh2OaLNfLraSCBI7yvPGmD5r2PiGGbWpupnR4I0NjzXkeMwVSk7LUYWkE6ix7HcJkYs6DgWtPkgsY3KehHzGiIwZhonQ/ylX8QIOqbwAIpNAG/mpcRUABO4uPzyQ2GqSBH3+qhx9aIHKR9Eb0ai14HSFSswfpk1PnZaqrhTnLwQZa0AEciTc9ZWU9mPiYTYRrtAkH9lsXuuIv1G3e+hQhVMnldyMvisc73/AIA1oaYIcJ8RMn0V9w6q6oDmIPMEk/IfcLI4qsC+o4XDiXSO8T8lYcCxTM4zhzibC5seQIInukT2M1o2GQREW0RFIyNfwIZrrXm3P91LhXzm3Ej5hPk2hcWmTOJ5ekLO8cqSys7KTdtMeU6eeZaGvWyMc4/pBPoNFXUMG11FrHuMnxGDBJ1JUGdCCeH1XOpsLhctExzjkbokO7+i6EnOWMQ4jGNY0OMwTGn1nRdp4xpEie8T9JUsgoHEOYH5YBJ1g5fmEGFEeIOV7ngtc0xmG4AtbpvCNw1S0ax9DoVCcI0iQ54H+qfUOlU2CzQfFBGUgumMkTFuUj1Q62bvRecQo+8pPZ/U0jzj90kIHYhp0DxzBE+hhcTKQKLLCVcwJi0kDrG6kCEwGIBptI0i50U4rtMibjn62TikuVcITkoQMchY3+0qzaHd/wBGraFYv+0gz7gbeM//AFTIBmaGUNb3TeIOgAjcIekfCdt1JiBIteZI6dE5iThziRv6+enmmcQpkDMd9kPhaxAMWOxidlK+qXi/ogYsuF1gypRBv4b6/qPS8rbnCtMnLBgwZP5C834XifE3wzHnpvHovQH44lhLm1NBmPuy0NBsbuO0oRddk5p3oCxPCG06NHexDj1cB9IhUrKEUydC2zT5knut1j8AKlItaY/U03MEfZZTF4B9INa8t8PibfMS6SdOXfVK6HSZc8DxrX0xFiLEXVlhHDM4CIIBHWJB+yynDW1aBcSHAH4iRMyZm1g6+nVa3AgOGcXBEA8+Z80eVoXjUhvErhrP63AeQufoiXURfaeX7of3QNbQQxukbv8A4AU+JqBjS4/pBNuinRUekOaoD7TMJYWiWGzps5pt5EQfkVesDdoI2hY1obipyOjWDCzuHdIB6d7ixBte4WmMC52WZ9wG1HgfCSHAcpsbHySyGiWeHJIIBix1vsfr+6GpUCaZIEloY5v/AMbZEdQE3C4uH+71m4M6EbeaK4ZjaQGX3jZAAgm4yyPpCy9GYThMQ0gQeUdQdD+ckkJRrtZVLARBhzR/lJhw8jdJFMDG4OgBGUloBnK6fQHYKXEUyXDO0FoJOYGfIg7aXUtOm24Plz7AqGo0sJIcWj1B7jZDnXYKYXSxsguyuyj9USD2384RLXTfmqr3rnAizDpmF2nuFM7FukAjL1/T6hNGafQGmWUrzz20xRq4j3YJhkNA2zOiY6raYzibKTXOqfpAMD9U6RKwWExH/MGvUZIzl+UGTzGu6e0ZRbA+LYXI55IhudzWDSQ0wTHIWHfsUGDcDUAH5oriuK988uAyg6N5DX9ygqZumQDtQQSR0PzT4h3RRYl1hryKnrHccgUTBXs1T/5hg/Nei9Oq+NzqZu1zL/7jH0XkuHqOpua9hgg/JaPE8crucSHASyCWiDbTnudkknTCo2arCcQADWwYhskmdRdZTCYsYrFQ91pMTa0+GOsAdVPxPMxhLScrKZbM6zA9RB9VS4Gha+up2lRjO02yjh4R6aGhjYbYbTJudyTqe6a2u3KCJI0AG8LNcLw592HFzrkQMxgAaWndWDqvghuvwt6lxie2/olee3SN8ddljw0HKXnV7i7y0HyCIqgEEHQ2juos4BDBtbty+iDI9485XQAIB5TrHU/ZM5paAoma43Tw9IhrRUdEyQ+A07XIv1uhMNXr0qoF6cnNE2I10nSDotpiuHUXMax4kAyOdo877qpoezMYk1HEOZM31MzY9BonJtBOL4sHh7G2dlJaToSBMHyBQXD6HvTncS1kRpGYm8Df0QHEqJbUyXuY5ab9JCu8LTc4gmQBAtItybGg5+SRlSw920MIiIB5ctbbqkbw73jhfLIO1iZtHcSrTFYhrSGNjm6I05dyfkowYEie22uvmszIrsNiA13u3CS06yPCRb4uR5JIr+5NNEwZc0kk7nMZXUDBLq4Ig2MWI5ft9EFU4kWuLXCflA5h2hHMI6thGvEsdBBnz5qqcySczfELGNp5Dkdx+HmyOnv/AEpFWtEorEOBa7K7Qt0Dv5Vnhq8wCZDpjyuQQs+xmURyu2bwLEX3A09FxmLLXggEgQ61wLwQY6JccnF66Gkk0d9sqjQ5jGiJu6PRvbdUFRogGYG9psPv0RPFsaKuIqPHwiw2sLTBVZjK8yBsF3bbFVKAO0S2ycGWIGoUVFxA1ixhOpNi82hXOY48S2YUrosLcrDyURbOhslTuBOyxh2IEADl9lcYIyWxeYH3+yp2DUeaP4VXc1oMQBuRtp56qWRaHiy44m45Gt0D4B7C59TlQ2HpZiJ0OvbkUHV4j7xxc6w0YAJA+8lW/CcMxzM5lxmC0aDv0jyXO4uMaKppuw1tX4RtPP8AOXzRdPEgOaAL/FHbwt+ZPomjhVMjMA5v+l1u4B09FBRw1MGoS5w8WUO10tf/AHZrKPBp2mPaemHPxAygA3Mlx72U1HENaIDjPQWBjcxdUr5Y7I8QepsRzB5IrCYkDaAOlz2mwScpRYeKZcUcS3UgF0XgiT2Bi3RF0qzXaehEHzBVQ7EhwgtMDUOAdP3HdOZxQME5DlG93R8phdEcy8snLG/RH7RYEktqtm1nRy2dfleenZV78bVaAwOAHTU97GPJXFPjTXGAA7mAb+jolZypXAeYBixEa3tuqNp7Qi9Flw5wIBA8bHQQOR6drz0VyWtMRELLU3iA9kExoehn1kK9wLg8QW5Wm7Roc0ku+yyCdr4JmZgIdGbnaevqkiKbiQQ4yQ4g7fmySN0BqytzkCQfLn36pOeKlzZ3Pn0PXkUzMRqY/NSoqmsizvkVwykdCiNqHSOZkfUfdVVCu1jzM2PxEnTaHC4gHRHVnGW21/8AH3CpC4uc4xeTYiekTyT4Y2LN0aDFPo5Zc9pJEzEkxvOu4sq52CovbBc0Oi3xDnaZ2jVVoxQn4elxMDkOXdWD8SXD9LgIgOAI5W+S6Umid2VtPgFXPAaHDo4f/qO8IzG8DexocxhAjxh72ac25dtURg/iLgxoOwde88vzRG1MaXAMe9obIktGsXgDkSm+SQOCKIcErQDlgn+kT91FU4FUbOg3O/mY0HVXb2guGXMDq5xdMzqOmpjuVLUqNbJDABvBvtYbXICHySMoIzB4dWBh1JzgeU303RlSjULcoovbJ0INwI39Ff8A98hjmuBaS4eIHNJ3BnROpVw0PY5zriLem5gHa3JBzb7QeK8GTOBe0kinUbFxF4PVHUcaGOl0tzABzSCN7EHdXJxcWAcBqRJFo2y9ft1TKlH3k5niwkh4G5NwLyI68kXK+zJV0HYQ+A1WuzNgnKZkqf8AugLBTLCSBmLo/VvedZkIOjQpNGbKwOiYuAIAsRIvvCjrYovjxbHc5bRNo5RCShixxjGZCI3JHMb2Kr8GfCCTqJv9e6Ab7x+jsrZ2F8vnorOhhnFvhaf47ndRyK9LsaLrbOsxRaZAt+XM/hRdTieVuYmHHSA35yboN/D6oEmABre/pBRTOEA/E89fyYVMWHIukTnlx+TjeJuIAlrpBnwEG/XRVGOomnlc/wAOYWHbn1uLK7inQbIFzpzidgqH2pxhqU25oHimBchswfOI9Ffg6qTJqe7SIMC9zabDpmJMSNCVpaVeWZgTnBnybG06RPqqLEugBsAN2zRpNvkrWi0Gm7KDLgbgwDOxOsR90g7LVwIeSLixjSP3kJIWlWdlaHEN8JEEy4zERN9Ek37CNoFZVlutx80G5wcI/hMbpPP8uqrjT6jG5mOiTeOumq5I47dI6nKlZZVJLeo1PMKs4iC3xtJAJAdGvl6QmYDiuYAPFyInn3H5unY+9NsWEwRzsYKrCDhKmI2pLRxlGYggA3uJ7rr3lrneFvhtsBadtwVFQ4dUIOQw08z02/hS4vg+KaWgtmdAY07kzHdXqxGq7JWVSB4XwZNjv3nTuoqjM7Q83cNx5801zK7HZX04fH9QHYqWKwv7tp7uJ+y1NAWwugMzSJE8x5a9OnVQYrEhrmnXKczqeoGXYPOoNjcShsNVqMn/AA3G18o/hE4KqHVKhDSC5otDc0jlJjdZKg8W+gr+9tqAPyxlHIC9pcSOkDzK6928zO2/fufqE7FNGQ1GMIIIaWARMybNvcwgmYtpJBaWudMNfbTYO5rNMVa0T4hzmWIJBk6A2tqNhZNDswm86EkQbz8k6iGtIIEti+/kfNBN4i18MDXuNxYazzM/NKrfQz0WDWw3UxpOmnXzQnEMRDQ1hBzRY65YnXbkuvNR1g33c6uJGnQDdGU2ho269ep3JV8eFvbObJ9RGOo7DuEvo5ZAGYbEyIO6tqld7oyCBa7v2WYdgs7z7o5XnUDQ73A3spXPrfC4gHnBvfrzRk1jFgnk2XmIrhoJe+eg5qmZxGo8DK3wgC5MAxbXyQOMoOdEkuDdbHKPK5dp2U9BuUBz3GDr+3RRlntfaWjhS/6H0m03OBrVA831Lg0dGxHqVDjeGNDw5sljb5c02N/NEVnADwTOvwggzpfNPyQwrVJAyDNp0Pf/AMpFKTeyjjFLQb7zO74bBrQbSZAgx6I/hvikmYkeHtNgeuvLVU+Hb8dj2nQxoDyVrRz0qZcATlA+UEwPP5LN7N4HYnCiqfeMdleRlafCZG4BMwkgjXH/APIvDQS45iOewuZ0PQFdRVroRsGY4ic26r+L1QKTgegH55LTO4QSPiHnbX1WO9p4bU920iG8tJ/hLHG+Wyrmq0VFGpsrjA46nkNLEAAfoqRJbGx3yqjBC64zuupxsimbelVp2Pizz8TCTmETMzY316KPF0jmN/CScpOo0tPKDJ8ln+FcTNPw2nYq4GIJaCMznCXOkQBp6zztspNNFFTaCmtpueRPicJDgb258ygWVq7iLnKbTtbeyIxtF0XyzzgfIaofC0akEZoGo1PPcJTsfdfgncxtxLnkXJJsPLmheG1c1YnSfLl87LuIZUY0xly9DBPqhuGCHAwY6ILqxW/uSLnE1XBxuWgAODmm4N5I8moLEY6qQG1YIfYF/i6eEETM3jZE1q7cwdrIIPaR/KDxFY1PCBDIiO0plITJiTsGZw0OaLwNyLTNxPkrSk1rAA0ARy+6BYW0gKZeTM5SBJI6bDko6uImwsBeJ+u664uNWeVOE+VMsn4hrdxPJA4nF7n4bg9ZIixHqgHYi0MMEm+xV9w3hrHCamd7rSAAGjlEgyUuTPS2bHg2L2ZBNQyPQzI3sei2BIcIIkddFm6nAXNd7yhm6tJ06tFvSy63jTmOLSWkj4gTH/ad1OOVMq8bLXFcIaTmH/tJMeXJVJpBnha3LraIvKPpcapOA8Rb8wuUcSx7SKgINzm6AA3I05R0QlGL6GjKS7KirVLXQ4TAJsNQNSOymota++piDyIG2nVWGJ4SXRBzAaAnKYPVcwGGDnOJBJJk3A6EgCyk4SvoqpxZFhcMBpYN1Agef4E6piy1pa0WOw1HzVXxDi+aQwZGjebkdTtpoFf4DBE0mZ3EEtBMgG/neYSUyjdAWFcwXNMAi0xoDbsPJJHDACSBU5WjbrfVJTp+xbRQv9p6gYQGtkgw7kVkKrXEyTr6916fR4NQe05mIQ+zlEGDcH/N+fRdfKiejzf3SQpEr0gey+GdtB1+JRD2Oofpe7tP7C6PM1GCw+HdNgSdgLlaWhga5aZouDgLeGetjt3WmwnAzSEU3hs3JgZvMqepgK21X1CnKbfgK10YuthqwH+JSqQOYJ+Y+qWG4gA7TlYHQC0LXihVFnVZJ0g5fkhMXwzMIDAY7JHP9C0crWzOVcTTe6XCQBYdShm1IlrQACZsL9lb/wDBWj9BB7KIcGBd8L+0lbkg/K3srW1CJja3oo8K8F0TlneJF+YVq72dgS0kHkZF+yra3CKrPFlkdDHoCipRfk3yFi6gXNIAGenoc0gztJvp9lRYhzzIIA6T9UTh+IlkzvqDbzCl9415nXpoY791RSaDOMMm/IzhoAOaJNv0nw+iv6PFS39QkkWiPqqWmGNOpB/zC/q39kZR4i2Yv5HMP3Upq3Zo4V7Lh3H6hFg09eWuqiHGXl0uEjcECB2MEoGnVZnMQARfaSOnNXGFZRMZm7c0jdMSUOLoAq1aTzLqYBP9Ph7TlsTrqEwMpgxme2L3iPRX7cLhyPhFotrE6KX/AIVRd+gmec/fsmSl7Juiip44yIc0iTdpi55ibHqCfJF1uJsotDi0BwBblnlB13Ngjq3s9hi29K3KSPuhaHCsKx4dkk7ZnFwHrZVUmuxOKZnOF4IucHPBtdrRcSdC4ghaKlg6rj4iNLSZ2iQrUYpmlrciPSykayn0vdScOT2UcgTBcNa3eTzv8lxGVqoECQL6zokqJRQmwLB4sZbfVS4l7SCcsc4t80klJyfQ1AL3TodtCDMjr8kLUxrmOBc0Zd4vA522XUkq0wlnUdaQTfdqgr1HRaSeRJSSTW6IvsFpVHs8XhEXuQJjadkZW4rTtIbPKRY8rapJIxbHQHU40wAQHC1y1joPfwoWn7QAOkNcTyFMyPOfsupIphslHtGZgUqhPPIBz66KRmNxLtKGYH+pzR9ikkgthYFW4bXf/wCkaIkAmpEf9oKGxHs5VdlHumMPMFx12SSTrQLI6PDq1Mlr2teBzmR2JF03EUP+kW9oKSSk5PlReOSSRxlEO/WWHaRHmCdFe8O4IPiq1Kp5TUIHyhJJP1sE5clYS1rKLopjP3c5xnkAbbc1DR4liGyBTz8pJmZ0s2ISSSc2JRM3GYo60w3sC6VBXZin28UHZrSI84SSWVvyaiD/AILWLgYcYG425aKdnDarTID5/wBJA87pJIuASGrwOoYBD/Q7Hokkkiov2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 y="31028"/>
            <a:ext cx="4267200" cy="680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0" y="320676"/>
            <a:ext cx="5715000" cy="707886"/>
          </a:xfrm>
          <a:prstGeom prst="rect">
            <a:avLst/>
          </a:prstGeom>
          <a:noFill/>
        </p:spPr>
        <p:txBody>
          <a:bodyPr wrap="square" rtlCol="0">
            <a:spAutoFit/>
          </a:bodyPr>
          <a:lstStyle/>
          <a:p>
            <a:pPr algn="ctr"/>
            <a:r>
              <a:rPr lang="en-US" sz="4000" b="1" i="1" u="sng" dirty="0" smtClean="0">
                <a:solidFill>
                  <a:schemeClr val="tx2"/>
                </a:solidFill>
              </a:rPr>
              <a:t>THE THREE ESTATES</a:t>
            </a:r>
            <a:endParaRPr lang="en-US" sz="4000" b="1" i="1" u="sng" dirty="0">
              <a:solidFill>
                <a:schemeClr val="tx2"/>
              </a:solidFill>
            </a:endParaRPr>
          </a:p>
        </p:txBody>
      </p:sp>
      <p:sp>
        <p:nvSpPr>
          <p:cNvPr id="7" name="TextBox 6"/>
          <p:cNvSpPr txBox="1"/>
          <p:nvPr/>
        </p:nvSpPr>
        <p:spPr>
          <a:xfrm>
            <a:off x="3048000" y="1149850"/>
            <a:ext cx="1828800" cy="461665"/>
          </a:xfrm>
          <a:prstGeom prst="rect">
            <a:avLst/>
          </a:prstGeom>
          <a:solidFill>
            <a:schemeClr val="bg1"/>
          </a:solidFill>
        </p:spPr>
        <p:txBody>
          <a:bodyPr wrap="square" rtlCol="0">
            <a:spAutoFit/>
          </a:bodyPr>
          <a:lstStyle/>
          <a:p>
            <a:pPr algn="ctr"/>
            <a:r>
              <a:rPr lang="en-US" sz="2400" b="1" dirty="0" smtClean="0">
                <a:solidFill>
                  <a:schemeClr val="tx2"/>
                </a:solidFill>
              </a:rPr>
              <a:t>1</a:t>
            </a:r>
            <a:r>
              <a:rPr lang="en-US" sz="2400" b="1" baseline="30000" dirty="0" smtClean="0">
                <a:solidFill>
                  <a:schemeClr val="tx2"/>
                </a:solidFill>
              </a:rPr>
              <a:t>st</a:t>
            </a:r>
            <a:r>
              <a:rPr lang="en-US" sz="2400" b="1" dirty="0" smtClean="0">
                <a:solidFill>
                  <a:schemeClr val="tx2"/>
                </a:solidFill>
              </a:rPr>
              <a:t> Estate</a:t>
            </a:r>
            <a:endParaRPr lang="en-US" sz="2400" b="1" dirty="0">
              <a:solidFill>
                <a:schemeClr val="tx2"/>
              </a:solidFill>
            </a:endParaRPr>
          </a:p>
        </p:txBody>
      </p:sp>
      <p:sp>
        <p:nvSpPr>
          <p:cNvPr id="10" name="TextBox 9"/>
          <p:cNvSpPr txBox="1"/>
          <p:nvPr/>
        </p:nvSpPr>
        <p:spPr>
          <a:xfrm>
            <a:off x="3048000" y="1904999"/>
            <a:ext cx="1828800" cy="461665"/>
          </a:xfrm>
          <a:prstGeom prst="rect">
            <a:avLst/>
          </a:prstGeom>
          <a:solidFill>
            <a:schemeClr val="bg1"/>
          </a:solidFill>
        </p:spPr>
        <p:txBody>
          <a:bodyPr wrap="square" rtlCol="0">
            <a:spAutoFit/>
          </a:bodyPr>
          <a:lstStyle/>
          <a:p>
            <a:pPr algn="ctr"/>
            <a:r>
              <a:rPr lang="en-US" sz="2400" b="1" dirty="0" smtClean="0">
                <a:solidFill>
                  <a:srgbClr val="FF0000"/>
                </a:solidFill>
              </a:rPr>
              <a:t>2</a:t>
            </a:r>
            <a:r>
              <a:rPr lang="en-US" sz="2400" b="1" baseline="30000" dirty="0" smtClean="0">
                <a:solidFill>
                  <a:srgbClr val="FF0000"/>
                </a:solidFill>
              </a:rPr>
              <a:t>nd</a:t>
            </a:r>
            <a:r>
              <a:rPr lang="en-US" sz="2400" b="1" dirty="0" smtClean="0">
                <a:solidFill>
                  <a:srgbClr val="FF0000"/>
                </a:solidFill>
              </a:rPr>
              <a:t>  Estate</a:t>
            </a:r>
            <a:endParaRPr lang="en-US" sz="2400" b="1" dirty="0">
              <a:solidFill>
                <a:srgbClr val="FF0000"/>
              </a:solidFill>
            </a:endParaRPr>
          </a:p>
        </p:txBody>
      </p:sp>
      <p:sp>
        <p:nvSpPr>
          <p:cNvPr id="11" name="TextBox 10"/>
          <p:cNvSpPr txBox="1"/>
          <p:nvPr/>
        </p:nvSpPr>
        <p:spPr>
          <a:xfrm>
            <a:off x="3048000" y="5638800"/>
            <a:ext cx="1828800" cy="461665"/>
          </a:xfrm>
          <a:prstGeom prst="rect">
            <a:avLst/>
          </a:prstGeom>
          <a:solidFill>
            <a:schemeClr val="bg1"/>
          </a:solidFill>
        </p:spPr>
        <p:txBody>
          <a:bodyPr wrap="square" rtlCol="0">
            <a:spAutoFit/>
          </a:bodyPr>
          <a:lstStyle/>
          <a:p>
            <a:pPr algn="ctr"/>
            <a:r>
              <a:rPr lang="en-US" sz="2400" b="1" dirty="0" smtClean="0">
                <a:solidFill>
                  <a:srgbClr val="00B050"/>
                </a:solidFill>
              </a:rPr>
              <a:t>3</a:t>
            </a:r>
            <a:r>
              <a:rPr lang="en-US" sz="2400" b="1" baseline="30000" dirty="0" smtClean="0">
                <a:solidFill>
                  <a:srgbClr val="00B050"/>
                </a:solidFill>
              </a:rPr>
              <a:t>rd</a:t>
            </a:r>
            <a:r>
              <a:rPr lang="en-US" sz="2400" b="1" dirty="0" smtClean="0">
                <a:solidFill>
                  <a:srgbClr val="00B050"/>
                </a:solidFill>
              </a:rPr>
              <a:t> Estate</a:t>
            </a:r>
            <a:endParaRPr lang="en-US" sz="2400" b="1" dirty="0">
              <a:solidFill>
                <a:srgbClr val="00B050"/>
              </a:solidFill>
            </a:endParaRPr>
          </a:p>
        </p:txBody>
      </p:sp>
      <p:sp>
        <p:nvSpPr>
          <p:cNvPr id="12" name="TextBox 11"/>
          <p:cNvSpPr txBox="1"/>
          <p:nvPr/>
        </p:nvSpPr>
        <p:spPr>
          <a:xfrm>
            <a:off x="3048000" y="3352799"/>
            <a:ext cx="1828800" cy="461665"/>
          </a:xfrm>
          <a:prstGeom prst="rect">
            <a:avLst/>
          </a:prstGeom>
          <a:solidFill>
            <a:schemeClr val="bg1"/>
          </a:solidFill>
        </p:spPr>
        <p:txBody>
          <a:bodyPr wrap="square" rtlCol="0">
            <a:spAutoFit/>
          </a:bodyPr>
          <a:lstStyle/>
          <a:p>
            <a:pPr algn="ctr"/>
            <a:r>
              <a:rPr lang="en-US" sz="2400" b="1" u="sng" dirty="0" smtClean="0"/>
              <a:t>THE </a:t>
            </a:r>
            <a:r>
              <a:rPr lang="en-US" sz="2400" b="1" u="sng" dirty="0" smtClean="0"/>
              <a:t>“LAW”</a:t>
            </a:r>
            <a:endParaRPr lang="en-US" sz="2400" b="1" u="sng" dirty="0"/>
          </a:p>
        </p:txBody>
      </p:sp>
      <p:cxnSp>
        <p:nvCxnSpPr>
          <p:cNvPr id="13" name="Straight Arrow Connector 12"/>
          <p:cNvCxnSpPr/>
          <p:nvPr/>
        </p:nvCxnSpPr>
        <p:spPr>
          <a:xfrm flipH="1">
            <a:off x="1371600" y="1373832"/>
            <a:ext cx="1981200" cy="45496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24400" y="2135832"/>
            <a:ext cx="1676400" cy="167863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135909" y="1143000"/>
            <a:ext cx="1140691" cy="99283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8200" y="1380682"/>
            <a:ext cx="1676400" cy="295718"/>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057400" y="3657600"/>
            <a:ext cx="12954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24400" y="3657600"/>
            <a:ext cx="762000" cy="2133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447800" y="5943600"/>
            <a:ext cx="1828800"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24400" y="4876800"/>
            <a:ext cx="228600" cy="992832"/>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0837"/>
            <a:ext cx="8783839" cy="659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606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610600" cy="646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01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solidFill>
            <a:srgbClr val="92D050"/>
          </a:solidFill>
        </p:spPr>
        <p:txBody>
          <a:bodyPr/>
          <a:lstStyle/>
          <a:p>
            <a:r>
              <a:rPr lang="en-US" dirty="0" smtClean="0"/>
              <a:t>Economic Issues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Wars and extravagant spending had caused serious economic hardship </a:t>
            </a:r>
          </a:p>
          <a:p>
            <a:pPr lvl="1"/>
            <a:r>
              <a:rPr lang="en-US" dirty="0" smtClean="0"/>
              <a:t>7 years war</a:t>
            </a:r>
          </a:p>
          <a:p>
            <a:pPr lvl="1"/>
            <a:r>
              <a:rPr lang="en-US" dirty="0" smtClean="0"/>
              <a:t>American Revolution</a:t>
            </a:r>
          </a:p>
          <a:p>
            <a:r>
              <a:rPr lang="en-US" dirty="0" smtClean="0"/>
              <a:t>Taxes were high on the 3</a:t>
            </a:r>
            <a:r>
              <a:rPr lang="en-US" baseline="30000" dirty="0" smtClean="0"/>
              <a:t>rd</a:t>
            </a:r>
            <a:r>
              <a:rPr lang="en-US" dirty="0" smtClean="0"/>
              <a:t> estate</a:t>
            </a:r>
          </a:p>
          <a:p>
            <a:r>
              <a:rPr lang="en-US" dirty="0" smtClean="0"/>
              <a:t>½ government income goes toward paying interest on debt</a:t>
            </a:r>
          </a:p>
          <a:p>
            <a:r>
              <a:rPr lang="en-US" dirty="0" smtClean="0"/>
              <a:t>Jacques Necker (Finance Minister) proposes taxing first two estates.  </a:t>
            </a:r>
            <a:endParaRPr lang="en-US" dirty="0" smtClean="0"/>
          </a:p>
          <a:p>
            <a:pPr lvl="1"/>
            <a:r>
              <a:rPr lang="en-US" dirty="0"/>
              <a:t>Fired by Louis XVI under pressure from nobles</a:t>
            </a:r>
          </a:p>
          <a:p>
            <a:pPr lvl="1"/>
            <a:endParaRPr lang="en-US" dirty="0"/>
          </a:p>
        </p:txBody>
      </p:sp>
    </p:spTree>
    <p:extLst>
      <p:ext uri="{BB962C8B-B14F-4D97-AF65-F5344CB8AC3E}">
        <p14:creationId xmlns:p14="http://schemas.microsoft.com/office/powerpoint/2010/main" val="18484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74638"/>
            <a:ext cx="8305800" cy="623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576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5256"/>
            <a:ext cx="8529944" cy="640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359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39677"/>
            <a:ext cx="8349343" cy="62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199" y="609600"/>
            <a:ext cx="8349343" cy="954107"/>
          </a:xfrm>
          <a:prstGeom prst="rect">
            <a:avLst/>
          </a:prstGeom>
          <a:noFill/>
        </p:spPr>
        <p:txBody>
          <a:bodyPr wrap="square" rtlCol="0">
            <a:spAutoFit/>
          </a:bodyPr>
          <a:lstStyle/>
          <a:p>
            <a:pPr algn="ctr"/>
            <a:r>
              <a:rPr lang="en-US" sz="2800" u="sng" dirty="0" smtClean="0">
                <a:solidFill>
                  <a:srgbClr val="FF0000"/>
                </a:solidFill>
              </a:rPr>
              <a:t>A visual representation </a:t>
            </a:r>
            <a:r>
              <a:rPr lang="en-US" sz="2800" i="1" u="sng" dirty="0" smtClean="0">
                <a:solidFill>
                  <a:srgbClr val="FF0000"/>
                </a:solidFill>
              </a:rPr>
              <a:t>of the representation </a:t>
            </a:r>
            <a:r>
              <a:rPr lang="en-US" sz="2800" u="sng" dirty="0" smtClean="0">
                <a:solidFill>
                  <a:srgbClr val="FF0000"/>
                </a:solidFill>
              </a:rPr>
              <a:t>of the population of France.</a:t>
            </a:r>
            <a:endParaRPr lang="en-US" sz="2800" u="sng" dirty="0">
              <a:solidFill>
                <a:srgbClr val="FF0000"/>
              </a:solidFill>
            </a:endParaRPr>
          </a:p>
        </p:txBody>
      </p:sp>
    </p:spTree>
    <p:extLst>
      <p:ext uri="{BB962C8B-B14F-4D97-AF65-F5344CB8AC3E}">
        <p14:creationId xmlns:p14="http://schemas.microsoft.com/office/powerpoint/2010/main" val="630804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extBox 3"/>
          <p:cNvSpPr txBox="1"/>
          <p:nvPr/>
        </p:nvSpPr>
        <p:spPr>
          <a:xfrm>
            <a:off x="457199" y="609600"/>
            <a:ext cx="8349343" cy="954107"/>
          </a:xfrm>
          <a:prstGeom prst="rect">
            <a:avLst/>
          </a:prstGeom>
          <a:noFill/>
        </p:spPr>
        <p:txBody>
          <a:bodyPr wrap="square" rtlCol="0">
            <a:spAutoFit/>
          </a:bodyPr>
          <a:lstStyle/>
          <a:p>
            <a:pPr algn="ctr"/>
            <a:r>
              <a:rPr lang="en-US" sz="2800" u="sng" dirty="0" smtClean="0">
                <a:solidFill>
                  <a:srgbClr val="FF0000"/>
                </a:solidFill>
              </a:rPr>
              <a:t>Another </a:t>
            </a:r>
            <a:r>
              <a:rPr lang="en-US" sz="2800" u="sng" dirty="0" smtClean="0">
                <a:solidFill>
                  <a:srgbClr val="FF0000"/>
                </a:solidFill>
              </a:rPr>
              <a:t>visual representation </a:t>
            </a:r>
            <a:r>
              <a:rPr lang="en-US" sz="2800" i="1" u="sng" dirty="0" smtClean="0">
                <a:solidFill>
                  <a:srgbClr val="FF0000"/>
                </a:solidFill>
              </a:rPr>
              <a:t>of the representation </a:t>
            </a:r>
            <a:r>
              <a:rPr lang="en-US" sz="2800" u="sng" dirty="0" smtClean="0">
                <a:solidFill>
                  <a:srgbClr val="FF0000"/>
                </a:solidFill>
              </a:rPr>
              <a:t>of the population of France.</a:t>
            </a:r>
            <a:endParaRPr lang="en-US" sz="2800" u="sng" dirty="0">
              <a:solidFill>
                <a:srgbClr val="FF0000"/>
              </a:solidFill>
            </a:endParaRPr>
          </a:p>
        </p:txBody>
      </p:sp>
      <p:pic>
        <p:nvPicPr>
          <p:cNvPr id="4098" name="Picture 2" descr="http://mrsommerglobal10.pbworks.com/f/1268657358/three%20e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12957"/>
            <a:ext cx="8988425" cy="519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969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 y="279662"/>
            <a:ext cx="8349343" cy="830997"/>
          </a:xfrm>
          <a:prstGeom prst="rect">
            <a:avLst/>
          </a:prstGeom>
          <a:noFill/>
        </p:spPr>
        <p:txBody>
          <a:bodyPr wrap="square" rtlCol="0">
            <a:spAutoFit/>
          </a:bodyPr>
          <a:lstStyle/>
          <a:p>
            <a:pPr algn="ctr"/>
            <a:r>
              <a:rPr lang="en-US" sz="4800" dirty="0" smtClean="0">
                <a:solidFill>
                  <a:srgbClr val="FF0000"/>
                </a:solidFill>
              </a:rPr>
              <a:t>“What is the Third Estate?”</a:t>
            </a:r>
            <a:endParaRPr lang="en-US" sz="4800" dirty="0">
              <a:solidFill>
                <a:srgbClr val="FF0000"/>
              </a:solidFill>
            </a:endParaRPr>
          </a:p>
        </p:txBody>
      </p:sp>
      <p:pic>
        <p:nvPicPr>
          <p:cNvPr id="2" name="Picture 1"/>
          <p:cNvPicPr>
            <a:picLocks noChangeAspect="1"/>
          </p:cNvPicPr>
          <p:nvPr/>
        </p:nvPicPr>
        <p:blipFill>
          <a:blip r:embed="rId2"/>
          <a:stretch>
            <a:fillRect/>
          </a:stretch>
        </p:blipFill>
        <p:spPr>
          <a:xfrm>
            <a:off x="5818989" y="1440656"/>
            <a:ext cx="3143250" cy="4143375"/>
          </a:xfrm>
          <a:prstGeom prst="rect">
            <a:avLst/>
          </a:prstGeom>
        </p:spPr>
      </p:pic>
      <p:sp>
        <p:nvSpPr>
          <p:cNvPr id="6" name="TextBox 5"/>
          <p:cNvSpPr txBox="1"/>
          <p:nvPr/>
        </p:nvSpPr>
        <p:spPr>
          <a:xfrm>
            <a:off x="0" y="1110659"/>
            <a:ext cx="5818989" cy="5416868"/>
          </a:xfrm>
          <a:prstGeom prst="rect">
            <a:avLst/>
          </a:prstGeom>
          <a:noFill/>
        </p:spPr>
        <p:txBody>
          <a:bodyPr wrap="square" rtlCol="0">
            <a:spAutoFit/>
          </a:bodyPr>
          <a:lstStyle/>
          <a:p>
            <a:pPr algn="ctr"/>
            <a:r>
              <a:rPr lang="en-US" sz="4800" dirty="0" smtClean="0">
                <a:solidFill>
                  <a:schemeClr val="tx1"/>
                </a:solidFill>
              </a:rPr>
              <a:t>Abbe Sieyes:</a:t>
            </a:r>
          </a:p>
          <a:p>
            <a:pPr algn="ctr"/>
            <a:r>
              <a:rPr lang="en-US" sz="1800" dirty="0" smtClean="0">
                <a:solidFill>
                  <a:schemeClr val="tx1"/>
                </a:solidFill>
              </a:rPr>
              <a:t>(Abby Sigh-</a:t>
            </a:r>
            <a:r>
              <a:rPr lang="en-US" sz="1800" dirty="0" err="1" smtClean="0">
                <a:solidFill>
                  <a:schemeClr val="tx1"/>
                </a:solidFill>
              </a:rPr>
              <a:t>ez</a:t>
            </a:r>
            <a:r>
              <a:rPr lang="en-US" sz="1800" dirty="0" smtClean="0">
                <a:solidFill>
                  <a:schemeClr val="tx1"/>
                </a:solidFill>
              </a:rPr>
              <a:t>)</a:t>
            </a:r>
            <a:endParaRPr lang="en-US" sz="1800" dirty="0">
              <a:solidFill>
                <a:schemeClr val="tx1"/>
              </a:solidFill>
            </a:endParaRPr>
          </a:p>
          <a:p>
            <a:pPr marL="685800" indent="-685800">
              <a:buFont typeface="Arial" panose="020B0604020202020204" pitchFamily="34" charset="0"/>
              <a:buChar char="•"/>
            </a:pPr>
            <a:r>
              <a:rPr lang="en-US" sz="4000" dirty="0" smtClean="0">
                <a:solidFill>
                  <a:schemeClr val="tx1"/>
                </a:solidFill>
              </a:rPr>
              <a:t>A Roman Catholic Clergyman…of modest family means…</a:t>
            </a:r>
          </a:p>
          <a:p>
            <a:pPr marL="685800" indent="-685800">
              <a:buFont typeface="Arial" panose="020B0604020202020204" pitchFamily="34" charset="0"/>
              <a:buChar char="•"/>
            </a:pPr>
            <a:r>
              <a:rPr lang="en-US" sz="4000" dirty="0" smtClean="0">
                <a:solidFill>
                  <a:schemeClr val="tx1"/>
                </a:solidFill>
              </a:rPr>
              <a:t>Yet a supporter of Enlightenment thought…</a:t>
            </a:r>
            <a:endParaRPr lang="en-US" sz="4000" dirty="0">
              <a:solidFill>
                <a:schemeClr val="tx1"/>
              </a:solidFill>
            </a:endParaRPr>
          </a:p>
        </p:txBody>
      </p:sp>
      <p:sp>
        <p:nvSpPr>
          <p:cNvPr id="5" name="TextBox 4"/>
          <p:cNvSpPr txBox="1"/>
          <p:nvPr/>
        </p:nvSpPr>
        <p:spPr>
          <a:xfrm>
            <a:off x="6146276" y="5740924"/>
            <a:ext cx="2564091" cy="400110"/>
          </a:xfrm>
          <a:prstGeom prst="rect">
            <a:avLst/>
          </a:prstGeom>
          <a:noFill/>
        </p:spPr>
        <p:txBody>
          <a:bodyPr wrap="square" rtlCol="0">
            <a:spAutoFit/>
          </a:bodyPr>
          <a:lstStyle/>
          <a:p>
            <a:pPr algn="ctr"/>
            <a:r>
              <a:rPr lang="en-US" sz="2000" dirty="0" smtClean="0"/>
              <a:t>David—1817 </a:t>
            </a:r>
            <a:endParaRPr lang="en-US" sz="2000" dirty="0"/>
          </a:p>
        </p:txBody>
      </p:sp>
    </p:spTree>
    <p:extLst>
      <p:ext uri="{BB962C8B-B14F-4D97-AF65-F5344CB8AC3E}">
        <p14:creationId xmlns:p14="http://schemas.microsoft.com/office/powerpoint/2010/main" val="69072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31863" y="96839"/>
            <a:ext cx="7158037" cy="620792"/>
          </a:xfrm>
          <a:solidFill>
            <a:schemeClr val="accent1"/>
          </a:solidFill>
        </p:spPr>
        <p:txBody>
          <a:bodyPr/>
          <a:lstStyle/>
          <a:p>
            <a:pPr algn="ctr" eaLnBrk="1" hangingPunct="1"/>
            <a:r>
              <a:rPr lang="en-US" altLang="en-US" dirty="0" smtClean="0"/>
              <a:t>Hobbes’s Impact</a:t>
            </a:r>
          </a:p>
        </p:txBody>
      </p:sp>
      <p:sp>
        <p:nvSpPr>
          <p:cNvPr id="11267" name="Rectangle 3"/>
          <p:cNvSpPr>
            <a:spLocks noGrp="1" noChangeArrowheads="1"/>
          </p:cNvSpPr>
          <p:nvPr>
            <p:ph type="body" sz="half" idx="1"/>
          </p:nvPr>
        </p:nvSpPr>
        <p:spPr>
          <a:xfrm>
            <a:off x="80962" y="912812"/>
            <a:ext cx="5266541" cy="5945187"/>
          </a:xfrm>
        </p:spPr>
        <p:txBody>
          <a:bodyPr/>
          <a:lstStyle/>
          <a:p>
            <a:pPr eaLnBrk="1" hangingPunct="1"/>
            <a:r>
              <a:rPr lang="en-US" altLang="en-US" sz="3200" dirty="0" smtClean="0">
                <a:solidFill>
                  <a:schemeClr val="tx1"/>
                </a:solidFill>
              </a:rPr>
              <a:t>Influenced supporters of the monarchy in Europe.</a:t>
            </a:r>
          </a:p>
          <a:p>
            <a:r>
              <a:rPr lang="en-US" altLang="en-US" sz="3200" dirty="0" smtClean="0">
                <a:solidFill>
                  <a:schemeClr val="tx1"/>
                </a:solidFill>
              </a:rPr>
              <a:t>Said the world is a place where only the strong survive unless order is forced by a ruler.</a:t>
            </a:r>
          </a:p>
          <a:p>
            <a:r>
              <a:rPr lang="en-US" altLang="en-US" sz="3200" dirty="0" smtClean="0">
                <a:solidFill>
                  <a:schemeClr val="tx1"/>
                </a:solidFill>
              </a:rPr>
              <a:t>People should give up individual liberty for public safety.</a:t>
            </a:r>
          </a:p>
        </p:txBody>
      </p:sp>
      <p:sp>
        <p:nvSpPr>
          <p:cNvPr id="11268" name="AutoShape 6" descr="data:image/jpg;base64,/9j/4AAQSkZJRgABAQAAAQABAAD/2wCEAAkGBhMSERUUExQUFRUVGR8aGRgYGB8aHxocIRocHRsYGh0bHCYeHiAjHBgYIC8gJCcpLC4sGB8yNTAqNSYrLCkBCQoKDgwOGg8PGikkHyQsLCwsLCwsKSksKSksLCksKSwpLCwsKSwpLCwsLCwpLCwsKSwsLCksKSwsKSwsLCksKf/AABEIALcBFAMBIgACEQEDEQH/xAAcAAACAgMBAQAAAAAAAAAAAAAFBgMEAAIHAQj/xABBEAACAQIEAwYDBwMCBQMFAAABAhEDIQAEEjEFQVEGEyJhcYEykaEUI0KxwdHwB1LhcvEVM2KCkiRDYxYXorLC/8QAGQEAAwEBAQAAAAAAAAAAAAAAAQIDAAQF/8QAJxEAAgICAwABBAEFAAAAAAAAAAECESExAxJBIhMyYaFRI0NxgZH/2gAMAwEAAhEDEQA/AEnWJmNseOb2xE1SN9jjKdjvjAaJV5Ys5Zb35EnEbfDtiSk0X9v8YcBPSYTv9MXYBINrdfM/Xn5YoqVEdT1+mJ0PivtEg8vI4wC339iBIMgk826/vHlixkqXi6AqDPmN4PoAZ5FcUTZpO9oA8uc43Ssd9j/g/wCfnghCdejpU6NpG/WLzH83xtlNRBJY6txPOOXT54oklgpk23/ObYuUq4gk8r2PoP1PzwrAQ16zCRcq24IDCOottvsZ9ceJRTRdNzKlDNiFiQbgi9/pixTbdTcSYnYgjcHf88VVBpklp6iT12ifWMLYTGyzSBLQTzTfboxHPfG44IKkqCJgkE+QJP0GLHerokkKhAOo3E2t4ZixuSABzPWTIPFJ30le8IRTBPVmMdPh2J3nmMY1Aijk4FjJEXG3MjF8v8Ord9hvG/8APfGXAIF2i828/wCeuMo0yGgyBAMn6kYm2Y9p5fQ5LQBuT+lsSZZUmpE6gQQDsyMdwDEENz88R1wS4AabiAZ5zcRv0+eI6x79B9lJeogenUW4LKT4aiqQPCpUTsQfiHSbZSEbC1GurAVIJRlBW0EyPpfninxQsFUxv0j6++LSI1NadK5ZAqnaAdInn7RjTiB8YDC3TaMNDLFazgEVQbQb9MamnsSCJ6c8e8WhKkCRscXOD1S/hImeZ5DniuhSGkwQEAG974vUqLOBBI5ybDFpadJjqFOb8z9QMR52q7N4LDYAchhXQyRJQySqSxaTBG3zxDneIU6QkIs2gECdvoMZVqFIG5FzPXALNklzIvOMFhNeLOym6qbm/kJheUxJ9sV6VIMpcuZ8Ugjp0M3xDQP3lEEbvB9CjL774nyXCnq0kqqRCTIgqSuqC+/ihjpPpInCp5pjqPxsrJmSVIIheg/T1xo4RTbV74gqZm9hMGMSNUKsFcFSbienWcOxCQP93qv8VxyxLSoyOq9OeKxEEXseRxayLfEBacIFBfLUgFMGyjn154jzNW0mYsFxFwh9W5tO/XHmYzAWpIBjkDiTVuwM2fOgWYCR74zFbvtV23PTGYHVAE6rT8sSPRB/bElZL26/w4kkWx2GI0No54xOfp9bDE62upIZWBBHI3iP5ywYzVc95WZdIWrTNQjeSwDe8VJvgOdYCoWgRmlgjEyCfb9eX54r12JAPS2NlqGIFr/z9fnhyZPUNxPpiZawJM2G/wCn6/liLMU5Aab/AMviJwxpyOZ2/P6x8sYwQp1CrTyHLqNvyxJRzC6thBt4ukD9b4q0cyojVvb8sVKuZvIO5/2wtmDuRcVAZ+EbeQGw99ziHOZnSIBaJvzi/wCm9sa0lK0rRYxvjSJ5+R+f+cSbyMb5HiDICtMnewAnnyG+5wQ4hne4qdygUaFAeFiXJLvt0diPQYq9n4o5k1HulNTUa0wBsI3kkgDFjj2XViuYUyXCmskyUcgHUVNwGJ8/FM3Iw3lmKFOodUz0/K/p1xdFTuwksT5kzgVSR2JO2/tO22LaU4bSxiYIkWmTb3g4m2YkNZVWDJJYD/T0v0wIpZpsvmg0ssHVKEAjV/CIIwScBiACbGTt8ifW97WGB3a3JJRNKoV1tUBBJZhtpgnSRPxdOXLCNWU45dWOdTMozNVBkPPLYgCbdB+WBOfqs5DTLbR5Y14HUL5XuyQhTxLHS+odfOfIzvjw5IxqkkASSOQJAB87kDFYJIV7KObqDWCb9cSUeIwYX4Yj1xlcg2xtkez+YqMIUUwRIZzAI9BJ+mHBRcoZ6wjaOuJRWhdzMWxXPCMwlIGFeSQNHiO8TESJt8xtjyuGpQKohwBIsdwGG3kRhaCa1X38zgYuZnrbn54nObFpuOXlinXr+LwczJ/bCszPc3mjTRSTfVb/AMTY+2CXDK47mrU1Fm8DEAmAW1gg/Q4V+M8SJcIoBVbEETJtMz5i3SLYe+yaipknd1VQssQtvCvwmNzJUiZ5DywjWbL8crXUCZrKrSYK12OkkzIAMG8eRwX4/QpipaNBA08yI6HocL+d4nrbUYYkyRG3ljZqjFQYMchi6k0jne8BXO5pKgAi4gT0A5Y9yWXA7wnYAQBzxT4RVDEjSSedueCRY0/DBHqNvXEpt/wZFjh9PwtptHL/ABihmH71rKdQGCOUJEGQN99seqzl2Yct4ET5YTwLBtLLOB8JxmLL8SIPw48xK2YVqKhjBxq2XgY0ZDOJWuI549AWwn2do0nqgVlLqbaFJDMSYGmCCSJJibiemGDK9kKxoZrvBHdo4p6dJ+E94AIMwSpHW5nCNxCqERiROleViTyj3v7Y37L8eKVVc1GCmWIJgWUm/I4554kmdHHmLRJTQlP5ttjSnS1HTMdf8zialTsoixAN7GIET0sRjbNZcI+nUdRgfkP56Yumc9EXe6lAOw2wVyNNQafeDWHB8IJEGQBcGZ3+m+BNdDS1ByAy7Dmd+Y5W3nBbs92PrZlVbM1EylFZOuo+gkGCQAzBjsLmBvc7YDMkE34BQNJSysCsaiCRrGoDxSTBg7iB5bQF472e+zssOXRmYrNiIaIPtz9cP+W7H8HKaaObo95Ea1rUiZ6wL/Ij1wFzNHTNKsKVaGIDBkqahFmUq2pSYNiA0jnYnLIWhUOYOmOkk/IfscRJmo+f06+uJs7kgteoi7BoXn4dxf0O+IKnD2eoFWbnp1MYk0AM5dGOVYtGrMMT0+6pDW3nciB5kXwKy/G632hlZaCNmSKZaoTDBjHiYLAALTMCOXLDFxdNCSsFFVaCDnCsTWbbcui+wPXC2rrUJUidINjHPb0MkfLFJPrgyLtTJ5pHqJppBqbEN433DQb6NpHTEmao5oRqpUWkcqhv6yvnjztPxdxmqtVRqSulN3AF1Y00LaDzGoNbzO3ObhfE+/TUjtElQDMWMgwfl1FiQJEp+QmnD6VZGC/Z1gwpIqAwCd4iTubY0/qFlvu6R5K7CZ6gEbbfCcHcupVwWPKfXqPpgf2pIqUKg/tGq39y3/KR74W7MgF2U4jpqAkz1k7jmPlIw/f8PdqbDQGpwF1gqIXUGJInVYBTtsTjj+TzOlgcdHyOe1UTVWNQpmm3mh2b/tJO/I4w6pPJT4vnUId0DWHgGkQQqwD7xPXFLJdoMxV0rQQMVUA6iIBHO7BRPzPTEfFs4FpE+w/nscCeBZzMUe87gITrklrwCqnafPfBk6Q8FbG4ceq+GnmaWltSkaCQWjoAxB5HwtNvhwQz3CKmbHeC7U/CyDwsyqzBXWbN4dI07yLTtin2io5w06iVjQagaQqKwXSytpDDSQdSsG2tFvOxXgXHVpk62aUIYweZaZM73j5+QxlLAZQp4FfPcMRW8LFuoiLc8Vs9XVAziPBAE8zsP39sMvH+y1UVjWpQ9CqxYMGELMtpadgBN9oHK4CLx/PhvCpkcyNibzH0/wAYaWcksoDAF3g7k7+uHmiWp5VVE6HGkRMQIdp6+JgPUHCjwLLa6yA7SJPvjpXFXpNkVCDSaTaQZBlWU7AEjdF3vfzwErCnQk018Qg88WzUJNiSF3OK2YzYYAKAI/2wQ4XlBoqteUQNPI3gqw5zhgIucAp+NnEwfzxdr5sVGLEwdvXFXgPFadM/hYSDpP5A4I9p+J0HdWp0+7AHLnt0wnIrjdi+kRzAJuRABP0we4kO57yoF0poRadoBNRAWI9BrwoJmgbLG38H0wx8KNVqTN3uug1JjVUkMZVD4B4ZAkAgz5WxJYL8cbTYv1N7iT1xmJNe0TtjMUpkwRQCtSaw1IY35E2PsZGKZpwffEojWDsDv+5xcrUASI/3/hnHQyYM47Smi5EfDM+Y/wBsKuWrVIEEAeSj9rYdjw4vTdBbUCAelrfphJydokAj6bc8JQUxtTPFhTtOxgkcjBJPnc+hGNs9mZY1VBAJK+KCf5BF8RcIZCVFQneA17E2UehMYyrUQvpqyq3MKJa1hbfeL+eGayAocYzagj/T6jc7e0YDZTKqxeSBABJPoJvhwo0KGqmrhXpQTU1qRAuCI+JWA+sRNsJWcp6TqVTpO4PISYB+Ue2EaHg6Yz8A4RlK3dio5UhgGmLgtACCb7+v5Y3ztWnleIVaOXgTpCxA8QVdNztJZhfmR64H5ftGrUTQp5eXcrDGTpgz4RyvzxTyPCzWqa3cqzFmmNRhZlokQBpaSSICkmwwIqmUnK0O5yNR27zw6iikwQL2QbnctpEDriz2coP3rsGDBU1Bu7JBaHFIqQNta6iRE6YkTime09BNC1DUQd4e8lCDrAIVTBsAZOoTcmxicNk0czSDUqrKLQygPpBYBm8R06V1SzGQhsIKWZfsSkivx7IU6eWTT3rsjDxNAADMLQkqQBAudQ8O84U6GS006jRAY77cz8to9TgnW4/XGWrU6r0qtRioLABTpUozTB8bCVBMQJOBmS4mSgQrAZjfoLW/nTEpXeTSS8IuICFpPawIg84Yx9GEehxvkuFNUOuiwSrzB+F+oYfr+W+LGdyupUE2BM+4WPlBwW4bURBy8M+uAr8FYQyxUrSZx4mQEgGwJE6faYnyxqaFBnRXImqxVdTQDYyL+XzkAb4hHEFaDB6xbfCbxTjQrVWYDwrKoLQP+qDN2N53gDFIq2Ao9pOz1TJZhqTgwLo0WdD8LD8j0II5YN9nOJ6aancaiCPKMUeFcJfNB1nwoPDJNmPKIgTBn2xRytQ01emwIYOLcwdjjNU6Gu0Fe1OW7qi8DvFa1jBUcmPoYFuhmMBVrlKgN11AISZEMNjy3WIPUHBmvmywYj+2B7s/7Yo8aYVKNMBCFdr1BN9II2O5k7W29MCrRounYX4tnWShlqdWpPeOqmXDHRrU3YMYW3w2i55mdONUa3fOKKamc7GRpUEE6oI2ZSJB2XADP9jKq0hUkOD8Mfi9J3thsr8TYox2coFMx0B5c5B3mdWMkqGnJ2e8f42KdIUKbP8AD4xrJA6qBAm83N4thIqPM4t8Sqk1Cf7v0xBkgol3+EGImNR/tB9Jvywa8Ql3sN8IyRpU1qNYvdfQHTq+cgeh8sPPG1duFKw0lTWU2UrHhcTBYgSZ9cJGZz+uCLWiOnQDDlwzXmOGVqdNTqQByYnXDAlVvMxJ2vEYso0qFvNifl0UA6ov8J5ny9MGKIZcrVABLVSFEeu354D0KY1Cb+vLzGCHH6lRKOWp0jpWu7En0Cge12PnHliRTYW4K2SoIBmHRahi3xRy3EgeuLnbHhiKtJ6emGG6Cx6G1ifPEHAOzHBaiGnVaairqZy7gxzJNlgY04zkBQQUqdQ1aKxUpVNQIKsSpQwIJBUkEeeD3U40Z8biVMhlgo+8G8Q/IHz8sMPZRhTzLg1FSm14A1Fgd7mFjcbMY6Yp8Kyy1KZkTOKvEk+zVaVSmVE2hoExuJJEC/nvthONZA8Iu57svmKbRSQ1kIkMgJ5nwnoQIkYzDVw7tBUNMRAHRTb28MfLGY6Ognc5HSBuD05dMFgutUAI1abActO/OLqNXLY89xoHy/lsTIwVVuZE32Nx/j6nCmLS0juAbn/cfzrhH41ljSzdQAaQx1LG0EA/rthzoZ4ACRJJM357DEPHODjM0wwIDoIvz5gWuCP1wKALeUzqrLNO2oD+5hFj5Ex7YL1XDIgMFwgOqOm/yE+w9cK+YR6TFailT0I38weY9MWMvnPvFM7kD6EH88MpBoP92DLfEEWT6CRBPInwCcQVsqaQ1kFtSywVTcETChljwmGEMfh2aTiakKtbLyusTpMKJFQIhLFtI1SpExtscS1qRZCFKq60ta7AyoDQArqZkSJSJAnoUnljx0MfZ3hGS7inXVwmuabnSSFMGCT+ENGxMA2noA4RmKK1nFG63USRLAFmJEGTMmYBXbxCJN/sdUpOtdaifdvSFYgfCKgUg21QQSDCwbqtvDgFSrhWIkxAMMVEwpuFNVQYNgSj3HthVDrbGc3JJBLIcFTN0XRhIGkrU2nSCNLA7QCIP4hfHvC6DZCuFY/cVmKoGMiVG5BlBcsslXPi8KyZwz8MpBaOpV0hoCqYkcgDymd/NjgD29dlSnoEQ4QVGDAQoJMNAElpkgyO69cXksEovIM4zmKmXr1NYZ6NRgGLa9WrSVU+OlTkaW2UGJ62wVymS8SqFLEGCFEk+2KPGGFTuGU0wwGooStyAd1pvaImGA5SZti1xZGpcNzNUTrdkpEg7KxUsPeQCfLE+qasZ4YdyOUyzl0q5unRU6QlWQUZ5YaCZ09QbxK74h4rwV8odNUDxCVdTKOOqn5fPAbgvDKuYyaIGVGNzMAQGcBfKzD5DBTspnas5jheaVfux3mXnxBWG6oZ+FxMRsW84wkWtDOL2QUaxI2AEEW5SIn2xzik2h2RyV0mDHMj1GOsnL0KhlQVPPSdQIjfS0HAXj/YenmBKVaSVFFtcpq6KwI36EfXDLAjA/A+PdyhFMgAmWlRB+UGQNsVe0eZV6i1FUK0Xj8UHf2sPSMLmYpVKDmlUBUqbj9RFiDyOJctnS7rOw/XFGlIGhi4bUBRPKx84m/1xep0z3T0wfCG16Z5wRqHnB+S+WBfDpA09DgktEOSJjUN+jC6t7GMQCsGmWruYQltCnUFJtqIN42mJ+eJaxOok8yPkBjOGiSTEciOjCNQH6eRGLDJLqMYzBNbhzMwAXUJ9x6TywuVcyWqhKRMISFItqvdj6/kBh/qJppV2G4pvHqVIH1Iwtdn+Fd2Qx35n9MMsZMTHLEIDyG5/XDp/TvjbU1qLbTqVp5gyB/n54o5E0tLF0Y6hEcv8YqcCYUTXpkxOggnmAx/fFIO2K9DfxXsdSd+9D6KZJd5uAD0i/xT6YB8dr0qdPLDUNUCBBNvikxZbEb3Oq2LvEO1vh7uk8GmCG8M61J9DaWbYzKjrhVzWWqZirUGlSFUOFeREWILIJmZnp1tiPI08IMJuLsc6HFx3gUZemab0ytQ6HAOqDdkQgzA3Nuowa43waknCqjUU0JqpkAyTAe8k+bn645hk+NMhVTSqo6fiRQ5tNtR8cX2sY5mcPXBs42YymZy7vUWiQrKxU6gBUEwjsDF1Jggbx0wnHF3Rfk5lLCKfBap0fzfGdpsyAtMlQw1RAIBiPEQSCJgbeWLlRspQ1CmatQrYhmAEgxPhE36YVc3nzUZdZDiywZgA3EQQRBIMi++OiPG1slKaehr4Y6imNFUleX3c/8A6wMZhXp51lGnTTWLXVCfUkrf1xmKdkToHkkDkOYH885xYpUtQgDlPv8AzlitVUEagLr+X+84kpgkq1o/nzxKxyTJ0d+fPFqplmB6EAG4/nLEVKroMi4JEf58ov7Ymr1ijiLEgGGO1h15QRHrgNgoI0uANmaTI6qwjmOfUHdTbcXGOecW7N1Ms61VBNBagEkyVJNg1r/Cb4dnDONiAZlQSAQTa0333xV7Q12OSq04AsS1rgodQifMb4W8mFzJNNGpSIJVXZlhdUSCBI0tYeH8J+LywWdmVdWl9KKkiKijdAPiUJuR+0Xwus/xWXSw1gnSIMQR4yAZEW6iw3xfWqm6ohuBcIvL+5KK8+rEeR3Dv7kOtBbhWVPc51kYqqqraSAJ1VI07x+NzKkiAethaM2sjU8kCYLDkeQqifdW9tsEqGn7PXIlR90CI2lyx280xpwLglKpmAuoPSVTVqlCW8KBid0sWAFiVPi2wZ4QIK3Q1cArt9gWtmJLIpZQqkagp8MmR4mgA2G+Ez/7iDMKKOcoo9MRZZEEAjVE/Fc3BBuepw+Zji9DiOSr5fJLoqogApMAh0gr8MWgqCAZMEiYEY43X4NWSXqUairqZSSpsQxBU9CCNjGEUm9so6jpHRc9UpVMvSWhWqlD4TqLEBR+EEgCeWkRAI3xbz66uH1Fv/y6dSN7KVVp9RB9jgZwhEajQB0kmxju5Nwb6amvbfUsxO1pbs6A1MNQiqAe6dFN9IWCpB2YzvJBsca7qKN13IE9j6eXzB+zMNYamWZRMiGUzIBNiwP52xPmKKjiadyADTCUxHkZ+k4o9nspl8rV7+qQirS0SeYGgaiFIJZmdZPWJww/0o4FTrZjNZoS1LUKaap8RAljfyZRO5g4nGOUPKXxYuKR37qPhZnCGSInVoIjp4bG2PaWdmmgYKT4oPP42AJI52Ix0Ttp2UpU8q1WiNHcfe6BcNpud7iwPOPLCUuZpVco/wB2FYanQy2pZfmYCkE6vCtvFMTs03UhYxuD/kXs5w2lmJWspsLMNx6H9NsJtXhXcZhqerUBBBiJBEiRyOH9AemFbjen7UxsIVZj0/Yj5YeGyPh7kW+89f2wSy7QxU8sByChQ7EgN7En9sGMyLrUXmMK9mJuGUgajtPxfycEO7ip6DFA1PGrr/vgkHDEt5YUxuV/9NVJ5gD5uowLWooAA64I8ScJk4JI1uot5Sx/Jca8C4OlSm9UuKYTaROrDJWbSKYzHI2/nPEecy2pNY+Jbjnbn69fbG1ar4iRtMTG5xvRqWGraeVzGFzF4D4WssAhUggNrVQwgyWkrvY2QmecIZknE3a7MV6ebR6QEGmFYJA8JEsBc3ksSPTFf/gX2zJNWIKutVnCAnSQABt1UD8+uPVy7V0RAoUqs9LxpR4nlrBFrws4ZcbUf8kiPLhBUFN3Dd8CGYEKkRpYuy2MWAWZsNhjon2ZVpDQqBAuhSsEACP2Hl0wOocMWiQg0+BTEdCZgc7WB9MSfYqXiJRZO5iPyxbj41EwrcTpEa2Asbz7yfzOAfDMoXLGfCDJPkAAB62w8V8kHpgtZTJPpIwACimoSksgySTcnqcPyyoaEbBGYzcnwGB54zGZ0+LbljMcxaiNtj68vb/OLK0wygbQZH89saZancSBBN/z/PE1WkSQFtM+5n8sKTN6VK2qbTp+mJ6mhXkTYqGDiwJ3Ph9vP5YoMCBoJIjf1xvTmooImQYMknaYN+n64awFhc9495ANp2gxy9sR8WzBqM07FNNv+5QSNtjioqMWuI8/ywTp5TVc/Ct7A/phWERchRYUzWk8kADNsVJiEv8Ah8vXBanWueZMWYmTtyNdmP8A4j1EAYECoO4p0rXczP8A0zEgkD8Z+mLdCWTwgkaQSB5EdKQSR5t88O9oaOmEqVcBKwAN2p21beJhFxJ353thh7OUsrl8s7Vh3X2vUgcjTIVlJUMDa94KgGCL4UckwJfWKjIqqWA8LACoogSWAMsB0v74cqHbbL1KS0jlM1opACUBJTlcoQRMe/S2GnlUaGGWcrQy+To57N0KuqmiLSoPOoy0EqCTBvGwX4YgHAHJ5qtmXzFOrU1NTYMGmS6xG/PZd+R8sMq9rMmuVIoLTqJTGruagIZix0sCHB3DE6iGEiIM4XMwcs9almMiW01FCvl2EPTF11KJOtJA+Fjp0DkRE4x/kabvCCXdOtB9OvVTuIDkSYJt4lEh/IkryF8Gv6fcMVsrVLSupwNRHhPgbc9ev+cQ5ChTekDB71WmbC1he08hz/O7rwoh8mysTZtQ5mAQT7RPzwelSsLm+nUQePdjVfMVaneQairTbUwVFVQpZi1ySWVNMf2mcN3Y3PfZcumXoHL1dA/BUIdjJLOVIOuSZOkjkANhhJzfFq1XNM1FNYptCqQWE7yQCBzmZtJ3w0f+tzQoqVpd1UQOGAAajUBMspL6hG4Kz0NjgfVd0H6Vqxtbigqo9NtIZqbyAdQjSY+YYGMIfZXslUqJXSoy6u7IpqCSAQQwIsIGqfO5thi4ZxBqvd1H+MJVy9QAT94jwx8gZn0x7wjMd1X8iwB9MPKKlTJxk4pxOdAMDO3IjoQYwn8Sqh8zVJJ+KLC1gB18sdJ7VMtF2y5HjpOzFtN2VjqUk87Ee4PTHNOFPNYm0jxEHZpMx+3p54pFZFeg9nOCiq2lnCGmoHIyIm1wOeLJ4flqPgqZj4RBGpd4km82vt9cRZ6rT1Ul0LU0qTpcCBclhF7mLTcAXvi/keKlyaaDuyBAGoMJI8MGBY2GOfkTcnkdSpLH7IcjnOHGB3tQtMAAm94BEJF7Hfng9W7KU6J1E1ijMATDFQD+LVoAEEgktYXnbAzgnH1+00+9C0wCZ1AQGiATMWBvvvBwbPbqpUZRTlRvqJnUdipAAXSZ6T5jCqLTD2T8QA7aZUUny1PUwDlkgiACCLm25lR6LisyimgRmU9AOkgfmQMOfajNUszkmaoiBqU1ADdlZBqBUi5UoKi35kdMcg4XQq5x2OoKAPjawHQC4iR72OKKWMgpt0hjoJTIA1alJkSYvYHy548qoaasDykifTFih2DrFe8pVKNUtfSjyW020C8ExMjl74hyOZFWkTUuElSPRgsG567TsPPBw9AcXHYf4FxE0ky+s2rKpPQMRBkcrxOLNbs6qVUCzoqvKkAakcMDoBi2xA5EYGd1RelTosyhjIRvPV4R+npGC/BuJs2mhmhzUqSSswRzHT5iee2OpEApT4Y3enUxeLGIE3364uNkEpAtEN0nUfc49XhwBOmqxHK87dD6cjfEtXJkjw1ATBgDcm8fXGMV+JZYfZysbAC/+sTf0/PCTxFocEGADBHlz+mHTNCoQ6uDpApmSIvzAO34bjzwjcSzH3seTE+dsc/Jstx6KuZy/jYCSAYB8oxmNcqoKg9b49xKyp6tC1v51xcy1fu2GqbR0Mjfnbp8sVKGeYAJyUnYXvY39BiSlS1HSone3niiIGwod5LrJvqaeQ1RqPLp88MWe7LmkKehgzNuAecGZ+W+FcUWVWHImDz5zHlhi4X2gCau81EIJBAub7Yzr0x7V4WiimagKAsAx35sCLDqPpgdm8z3bd0h8Jaxncbx6Wx7muKHMFqpJCgmFn4RJPzMnFaplyymsVbSqEzG0KT7bYTejCLIZkItoWSbXZiSST7x/wBuJAsrBgEhgCYF+Ud44PTZR5YpZSnURZmoBzIgj/Pzxd4ZV6G4IJCyDBttTlvmwN8NPQ8S5wzN6kqhjc0iJiJAemwm3LT9MS8OqIanj7uwEFzRPPkazKNv7ZO0xvihSB1usQ2h1iADtvvOwJk8hifsxmXNR9BewF0NUfi/+GnUPzgeu2Gk8AWy7mKY7uo693Gsr4e7EiebU3Iny6DpjfI5emUyzbEOUeL2BBVj66yp/wBI63rcReqWUDVPiMsrsfi3HeU6fX/q25Y8pcFqf8wsdXXSADHkBJvzwYgY4cHod4zB3qiACAtRl9dj6Y6B2LYI5T8JF5kzsBJMk+/XHPuB1D9pVQJLCDHpJ+UT7YdeC1YqTyBBPoDq/TA6pMe7Qs8c4a/DsxmYnu3BcOoJ0aiYDewF9rG4i2vB+N0aaKO/l9asqIwY1DcRGksoubBue289G7RZc1MqlVQutYJJm6z4lMEGDzFxEyDjmPBuG0lzCrTypWtUk6pOmIGru01aUk6h4TKl1A0ruv008jLlaVD7w/gqd0uYvqao7wCpUvUAUt4ReAsTPxSb2wht/UrLHNaYqhNWnXqWN416NMxzs084m2OqcWplaATV0g2sQBBFrwZMncz6Y4C2Qy1Ov3nckVFadJqTSVpmQmjUQDcKXI5GRbBlJRWRFbyOf9Sq/wD6xyPiWgin1hjP/wCQxzSigWr0kC43Ef5jDhx7PGpWrs1yQt+cd2sT7AT5k4V6CHv1AEkgiOtpi/ptikMiyDOXzJ+0B3XUywY5Md5NjIuPl64KcezNJ2DrSK1mTYGFJF1LQQYkWtvvbGnCq1JNI7xqTN4iw3I/tLX9Jjliwc/VZgdbMEcMFZibAyPiiRtuPljmk12Yyi2gRTrUarpXqJUIqqdbKNCpUGmUp65Db3k35dSR/wCLGnT0wjIshNYAKgmfiXY/PA3jfFdNcuy/duweAIg3sNxIOobXgYk4pm6bMjI68pUyG6yZt5W6YW09hqSxEZuDZR6hbUykNTYaTzGk2PWZiB1wA7HHK93pKAp4S4IIhtPPrYbjfDx2Sy6v4nVifwzZT5CNz9McNbO1MtV8JiDEcrdR57++Ga7LAeKTi/kdn7MU8tmfC9Lu+5qNUolHZWIaJ0qVFjpF73OFvh3AKavWWoZV3c2Mbt1A9x7YHZftVV+ykBaaq4lnpGSATEFdUKSNUkeXW21KqtSyNpYW0zvy629/9tGLRTkkmL9bjdCnUNJ0rkIxBhlEEGJAv+eJMhxINVU/aVBDSDUJEWO4ax/XEqdl3NerUaVUmeUzzmSOfnhhy3AAqmC1SYs1FwLTa6seYMxFsdUITlpHPJwW2D9VRG1rmqALc1qqfpqwwZXjlQGPtuRqj8Q1x769ED5kYp0uF5kwwQOASjd4ySBAlYCMYII6bXXBrJZV6tRabVhTcqJUzBIAB0nUoPyny3wXDlq+pl9O8y/QRXM1WpMXZCG0sGR1dSgVhKslviJ/8cI9dtZmLkxP88sPVXhi5bvaQgXLGAQCWGomCTvPXCNTI1AjaSIxzttu2USSWCc5drXXbHuPWpO15PuMZhQlTK0izBRtMHl/L43FIqSB/P5GJKSQAxN8WGWWnlGMngkRaTJA2N/Ofni3TyUqwkk+Yi/7Y1pUQJJ25YlSoqsIkn6R+84DCYuTKUSObQZ/n8thh4BwBMzTbLl2K1FOvlA5397YEVM8oP6Y6F2F4n3qEaVXTt/cfUYrDQjOOdu+wv2DMCnQdqilQ0vp1DUWGmVAmNMzA+LywAq8KNIAsQQ3WI67EgSDIMg7HHRu02bDcUrFyD3bhYJ2sNIE+V8DeP8ADg1IlATewGq832Ez9B+WJNu6LpCfqKOPChVkMapC+JdBbwBYIufCCNgdXPXg+QK1GLgBCshmuDBG2qtSU2J+In0nYxwuvSWnLrLBoixaD0DGYtubyZ5jEmQzlR2MKwkvpgVdWm5BmkDaOnTlvgdmNSLHZrsmtfMHU4SmZjuwskyeayoFt5OHb/6NyioZFYESAe8BJNiD8G/03wu8Oq1Fqg3ENJLLUkGP/lk/QH9WXK5ipUZFJGuA94giAQRHl7yNrYbs9CdS6nZ5OH0laiZqP4XqRDXvA3AHhNo5YFZCsQzqxBaxsIsZIsPQi1rYt9seJBcxTpA2YayOdi8fRz8sAeD5jVxDMf6AB7Qfzcn3xo2+Vq/DPEDonDszGWR3ut5ETbUAbek48yoo90M7SoVmIQxS7uKpkrbSxEHwix5Xx7kKU5IDoWH1OCPCOJLUAvD7MPOBJ+Y+uLMmbZjh7MQSZUCNEDcH4g2+xMgyLCIvPBu3mQNDPVk2GuV/0nxAfIjH0XjhX9Zvu88SwIDorK3IwNJHqCv1GJcmUPB5BFZtaq0SXUA+cCI+UYWgsOhbkwnyvB/XDHwPixFJQASQZQRux+H5gGNtgeeC3DOBUsvLVk76ubhCfBSBv443aOX5YaEuqyCWQTR+0LULUkOp7EqpYCOe0amMmN/njfO16tJe8YAuh+8WoCGmAbTyIm2MqcU7xncNNN2AZANIFraY2FoIFrc8F8vwacuahYKjyjLJPUAyZ6c4tiTbeTKngR+02eBUBAGTWHUibK146fECPI+uJsrVKVAzKH2KppBBAA+Nrx/p+eIlVxTqUYVlo1AzLv4dagwdjuPYYr5bxVWaYBY+XP0j6YMkaLrZ0zI8RGYOXINEMgIdNDalOs8wniUAAiP1xzjtJk1NSZCkOQSQdpIJIF7eV8OVCq1NA4pq2m5QoBqHMgx0m+AnbtVRxVFNoqkP4QdKnwlkNtIuTEciPLDQfgzoBcFoSo16qaNsxJiJidKjltMQZxNUzBp1TLmAwUkAi15kXO1xhr4PntVPStJXqavCpGqPFJBC+I8x4RynBzjXD8tUo1X7pVr10csYZQjR43IcAgL5ifc4X6jst9JVgqdn6ffeKQYULquLjnII+d8EnoU0ZXHdaTTqTNSZdFYNZwQB8JDTbVtiTsHlk0AKjECwJg+5GoHz354v5/irJmqqfZhWRaqahsb0ws6CdJUggeIxPyx3cnM+OKSOLj41OTsTsl2ldXamtMsXcD45Hwhd1mfh5dNsN/Dck5JLLCg/Cygj6k/XCDm8mlHiNZAAqqQUX4wutFcrJgkAsVmNhjovAangsFFuQj9Zx1PluNr053CnRS46CtZ1UaVKDlH4RtFoxz7Jr4h1k4fO0laK1a8/Cs9PAs/WcJ1BQagYCxMfpjyZP5M746QXq5irbTo2Eza+MxHm+JUUIWbgXgTHlPpGPcIOBgxO945dBi3lsyQ0mCOXliplmLkKDHU/l9cVcxVKOVJJC7Xm3XDpeEQ59pJYqSNPLFijSAI1Hr8sCqdcFZ3xJXzAEMNhuNzjdOwtlhga1fTTRmMbDfD72NyGYWsJpNTQbkiCf8YUspmkoVadSjMuAZ6HofLHWOz/ABc1l8UahzHPF+nRCXbOd9uMn3fEyYtV7t+kkAqRO1+7+uKef2hgCGABJUwGJsOYafkIEm+GP+pNAHN5Yxsj8ujL++AOayxrUNztq3mYFhHSx25x6Y5Xs6YijwzI1EzDoysoHiF/DMgj4AoJkCR5Ra2D3FeHhGpqUA7zK0n6gMVgnqJYEyL74r8DpmrV0sXLjeZsCQAt+RgGPIYa/wCpyBK9Arb7sptsFIIEdPEflgeNhe6Efsr/AM1g2gGmT8NhJsYB5D6Tyx0HhFMVRJiV+FhIOneD+372RuEZaMwCHUrVDEkW2OwvyMb73kYb+zGY0uynyMmSOX4jv+fPGTM/wLvbCu44m5bYJTC+hQGf/IsMa8AIXiLT/wC6k/VZHT8LfLF/tm2VbNjvaxpP3agroLWBYbgb22xHw7JUjnKTh9S90xUkFdRECwImwc43E/6rNL7EdQ4VR+7ZeWox9MAU4PWy71CajPLtUQlQuldxTEbgCbm5wY4RnAggkD3wQyXF6GZpLUp1Fem4OlhsblTv5yMdWiBDwDKMgqFmqN3jl/G5bTIHhQH4UEWUdThQ/q7w9agy06NUuNLRJEKxiRyj6jDrW4zRp1FpMxDMjOPCdIVY1FmjSu43InljkHazjBzXE67SRTo0kpUiZiWOt2jlq28wFnEuTQ8Ngfss70nrKR41vfkbeLzjce2DqZIsrFiSXBBJJ3IiT88COGZ41MwJgjuygPWCx/8A6MYL/aL2+U/piaGayJXDqbJKsISdDH+1/Tfe2HHgZqvRNMeJQeQ9DHU7g4VeNZSMy7SdJM25SBy2m0z6YYOzmRV1ZmaANmJtPS95jGQsqqgTx3JGj9rYKVmmupbQSzBTYX1XOx9cK/BWqJUFhqBmGgxPM+k7YfO1uSIo1V1KabKHJW06WB5gED4uXLCpwLK0S6AmL/hPha9pO4kefuMNexYrCsdMrrO8aidgZmTuYsBfbBDiGUL0dSgstBnWooB1AHRFQDmo0kN0DA7AxcqZoUkUoBMajI5LFrRJ1EHpA2vho7N6WFU6fEzLU1LY+JBz/wBQf540alhhXwdnCzknFdmp6CjGTrAZRF5ON6efZqiVK5bujPdsRCnwgwI+EkMDpNwCPfrvavgOXpr3gy+XbMO0Uz3YB1b94QPCdPxSRuAOeE6rlzQU0AgqjTLB3hQB4SSbteRAAmdiumcVhxejz5b0g/2BZdJ0k6Z5gj2uJnCf217RPQ4rmGSXUFAYYiCtNARaxggggg3GJOD8d+wZw06YcBmhGqDSHWxALPAYAGNU8pkYA8Jrkli0NqOuSNwT4vORqVvnij+eyS+OUWaVUPWWruai6mMzJ1ML+FbwoG3LDtwKPFG4WR6iDhV4k05imFEDu4t/rfDLw+o9Knq06gFcsZAtoYgXvuMdEXUUSeWyDiOYlqhmVLtcjYEnb0sMU83w8KV07SCfcY3oVg1J5+KPmZxay0OPFbVBnntjzXs7ERVeHBjq0iTcz1jGYv1MkGM846/TGYFBEXPZF6a3YBxFgdvX54pjKGzn8Ri5wUzvDg+ZXvHguSSfUnEvHeAd0gdPEgNz+uOhuJzFOgQttwN8F+A56ie8V1L6rKo6+uFvMZsAbwY2wS7FZ2n32l/DY+IY0Vkz0dN4N2MjLqWGp91QmBB/uPlhp4W9NF0s6tUQAtFowAy793lkOXqtUDAhnfdfS2KfZ/gunvH1Mxb4iTvikneBECP6k8TD1qVSnUEoGAG8yRt5QTvjfh2YDZZZGkgLPK5c2AAtsDI/u6jAztfw4GrSFMWKkny8UT9MF+HaTSWCuqy7zJ2BsbiPfHHJ/I6Y/agbwYkcQ0766yCb2EpaJvYATaL9SMMXafhr1kzTsfFRTvFEbRJgf9urArIZnuqlMgAVHcnlPhuJv5Ac8HauaLlyxuywR1ERH1w/G6i0xZ7TEThmRHdKrEy51N6kcxzHkbHYiLYN8Jzhp5xVhCKh0kDwx0YXjckny6kXBcK4hLAMCO7CkkSdoBJjlcen1xLxTOCnXQgeJSGHz/TELwVq2E+MpUqZ+rpy9Srp0rKU2YbBrECPxHFvNcCzH3TJSqK1OegIDDYg8pAw+8M42i5ekajX0AkmfnG+JR2nyh/9+ltI8QuPLF4cfWXcnKdrqc/y3GM2rLTqZe5IGrYecybW88TcYzGZWpUprQ0afhc1BpAN1ay7f5w68Wz1Pue8EFAQZLhAbgWefMeu2AXHuKaqMIpMnymzXEkEWkfocdaaaIO7BP8AxCu6wCQnNpKhvQnxETyUD/UcKfbE0kBdlVqhIBjV8yCxkwNzfri/xXjZpDeajec6R739zhT4lxEVNVJoDbkGdU73JG8GdhiXM0osrxptlfgvFFSujBpg8sP3GKy1AKyKBqMMRbxGST7zM+R9uXpkQrAkkA/P0x0rhQFTJlFI1alYTaAAbNvvqHuccKmrpHTKGG2KHHszUp1wyVivhA0hj7284E4N5Li+qiusRUB2WwjqQdif0wK4jkAc0AzDUq/ACOR3J6QZt5YKcG4Zq0MXlA0VFC3EmxB9PyOHckmc/VstvlBUPdWAq0yRqsSsQWkkAkyTc4S6VT7O2h9JZGYORBuCYII8JuNweeDnajLzWgkE0gYCWAAIGkTy8S3wm5uoWqlT4b3PSNz54arQdLB1rgufTMZBmDp3iAgqTf4gJ9CD8/bBLLdqjke6+77wVEGoTDDSTBXl+I2O9ri+FDstSp923dLfTF97lYH0nE3aviOmsq/Aq0wA5geGJLCeZ2HnhuJJsE7SDPaDtYtWt36Ale7hJMaRu0qdgWCyRvo9JAducrWytOmWDsa6h2ZRpA2lWI5ywFzHjEDAE8U1sHMLSTYG2o/hP+lfi9Y57de7WcRD1GyTprWtQOkA3BVmkgGVkBZBINwMdEp9aSEUbOUU+MMaBSY1KQqgQoERYbky0ST6Yq8MqAoo/Ep0n3nT8x9Qfdd/4qUJRg0qSs+h/cYOZAQi5gkBGOnTMMSJO3/aTPKR1jG7WZIY87lWNZCjLq7udLMBIDPtPlywz5jiIfh9ZkUT3bAhatNtPKZBJYQSYjrhP4nUYmgwmSrSFjcNPMbSTfywzV6Dtw92Yq66XjUUJEKTp1KpNmgxqVrbETps8xJ6kCOFlWWOcW8sEsuCQpNtIC/p9cBODV9J0kWYX8h+9sMHDXlrXPIctwP3xwM6wm9GQpFpGxHmceYm7rrDecxzxmNQbOUcRz2XejJT73VJOkzGoXDa4A0206bm8jDwM3kMzlzFJ0U2AXYDU0NAgHw6bW6ciT7jMPLw5xQ4lkuGd9oNOtqJ8MEgES8FvEbkFJiOUbGSVX+ntEuauTZlXR8LdbTcmf5sMZjMaTCNPZ92o0wjyw2ibDzwyUK8WSVn5YzGYBgDxzw1lEwdG8T+Inr5fX5RUKpVhVcDSIm2qZIjSLRzkkn4hAsce4zEm/ky0VhEGbRkrs7qLtpRgxMLvAB22v8AQXnBahU874zGYpH0Tk8Fl6SU806mNTTpBEjxMCF9reXnvjXtFQGkE/GIM9dMyPKZbaMZjMTZReDdneMUfsNKpU1UlKGdFyItbwn8v3widne0eVrVSlZKndhyFeZqICbM1irzzET0NoOYzHRKTUFRKk5MN8Oy/EhXzNGhp7qmdIgqqBgwIYKTILLB1RIMXtg5xDsnmq6UzUNFmTVqmpUVgv8A0nS6FoC2IjlIx7jMBvNm8OO1WannWo1WHhdgS4JBgHSxVDckQQJgEibA4beJZTN5gDLo5FPu1qQzeEFdERzEva07+uMxmJzyx4YFFnK3ImLcvnjof9MT3neTzWAByuJ+f6YzGYjCKWSs5NqhV7b0GpcRr3nxnTyjlHy2xlGtVV1VyIYeNZN1MEG1pG/z64zGYZkQjUCro7wgBe9pE35KhBtJ5DCLmNAdoLRe5EyfpGMxmKfg2kdJ/pnRViwYtoKC62O1hzj5HD7xfs3RqkOKlWkZvpMhtrRY2i18eYzDJULbZyP+qHZqqiU8wGapTBZHqFryG+7DBjqJAtN9t9sdYzzE5ilXUKQKThgecEOo+bdR5zyzGYWWhls+f+OZTRncwnIVXj0LEj6EYLVQo+zLF0pszf8AcSQPkg+eMxmLwJsYnqnu8u6mGAblN9Q/fDVQcvkc0xkE0W1rrLCdMqyyoIFtptjMZjt/tf8ATnl96/0K3AYk9dMnz2wU4UV7yFkEGf59cZjMeWd5cfi4RnXTOlon2GMxmMxgH//Z"/>
          <p:cNvSpPr>
            <a:spLocks noChangeAspect="1" noChangeArrowheads="1"/>
          </p:cNvSpPr>
          <p:nvPr/>
        </p:nvSpPr>
        <p:spPr bwMode="auto">
          <a:xfrm>
            <a:off x="80963" y="-8302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pic>
        <p:nvPicPr>
          <p:cNvPr id="2" name="Picture 1"/>
          <p:cNvPicPr>
            <a:picLocks noChangeAspect="1"/>
          </p:cNvPicPr>
          <p:nvPr/>
        </p:nvPicPr>
        <p:blipFill>
          <a:blip r:embed="rId3"/>
          <a:stretch>
            <a:fillRect/>
          </a:stretch>
        </p:blipFill>
        <p:spPr>
          <a:xfrm>
            <a:off x="5729468" y="812215"/>
            <a:ext cx="3278444" cy="3069478"/>
          </a:xfrm>
          <a:prstGeom prst="rect">
            <a:avLst/>
          </a:prstGeom>
        </p:spPr>
      </p:pic>
      <p:pic>
        <p:nvPicPr>
          <p:cNvPr id="3" name="Picture 2"/>
          <p:cNvPicPr>
            <a:picLocks noChangeAspect="1"/>
          </p:cNvPicPr>
          <p:nvPr/>
        </p:nvPicPr>
        <p:blipFill>
          <a:blip r:embed="rId4"/>
          <a:stretch>
            <a:fillRect/>
          </a:stretch>
        </p:blipFill>
        <p:spPr>
          <a:xfrm>
            <a:off x="5729468" y="3976277"/>
            <a:ext cx="3361100" cy="2604993"/>
          </a:xfrm>
          <a:prstGeom prst="rect">
            <a:avLst/>
          </a:prstGeom>
        </p:spPr>
      </p:pic>
    </p:spTree>
    <p:extLst>
      <p:ext uri="{BB962C8B-B14F-4D97-AF65-F5344CB8AC3E}">
        <p14:creationId xmlns:p14="http://schemas.microsoft.com/office/powerpoint/2010/main" val="33885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96838"/>
            <a:ext cx="5949388" cy="597643"/>
          </a:xfrm>
          <a:solidFill>
            <a:srgbClr val="00B0F0"/>
          </a:solidFill>
        </p:spPr>
        <p:txBody>
          <a:bodyPr/>
          <a:lstStyle/>
          <a:p>
            <a:pPr algn="ctr" eaLnBrk="1" hangingPunct="1"/>
            <a:r>
              <a:rPr lang="en-US" altLang="en-US" dirty="0" smtClean="0"/>
              <a:t>John Locke (1632-1704)</a:t>
            </a:r>
          </a:p>
        </p:txBody>
      </p:sp>
      <p:sp>
        <p:nvSpPr>
          <p:cNvPr id="13315" name="Rectangle 3"/>
          <p:cNvSpPr>
            <a:spLocks noGrp="1" noChangeArrowheads="1"/>
          </p:cNvSpPr>
          <p:nvPr>
            <p:ph type="body" sz="half" idx="1"/>
          </p:nvPr>
        </p:nvSpPr>
        <p:spPr>
          <a:xfrm>
            <a:off x="0" y="694480"/>
            <a:ext cx="5949386" cy="6163519"/>
          </a:xfrm>
        </p:spPr>
        <p:txBody>
          <a:bodyPr>
            <a:noAutofit/>
          </a:bodyPr>
          <a:lstStyle/>
          <a:p>
            <a:pPr marL="114300" indent="0" eaLnBrk="1" hangingPunct="1">
              <a:lnSpc>
                <a:spcPct val="90000"/>
              </a:lnSpc>
              <a:buNone/>
            </a:pPr>
            <a:r>
              <a:rPr lang="en-US" altLang="en-US" sz="2800" i="1" dirty="0">
                <a:solidFill>
                  <a:schemeClr val="tx1"/>
                </a:solidFill>
                <a:latin typeface="Times New Roman" panose="02020603050405020304" pitchFamily="18" charset="0"/>
                <a:cs typeface="Times New Roman" panose="02020603050405020304" pitchFamily="18" charset="0"/>
              </a:rPr>
              <a:t>Two Treatises on Government (1689</a:t>
            </a:r>
            <a:r>
              <a:rPr lang="en-US" altLang="en-US" sz="2800" i="1" dirty="0" smtClean="0">
                <a:solidFill>
                  <a:schemeClr val="tx1"/>
                </a:solidFill>
                <a:latin typeface="Times New Roman" panose="02020603050405020304" pitchFamily="18" charset="0"/>
                <a:cs typeface="Times New Roman" panose="02020603050405020304" pitchFamily="18" charset="0"/>
              </a:rPr>
              <a:t>)</a:t>
            </a:r>
          </a:p>
          <a:p>
            <a:pPr marL="114300" indent="0" eaLnBrk="1" hangingPunct="1">
              <a:lnSpc>
                <a:spcPct val="90000"/>
              </a:lnSpc>
              <a:buNone/>
            </a:pPr>
            <a:endParaRPr lang="en-US" altLang="en-US" sz="2800" i="1" dirty="0" smtClean="0">
              <a:solidFill>
                <a:schemeClr val="tx1"/>
              </a:solidFill>
              <a:latin typeface="Times New Roman" panose="02020603050405020304" pitchFamily="18" charset="0"/>
              <a:cs typeface="Times New Roman" panose="02020603050405020304" pitchFamily="18" charset="0"/>
            </a:endParaRPr>
          </a:p>
          <a:p>
            <a:pPr marL="114300" indent="0" eaLnBrk="1" hangingPunct="1">
              <a:lnSpc>
                <a:spcPct val="90000"/>
              </a:lnSpc>
              <a:buNone/>
            </a:pPr>
            <a:r>
              <a:rPr lang="en-US" altLang="en-US" sz="2000" dirty="0" smtClean="0">
                <a:solidFill>
                  <a:schemeClr val="tx1"/>
                </a:solidFill>
                <a:latin typeface="Times New Roman" panose="02020603050405020304" pitchFamily="18" charset="0"/>
                <a:cs typeface="Times New Roman" panose="02020603050405020304" pitchFamily="18" charset="0"/>
              </a:rPr>
              <a:t>People born with basic rights, not subject to the whole of society…</a:t>
            </a:r>
            <a:r>
              <a:rPr lang="en-US" altLang="en-US" sz="2000" b="1" u="sng" dirty="0" smtClean="0">
                <a:solidFill>
                  <a:schemeClr val="tx1"/>
                </a:solidFill>
                <a:latin typeface="Times New Roman" panose="02020603050405020304" pitchFamily="18" charset="0"/>
                <a:cs typeface="Times New Roman" panose="02020603050405020304" pitchFamily="18" charset="0"/>
              </a:rPr>
              <a:t>life</a:t>
            </a:r>
            <a:r>
              <a:rPr lang="en-US" altLang="en-US" sz="2000" dirty="0" smtClean="0">
                <a:solidFill>
                  <a:schemeClr val="tx1"/>
                </a:solidFill>
                <a:latin typeface="Times New Roman" panose="02020603050405020304" pitchFamily="18" charset="0"/>
                <a:cs typeface="Times New Roman" panose="02020603050405020304" pitchFamily="18" charset="0"/>
              </a:rPr>
              <a:t>, </a:t>
            </a:r>
            <a:r>
              <a:rPr lang="en-US" altLang="en-US" sz="2000" b="1" u="sng" dirty="0" smtClean="0">
                <a:solidFill>
                  <a:schemeClr val="tx1"/>
                </a:solidFill>
                <a:latin typeface="Times New Roman" panose="02020603050405020304" pitchFamily="18" charset="0"/>
                <a:cs typeface="Times New Roman" panose="02020603050405020304" pitchFamily="18" charset="0"/>
              </a:rPr>
              <a:t>liberty</a:t>
            </a:r>
            <a:r>
              <a:rPr lang="en-US" altLang="en-US" sz="2000" dirty="0" smtClean="0">
                <a:solidFill>
                  <a:schemeClr val="tx1"/>
                </a:solidFill>
                <a:latin typeface="Times New Roman" panose="02020603050405020304" pitchFamily="18" charset="0"/>
                <a:cs typeface="Times New Roman" panose="02020603050405020304" pitchFamily="18" charset="0"/>
              </a:rPr>
              <a:t>, and </a:t>
            </a:r>
            <a:r>
              <a:rPr lang="en-US" altLang="en-US" sz="2000" b="1" u="sng" dirty="0" smtClean="0">
                <a:solidFill>
                  <a:schemeClr val="tx1"/>
                </a:solidFill>
                <a:latin typeface="Times New Roman" panose="02020603050405020304" pitchFamily="18" charset="0"/>
                <a:cs typeface="Times New Roman" panose="02020603050405020304" pitchFamily="18" charset="0"/>
              </a:rPr>
              <a:t>property</a:t>
            </a:r>
            <a:r>
              <a:rPr lang="en-US" altLang="en-US" sz="2000" dirty="0" smtClean="0">
                <a:solidFill>
                  <a:schemeClr val="tx1"/>
                </a:solidFill>
                <a:latin typeface="Times New Roman" panose="02020603050405020304" pitchFamily="18" charset="0"/>
                <a:cs typeface="Times New Roman" panose="02020603050405020304" pitchFamily="18" charset="0"/>
              </a:rPr>
              <a:t>.</a:t>
            </a:r>
          </a:p>
          <a:p>
            <a:pPr marL="114300" indent="0" eaLnBrk="1" hangingPunct="1">
              <a:lnSpc>
                <a:spcPct val="90000"/>
              </a:lnSpc>
              <a:buNone/>
            </a:pPr>
            <a:endParaRPr lang="en-US" altLang="en-US" sz="2000" dirty="0" smtClean="0">
              <a:solidFill>
                <a:schemeClr val="tx1"/>
              </a:solidFill>
              <a:latin typeface="Times New Roman" panose="02020603050405020304" pitchFamily="18" charset="0"/>
              <a:cs typeface="Times New Roman" panose="02020603050405020304" pitchFamily="18" charset="0"/>
            </a:endParaRPr>
          </a:p>
          <a:p>
            <a:pPr marL="114300" indent="0" algn="ctr">
              <a:lnSpc>
                <a:spcPct val="90000"/>
              </a:lnSpc>
              <a:buNone/>
            </a:pPr>
            <a:r>
              <a:rPr lang="en-US" altLang="en-US" sz="2000" b="1" u="sng" dirty="0" smtClean="0">
                <a:solidFill>
                  <a:schemeClr val="tx1"/>
                </a:solidFill>
                <a:latin typeface="Times New Roman" panose="02020603050405020304" pitchFamily="18" charset="0"/>
                <a:cs typeface="Times New Roman" panose="02020603050405020304" pitchFamily="18" charset="0"/>
              </a:rPr>
              <a:t>Governments</a:t>
            </a:r>
            <a:r>
              <a:rPr lang="en-US" altLang="en-US" sz="2000" dirty="0" smtClean="0">
                <a:solidFill>
                  <a:schemeClr val="tx1"/>
                </a:solidFill>
                <a:latin typeface="Times New Roman" panose="02020603050405020304" pitchFamily="18" charset="0"/>
                <a:cs typeface="Times New Roman" panose="02020603050405020304" pitchFamily="18" charset="0"/>
              </a:rPr>
              <a:t> and leaders only </a:t>
            </a:r>
            <a:r>
              <a:rPr lang="en-US" altLang="en-US" sz="2000" b="1" u="sng" dirty="0" smtClean="0">
                <a:solidFill>
                  <a:schemeClr val="tx1"/>
                </a:solidFill>
                <a:latin typeface="Times New Roman" panose="02020603050405020304" pitchFamily="18" charset="0"/>
                <a:cs typeface="Times New Roman" panose="02020603050405020304" pitchFamily="18" charset="0"/>
              </a:rPr>
              <a:t>exist</a:t>
            </a:r>
            <a:r>
              <a:rPr lang="en-US" altLang="en-US" sz="2000" dirty="0" smtClean="0">
                <a:solidFill>
                  <a:schemeClr val="tx1"/>
                </a:solidFill>
                <a:latin typeface="Times New Roman" panose="02020603050405020304" pitchFamily="18" charset="0"/>
                <a:cs typeface="Times New Roman" panose="02020603050405020304" pitchFamily="18" charset="0"/>
              </a:rPr>
              <a:t> to </a:t>
            </a:r>
            <a:r>
              <a:rPr lang="en-US" altLang="en-US" sz="2000" b="1" u="sng" dirty="0" smtClean="0">
                <a:solidFill>
                  <a:schemeClr val="tx1"/>
                </a:solidFill>
                <a:latin typeface="Times New Roman" panose="02020603050405020304" pitchFamily="18" charset="0"/>
                <a:cs typeface="Times New Roman" panose="02020603050405020304" pitchFamily="18" charset="0"/>
              </a:rPr>
              <a:t>protect</a:t>
            </a:r>
            <a:r>
              <a:rPr lang="en-US" altLang="en-US" sz="2000" dirty="0" smtClean="0">
                <a:solidFill>
                  <a:schemeClr val="tx1"/>
                </a:solidFill>
                <a:latin typeface="Times New Roman" panose="02020603050405020304" pitchFamily="18" charset="0"/>
                <a:cs typeface="Times New Roman" panose="02020603050405020304" pitchFamily="18" charset="0"/>
              </a:rPr>
              <a:t> these rights.</a:t>
            </a:r>
            <a:endParaRPr lang="en-US" altLang="en-US" sz="3200" dirty="0">
              <a:solidFill>
                <a:schemeClr val="tx1"/>
              </a:solidFill>
              <a:latin typeface="Times New Roman" panose="02020603050405020304" pitchFamily="18" charset="0"/>
              <a:cs typeface="Times New Roman" panose="02020603050405020304" pitchFamily="18" charset="0"/>
            </a:endParaRPr>
          </a:p>
          <a:p>
            <a:pPr marL="114300" indent="0" algn="ctr">
              <a:lnSpc>
                <a:spcPct val="90000"/>
              </a:lnSpc>
              <a:buNone/>
            </a:pPr>
            <a:endParaRPr lang="en-US" altLang="en-US" sz="2800" dirty="0">
              <a:solidFill>
                <a:schemeClr val="tx1"/>
              </a:solidFill>
              <a:latin typeface="Times New Roman" panose="02020603050405020304" pitchFamily="18" charset="0"/>
              <a:cs typeface="Times New Roman" panose="02020603050405020304" pitchFamily="18" charset="0"/>
            </a:endParaRPr>
          </a:p>
          <a:p>
            <a:pPr marL="114300" indent="0" eaLnBrk="1" hangingPunct="1">
              <a:lnSpc>
                <a:spcPct val="90000"/>
              </a:lnSpc>
              <a:buNone/>
            </a:pPr>
            <a:r>
              <a:rPr lang="en-US" altLang="en-US" sz="2800" dirty="0">
                <a:solidFill>
                  <a:schemeClr val="tx1"/>
                </a:solidFill>
                <a:latin typeface="Times New Roman" panose="02020603050405020304" pitchFamily="18" charset="0"/>
                <a:cs typeface="Times New Roman" panose="02020603050405020304" pitchFamily="18" charset="0"/>
              </a:rPr>
              <a:t>“Men being…by nature all free, equal, and independent, no one can be put out of this estate and be subjected to the political power of another without his own consent</a:t>
            </a:r>
            <a:r>
              <a:rPr lang="en-US" altLang="en-US" sz="2800" dirty="0" smtClean="0">
                <a:solidFill>
                  <a:schemeClr val="tx1"/>
                </a:solidFill>
                <a:latin typeface="Times New Roman" panose="02020603050405020304" pitchFamily="18" charset="0"/>
                <a:cs typeface="Times New Roman" panose="02020603050405020304" pitchFamily="18" charset="0"/>
              </a:rPr>
              <a:t>.”</a:t>
            </a:r>
            <a:endParaRPr lang="en-US" altLang="en-US" sz="2800" dirty="0">
              <a:solidFill>
                <a:schemeClr val="tx1"/>
              </a:solidFill>
              <a:latin typeface="Times New Roman" panose="02020603050405020304" pitchFamily="18" charset="0"/>
              <a:cs typeface="Times New Roman" panose="02020603050405020304" pitchFamily="18" charset="0"/>
            </a:endParaRPr>
          </a:p>
          <a:p>
            <a:pPr marL="114300" indent="0" eaLnBrk="1" hangingPunct="1">
              <a:lnSpc>
                <a:spcPct val="90000"/>
              </a:lnSpc>
              <a:buNone/>
            </a:pPr>
            <a:endParaRPr lang="en-US" altLang="en-US" sz="2800" i="1" dirty="0">
              <a:solidFill>
                <a:schemeClr val="tx1"/>
              </a:solidFill>
              <a:latin typeface="Times New Roman" panose="02020603050405020304" pitchFamily="18" charset="0"/>
              <a:cs typeface="Times New Roman" panose="02020603050405020304" pitchFamily="18" charset="0"/>
            </a:endParaRPr>
          </a:p>
          <a:p>
            <a:pPr marL="114300" indent="0">
              <a:lnSpc>
                <a:spcPct val="90000"/>
              </a:lnSpc>
              <a:buNone/>
            </a:pPr>
            <a:r>
              <a:rPr lang="en-US" altLang="en-US" sz="2800" dirty="0">
                <a:solidFill>
                  <a:schemeClr val="tx1"/>
                </a:solidFill>
                <a:latin typeface="Times" panose="02020603060405020304" pitchFamily="18" charset="0"/>
              </a:rPr>
              <a:t>A ruler who denies people their basic rights is a tyrant and can justly be overthrown.</a:t>
            </a:r>
          </a:p>
          <a:p>
            <a:pPr marL="114300" indent="0" eaLnBrk="1" hangingPunct="1">
              <a:lnSpc>
                <a:spcPct val="90000"/>
              </a:lnSpc>
              <a:buNone/>
            </a:pPr>
            <a:endParaRPr lang="en-US" altLang="en-US" sz="2800" i="1"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endParaRPr lang="en-US" altLang="en-US" sz="28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949387" y="109538"/>
            <a:ext cx="3086221" cy="3944996"/>
          </a:xfrm>
          <a:prstGeom prst="rect">
            <a:avLst/>
          </a:prstGeom>
        </p:spPr>
      </p:pic>
      <p:pic>
        <p:nvPicPr>
          <p:cNvPr id="4" name="Picture 3"/>
          <p:cNvPicPr>
            <a:picLocks noChangeAspect="1"/>
          </p:cNvPicPr>
          <p:nvPr/>
        </p:nvPicPr>
        <p:blipFill>
          <a:blip r:embed="rId4"/>
          <a:stretch>
            <a:fillRect/>
          </a:stretch>
        </p:blipFill>
        <p:spPr>
          <a:xfrm>
            <a:off x="6690166" y="4494372"/>
            <a:ext cx="1604662" cy="1684895"/>
          </a:xfrm>
          <a:prstGeom prst="rect">
            <a:avLst/>
          </a:prstGeom>
        </p:spPr>
      </p:pic>
      <p:sp>
        <p:nvSpPr>
          <p:cNvPr id="5" name="TextBox 4"/>
          <p:cNvSpPr txBox="1"/>
          <p:nvPr/>
        </p:nvSpPr>
        <p:spPr>
          <a:xfrm>
            <a:off x="6278994" y="6311328"/>
            <a:ext cx="2427005" cy="523220"/>
          </a:xfrm>
          <a:prstGeom prst="rect">
            <a:avLst/>
          </a:prstGeom>
          <a:noFill/>
        </p:spPr>
        <p:txBody>
          <a:bodyPr wrap="square" rtlCol="0">
            <a:spAutoFit/>
          </a:bodyPr>
          <a:lstStyle/>
          <a:p>
            <a:pPr algn="ctr"/>
            <a:r>
              <a:rPr lang="en-US" sz="2800" b="1" dirty="0" smtClean="0"/>
              <a:t>Tabula Rasa</a:t>
            </a:r>
            <a:endParaRPr lang="en-US" sz="2800" b="1" dirty="0"/>
          </a:p>
        </p:txBody>
      </p:sp>
    </p:spTree>
    <p:extLst>
      <p:ext uri="{BB962C8B-B14F-4D97-AF65-F5344CB8AC3E}">
        <p14:creationId xmlns:p14="http://schemas.microsoft.com/office/powerpoint/2010/main" val="2819943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11700" y="593367"/>
            <a:ext cx="4665415" cy="763500"/>
          </a:xfrm>
          <a:solidFill>
            <a:srgbClr val="92D050"/>
          </a:solidFill>
        </p:spPr>
        <p:txBody>
          <a:bodyPr/>
          <a:lstStyle/>
          <a:p>
            <a:pPr eaLnBrk="1" hangingPunct="1"/>
            <a:r>
              <a:rPr lang="en-US" altLang="en-US" sz="4000" b="1" dirty="0" smtClean="0"/>
              <a:t>The </a:t>
            </a:r>
            <a:r>
              <a:rPr lang="en-US" altLang="en-US" sz="4000" b="1" i="1" dirty="0" err="1" smtClean="0"/>
              <a:t>Encyclop</a:t>
            </a:r>
            <a:r>
              <a:rPr lang="en-US" altLang="en-US" sz="4000" b="1" i="1" dirty="0" err="1" smtClean="0">
                <a:cs typeface="Times New Roman" pitchFamily="18" charset="0"/>
              </a:rPr>
              <a:t>é</a:t>
            </a:r>
            <a:r>
              <a:rPr lang="en-US" altLang="en-US" sz="4000" b="1" i="1" dirty="0" err="1" smtClean="0"/>
              <a:t>die</a:t>
            </a:r>
            <a:endParaRPr lang="en-US" altLang="en-US" sz="4000" b="1" i="1" dirty="0" smtClean="0"/>
          </a:p>
        </p:txBody>
      </p:sp>
      <p:sp>
        <p:nvSpPr>
          <p:cNvPr id="253955" name="Rectangle 3"/>
          <p:cNvSpPr>
            <a:spLocks noGrp="1" noChangeArrowheads="1"/>
          </p:cNvSpPr>
          <p:nvPr>
            <p:ph idx="1"/>
          </p:nvPr>
        </p:nvSpPr>
        <p:spPr>
          <a:xfrm>
            <a:off x="0" y="1588070"/>
            <a:ext cx="4977115" cy="5269929"/>
          </a:xfrm>
        </p:spPr>
        <p:txBody>
          <a:bodyPr>
            <a:normAutofit/>
          </a:bodyPr>
          <a:lstStyle/>
          <a:p>
            <a:pPr marL="114300" indent="0" eaLnBrk="1" hangingPunct="1">
              <a:buNone/>
            </a:pPr>
            <a:r>
              <a:rPr lang="en-US" altLang="en-US" sz="3600" dirty="0" smtClean="0">
                <a:solidFill>
                  <a:schemeClr val="tx1"/>
                </a:solidFill>
              </a:rPr>
              <a:t>Major achievement of the </a:t>
            </a:r>
            <a:r>
              <a:rPr lang="en-US" altLang="en-US" sz="3600" i="1" dirty="0" smtClean="0">
                <a:solidFill>
                  <a:schemeClr val="tx1"/>
                </a:solidFill>
              </a:rPr>
              <a:t>philosophes</a:t>
            </a:r>
          </a:p>
          <a:p>
            <a:pPr marL="114300" indent="0" eaLnBrk="1" hangingPunct="1">
              <a:buNone/>
            </a:pPr>
            <a:endParaRPr lang="en-US" altLang="en-US" sz="3600" dirty="0" smtClean="0">
              <a:solidFill>
                <a:schemeClr val="tx1"/>
              </a:solidFill>
            </a:endParaRPr>
          </a:p>
          <a:p>
            <a:pPr marL="114300" indent="0" eaLnBrk="1" hangingPunct="1">
              <a:buNone/>
            </a:pPr>
            <a:r>
              <a:rPr lang="en-US" altLang="en-US" sz="3600" dirty="0" smtClean="0">
                <a:solidFill>
                  <a:schemeClr val="tx1"/>
                </a:solidFill>
              </a:rPr>
              <a:t>Begun in 1745; completed in 1765</a:t>
            </a:r>
          </a:p>
          <a:p>
            <a:pPr marL="114300" indent="0" eaLnBrk="1" hangingPunct="1">
              <a:buNone/>
            </a:pPr>
            <a:endParaRPr lang="en-US" altLang="en-US" sz="3600" dirty="0">
              <a:solidFill>
                <a:schemeClr val="tx1"/>
              </a:solidFill>
            </a:endParaRPr>
          </a:p>
          <a:p>
            <a:pPr marL="114300" indent="0" eaLnBrk="1" hangingPunct="1">
              <a:buNone/>
            </a:pPr>
            <a:r>
              <a:rPr lang="en-US" altLang="en-US" sz="3600" dirty="0" smtClean="0">
                <a:solidFill>
                  <a:schemeClr val="tx1"/>
                </a:solidFill>
              </a:rPr>
              <a:t>Was a translation from English to French</a:t>
            </a:r>
          </a:p>
        </p:txBody>
      </p:sp>
      <p:pic>
        <p:nvPicPr>
          <p:cNvPr id="19460" name="Picture 4" descr="encycloped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115" y="593368"/>
            <a:ext cx="4078018" cy="534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5410200" y="59436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a:t>Frontspiece to the </a:t>
            </a:r>
            <a:r>
              <a:rPr lang="en-US" altLang="en-US" i="1"/>
              <a:t>Encyclop</a:t>
            </a:r>
            <a:r>
              <a:rPr lang="en-US" altLang="en-US" i="1">
                <a:cs typeface="Times New Roman" pitchFamily="18" charset="0"/>
              </a:rPr>
              <a:t>é</a:t>
            </a:r>
            <a:r>
              <a:rPr lang="en-US" altLang="en-US" i="1"/>
              <a:t>die</a:t>
            </a:r>
            <a:endParaRPr lang="en-US" altLang="en-US"/>
          </a:p>
        </p:txBody>
      </p:sp>
    </p:spTree>
    <p:extLst>
      <p:ext uri="{BB962C8B-B14F-4D97-AF65-F5344CB8AC3E}">
        <p14:creationId xmlns:p14="http://schemas.microsoft.com/office/powerpoint/2010/main" val="1738804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wipe(up)">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3955">
                                            <p:txEl>
                                              <p:pRg st="2" end="2"/>
                                            </p:txEl>
                                          </p:spTgt>
                                        </p:tgtEl>
                                        <p:attrNameLst>
                                          <p:attrName>style.visibility</p:attrName>
                                        </p:attrNameLst>
                                      </p:cBhvr>
                                      <p:to>
                                        <p:strVal val="visible"/>
                                      </p:to>
                                    </p:set>
                                    <p:animEffect transition="in" filter="wipe(up)">
                                      <p:cBhvr>
                                        <p:cTn id="12" dur="500"/>
                                        <p:tgtEl>
                                          <p:spTgt spid="2539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3955">
                                            <p:txEl>
                                              <p:pRg st="4" end="4"/>
                                            </p:txEl>
                                          </p:spTgt>
                                        </p:tgtEl>
                                        <p:attrNameLst>
                                          <p:attrName>style.visibility</p:attrName>
                                        </p:attrNameLst>
                                      </p:cBhvr>
                                      <p:to>
                                        <p:strVal val="visible"/>
                                      </p:to>
                                    </p:set>
                                    <p:animEffect transition="in" filter="wipe(up)">
                                      <p:cBhvr>
                                        <p:cTn id="17" dur="500"/>
                                        <p:tgtEl>
                                          <p:spTgt spid="253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3841770" y="128286"/>
            <a:ext cx="5149830" cy="6729714"/>
          </a:xfrm>
        </p:spPr>
        <p:txBody>
          <a:bodyPr>
            <a:normAutofit lnSpcReduction="10000"/>
          </a:bodyPr>
          <a:lstStyle/>
          <a:p>
            <a:r>
              <a:rPr lang="en-US" altLang="en-US" sz="3600" dirty="0" smtClean="0">
                <a:solidFill>
                  <a:schemeClr val="tx1"/>
                </a:solidFill>
              </a:rPr>
              <a:t>Denis Diderot and </a:t>
            </a:r>
            <a:r>
              <a:rPr lang="en-US" altLang="en-US" sz="3600" dirty="0" smtClean="0">
                <a:solidFill>
                  <a:schemeClr val="tx1"/>
                </a:solidFill>
                <a:cs typeface="Times New Roman" pitchFamily="18" charset="0"/>
              </a:rPr>
              <a:t>Jean Le </a:t>
            </a:r>
            <a:r>
              <a:rPr lang="en-US" altLang="en-US" sz="3600" dirty="0" err="1" smtClean="0">
                <a:solidFill>
                  <a:schemeClr val="tx1"/>
                </a:solidFill>
                <a:cs typeface="Times New Roman" pitchFamily="18" charset="0"/>
              </a:rPr>
              <a:t>Rond</a:t>
            </a:r>
            <a:r>
              <a:rPr lang="en-US" altLang="en-US" sz="3600" dirty="0" smtClean="0">
                <a:solidFill>
                  <a:schemeClr val="tx1"/>
                </a:solidFill>
                <a:cs typeface="Times New Roman" pitchFamily="18" charset="0"/>
              </a:rPr>
              <a:t> </a:t>
            </a:r>
            <a:r>
              <a:rPr lang="en-US" altLang="en-US" sz="3600" dirty="0" err="1" smtClean="0">
                <a:solidFill>
                  <a:schemeClr val="tx1"/>
                </a:solidFill>
                <a:cs typeface="Times New Roman" pitchFamily="18" charset="0"/>
              </a:rPr>
              <a:t>d’Alembert</a:t>
            </a:r>
            <a:endParaRPr lang="en-US" altLang="en-US" sz="3600" dirty="0" smtClean="0">
              <a:solidFill>
                <a:schemeClr val="tx1"/>
              </a:solidFill>
              <a:cs typeface="Times New Roman" pitchFamily="18" charset="0"/>
            </a:endParaRPr>
          </a:p>
          <a:p>
            <a:endParaRPr lang="en-US" altLang="en-US" sz="3600" dirty="0" smtClean="0">
              <a:solidFill>
                <a:schemeClr val="tx1"/>
              </a:solidFill>
              <a:cs typeface="Times New Roman" pitchFamily="18" charset="0"/>
            </a:endParaRPr>
          </a:p>
          <a:p>
            <a:r>
              <a:rPr lang="en-US" altLang="en-US" sz="3600" dirty="0" smtClean="0">
                <a:solidFill>
                  <a:schemeClr val="tx1"/>
                </a:solidFill>
                <a:cs typeface="Times New Roman" pitchFamily="18" charset="0"/>
              </a:rPr>
              <a:t>Banned by the Catholic Church</a:t>
            </a:r>
          </a:p>
          <a:p>
            <a:endParaRPr lang="en-US" altLang="en-US" sz="3600" dirty="0" smtClean="0">
              <a:solidFill>
                <a:schemeClr val="tx1"/>
              </a:solidFill>
              <a:cs typeface="Times New Roman" pitchFamily="18" charset="0"/>
            </a:endParaRPr>
          </a:p>
          <a:p>
            <a:r>
              <a:rPr lang="en-US" altLang="en-US" sz="3600" dirty="0" smtClean="0">
                <a:solidFill>
                  <a:schemeClr val="tx1"/>
                </a:solidFill>
                <a:cs typeface="Times New Roman" pitchFamily="18" charset="0"/>
              </a:rPr>
              <a:t>Utilized the writers of the time to extend beyond a mere translation…</a:t>
            </a:r>
          </a:p>
        </p:txBody>
      </p:sp>
      <p:pic>
        <p:nvPicPr>
          <p:cNvPr id="20485" name="Picture 12" descr="Diderot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07" y="128286"/>
            <a:ext cx="3738563" cy="64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55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up)">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wipe(up)">
                                      <p:cBhvr>
                                        <p:cTn id="12" dur="5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animEffect transition="in" filter="wipe(up)">
                                      <p:cBhvr>
                                        <p:cTn id="17" dur="5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76200"/>
            <a:ext cx="7772400" cy="1143000"/>
          </a:xfrm>
        </p:spPr>
        <p:txBody>
          <a:bodyPr rtlCol="0">
            <a:normAutofit/>
          </a:bodyPr>
          <a:lstStyle/>
          <a:p>
            <a:pPr eaLnBrk="1" fontAlgn="auto" hangingPunct="1">
              <a:spcAft>
                <a:spcPts val="0"/>
              </a:spcAft>
              <a:defRPr/>
            </a:pPr>
            <a:r>
              <a:rPr lang="en-US" b="1" dirty="0" smtClean="0"/>
              <a:t>The French </a:t>
            </a:r>
            <a:r>
              <a:rPr lang="en-US" b="1" i="1" dirty="0" smtClean="0"/>
              <a:t>Salon</a:t>
            </a:r>
            <a:r>
              <a:rPr lang="en-US" b="1" dirty="0" smtClean="0"/>
              <a:t> and the </a:t>
            </a:r>
            <a:r>
              <a:rPr lang="en-US" b="1" i="1" dirty="0" smtClean="0"/>
              <a:t>Philosophes</a:t>
            </a:r>
            <a:endParaRPr lang="en-US" b="1" dirty="0" smtClean="0"/>
          </a:p>
        </p:txBody>
      </p:sp>
      <p:sp>
        <p:nvSpPr>
          <p:cNvPr id="21507" name="Text Box 8"/>
          <p:cNvSpPr txBox="1">
            <a:spLocks noChangeArrowheads="1"/>
          </p:cNvSpPr>
          <p:nvPr/>
        </p:nvSpPr>
        <p:spPr bwMode="auto">
          <a:xfrm>
            <a:off x="4648200" y="5843544"/>
            <a:ext cx="4114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dirty="0"/>
              <a:t>Madame de </a:t>
            </a:r>
            <a:r>
              <a:rPr lang="en-US" altLang="en-US" dirty="0" smtClean="0"/>
              <a:t>Pompadour</a:t>
            </a:r>
          </a:p>
          <a:p>
            <a:pPr algn="ctr">
              <a:spcBef>
                <a:spcPct val="50000"/>
              </a:spcBef>
            </a:pPr>
            <a:r>
              <a:rPr lang="en-US" altLang="en-US" dirty="0" smtClean="0"/>
              <a:t>She and Louis XV were good </a:t>
            </a:r>
            <a:r>
              <a:rPr lang="en-US" altLang="en-US" b="1" i="1" u="sng" dirty="0" smtClean="0"/>
              <a:t>“friends”</a:t>
            </a:r>
            <a:endParaRPr lang="en-US" altLang="en-US" b="1" i="1" u="sng" dirty="0"/>
          </a:p>
        </p:txBody>
      </p:sp>
      <p:sp>
        <p:nvSpPr>
          <p:cNvPr id="67594" name="Rectangle 10"/>
          <p:cNvSpPr>
            <a:spLocks noChangeArrowheads="1"/>
          </p:cNvSpPr>
          <p:nvPr/>
        </p:nvSpPr>
        <p:spPr bwMode="auto">
          <a:xfrm>
            <a:off x="228600" y="2038350"/>
            <a:ext cx="396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pPr>
            <a:r>
              <a:rPr lang="en-US" altLang="en-US" sz="2800" dirty="0"/>
              <a:t>Madame de Pompadour</a:t>
            </a:r>
          </a:p>
          <a:p>
            <a:pPr>
              <a:spcBef>
                <a:spcPct val="20000"/>
              </a:spcBef>
              <a:buFontTx/>
              <a:buChar char="•"/>
            </a:pPr>
            <a:r>
              <a:rPr lang="en-US" altLang="en-US" sz="2800" i="1" dirty="0"/>
              <a:t>Salons</a:t>
            </a:r>
            <a:r>
              <a:rPr lang="en-US" altLang="en-US" sz="2800" dirty="0"/>
              <a:t>: gatherings for aristocrats to discuss new theories and ideas</a:t>
            </a:r>
          </a:p>
          <a:p>
            <a:pPr>
              <a:spcBef>
                <a:spcPct val="20000"/>
              </a:spcBef>
              <a:buFontTx/>
              <a:buChar char="•"/>
            </a:pPr>
            <a:r>
              <a:rPr lang="en-US" altLang="en-US" sz="2800" i="1" dirty="0"/>
              <a:t>Philosophes:</a:t>
            </a:r>
            <a:r>
              <a:rPr lang="en-US" altLang="en-US" sz="2800" dirty="0"/>
              <a:t> French Enlightenment thinkers who attended the salons</a:t>
            </a:r>
          </a:p>
        </p:txBody>
      </p:sp>
      <p:pic>
        <p:nvPicPr>
          <p:cNvPr id="21509" name="Picture 12" descr="pompad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0053" y="1295400"/>
            <a:ext cx="43815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79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594">
                                            <p:txEl>
                                              <p:pRg st="0" end="0"/>
                                            </p:txEl>
                                          </p:spTgt>
                                        </p:tgtEl>
                                        <p:attrNameLst>
                                          <p:attrName>style.visibility</p:attrName>
                                        </p:attrNameLst>
                                      </p:cBhvr>
                                      <p:to>
                                        <p:strVal val="visible"/>
                                      </p:to>
                                    </p:set>
                                    <p:animEffect transition="in" filter="wipe(up)">
                                      <p:cBhvr>
                                        <p:cTn id="7" dur="500"/>
                                        <p:tgtEl>
                                          <p:spTgt spid="675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594">
                                            <p:txEl>
                                              <p:pRg st="1" end="1"/>
                                            </p:txEl>
                                          </p:spTgt>
                                        </p:tgtEl>
                                        <p:attrNameLst>
                                          <p:attrName>style.visibility</p:attrName>
                                        </p:attrNameLst>
                                      </p:cBhvr>
                                      <p:to>
                                        <p:strVal val="visible"/>
                                      </p:to>
                                    </p:set>
                                    <p:animEffect transition="in" filter="wipe(up)">
                                      <p:cBhvr>
                                        <p:cTn id="12" dur="500"/>
                                        <p:tgtEl>
                                          <p:spTgt spid="675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594">
                                            <p:txEl>
                                              <p:pRg st="2" end="2"/>
                                            </p:txEl>
                                          </p:spTgt>
                                        </p:tgtEl>
                                        <p:attrNameLst>
                                          <p:attrName>style.visibility</p:attrName>
                                        </p:attrNameLst>
                                      </p:cBhvr>
                                      <p:to>
                                        <p:strVal val="visible"/>
                                      </p:to>
                                    </p:set>
                                    <p:animEffect transition="in" filter="wipe(up)">
                                      <p:cBhvr>
                                        <p:cTn id="17" dur="500"/>
                                        <p:tgtEl>
                                          <p:spTgt spid="675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dirty="0" smtClean="0"/>
              <a:t>Voltaire (1694</a:t>
            </a:r>
            <a:r>
              <a:rPr lang="en-US" altLang="en-US" b="1" dirty="0" smtClean="0">
                <a:cs typeface="Times New Roman" pitchFamily="18" charset="0"/>
              </a:rPr>
              <a:t>–</a:t>
            </a:r>
            <a:r>
              <a:rPr lang="en-US" altLang="en-US" b="1" dirty="0" smtClean="0"/>
              <a:t>1778)</a:t>
            </a:r>
          </a:p>
        </p:txBody>
      </p:sp>
      <p:sp>
        <p:nvSpPr>
          <p:cNvPr id="14340" name="Rectangle 4"/>
          <p:cNvSpPr>
            <a:spLocks noGrp="1" noChangeArrowheads="1"/>
          </p:cNvSpPr>
          <p:nvPr>
            <p:ph type="body" sz="half" idx="2"/>
          </p:nvPr>
        </p:nvSpPr>
        <p:spPr>
          <a:xfrm>
            <a:off x="5029200" y="1676400"/>
            <a:ext cx="3810000" cy="4495800"/>
          </a:xfrm>
        </p:spPr>
        <p:txBody>
          <a:bodyPr>
            <a:normAutofit fontScale="92500" lnSpcReduction="10000"/>
          </a:bodyPr>
          <a:lstStyle/>
          <a:p>
            <a:pPr eaLnBrk="1" hangingPunct="1"/>
            <a:r>
              <a:rPr lang="en-US" altLang="en-US" sz="2400" dirty="0" smtClean="0">
                <a:solidFill>
                  <a:schemeClr val="tx1"/>
                </a:solidFill>
              </a:rPr>
              <a:t>One of the most famous philosophe—very optimistic in his early career…then </a:t>
            </a:r>
            <a:r>
              <a:rPr lang="en-US" altLang="en-US" sz="2400" b="1" i="1" dirty="0" smtClean="0">
                <a:solidFill>
                  <a:schemeClr val="tx1"/>
                </a:solidFill>
              </a:rPr>
              <a:t>Candide</a:t>
            </a:r>
          </a:p>
          <a:p>
            <a:pPr eaLnBrk="1" hangingPunct="1"/>
            <a:r>
              <a:rPr lang="en-US" altLang="en-US" sz="2400" dirty="0" smtClean="0">
                <a:solidFill>
                  <a:schemeClr val="tx1"/>
                </a:solidFill>
              </a:rPr>
              <a:t>Wrote plays, essays, poetry, philosophy, and books</a:t>
            </a:r>
          </a:p>
          <a:p>
            <a:pPr eaLnBrk="1" hangingPunct="1"/>
            <a:r>
              <a:rPr lang="en-US" altLang="en-US" sz="2400" dirty="0" smtClean="0">
                <a:solidFill>
                  <a:schemeClr val="tx1"/>
                </a:solidFill>
              </a:rPr>
              <a:t>Attacked the “relics” of the medieval social order</a:t>
            </a:r>
          </a:p>
          <a:p>
            <a:pPr eaLnBrk="1" hangingPunct="1"/>
            <a:r>
              <a:rPr lang="en-US" altLang="en-US" sz="2400" dirty="0" smtClean="0">
                <a:solidFill>
                  <a:schemeClr val="tx1"/>
                </a:solidFill>
              </a:rPr>
              <a:t>Championed social, political, and religious tolerance</a:t>
            </a:r>
          </a:p>
        </p:txBody>
      </p:sp>
      <p:pic>
        <p:nvPicPr>
          <p:cNvPr id="22532" name="Picture 13" descr="Volta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76400"/>
            <a:ext cx="4127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158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wipe(up)">
                                      <p:cBhvr>
                                        <p:cTn id="7" dur="500"/>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wipe(up)">
                                      <p:cBhvr>
                                        <p:cTn id="12" dur="500"/>
                                        <p:tgtEl>
                                          <p:spTgt spid="143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wipe(up)">
                                      <p:cBhvr>
                                        <p:cTn id="17" dur="500"/>
                                        <p:tgtEl>
                                          <p:spTgt spid="143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wipe(up)">
                                      <p:cBhvr>
                                        <p:cTn id="22" dur="5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13854" y="157827"/>
            <a:ext cx="9130145" cy="763500"/>
          </a:xfrm>
        </p:spPr>
        <p:txBody>
          <a:bodyPr>
            <a:normAutofit fontScale="90000"/>
          </a:bodyPr>
          <a:lstStyle/>
          <a:p>
            <a:r>
              <a:rPr lang="en-US" altLang="en-US" sz="3100" b="1" dirty="0" smtClean="0"/>
              <a:t>Deism—Morality </a:t>
            </a:r>
            <a:r>
              <a:rPr lang="en-US" altLang="en-US" sz="3100" b="1" dirty="0"/>
              <a:t>could be achieved by following reason rather than the teachings of the Church</a:t>
            </a:r>
            <a:r>
              <a:rPr lang="en-US" altLang="en-US" b="1" dirty="0"/>
              <a:t/>
            </a:r>
            <a:br>
              <a:rPr lang="en-US" altLang="en-US" b="1" dirty="0"/>
            </a:br>
            <a:endParaRPr lang="en-US" altLang="en-US" b="1" dirty="0" smtClean="0"/>
          </a:p>
        </p:txBody>
      </p:sp>
      <p:sp>
        <p:nvSpPr>
          <p:cNvPr id="256003" name="Rectangle 1027"/>
          <p:cNvSpPr>
            <a:spLocks noGrp="1" noChangeArrowheads="1"/>
          </p:cNvSpPr>
          <p:nvPr>
            <p:ph idx="1"/>
          </p:nvPr>
        </p:nvSpPr>
        <p:spPr>
          <a:xfrm>
            <a:off x="3380509" y="1143000"/>
            <a:ext cx="5791200" cy="3962400"/>
          </a:xfrm>
        </p:spPr>
        <p:txBody>
          <a:bodyPr>
            <a:noAutofit/>
          </a:bodyPr>
          <a:lstStyle/>
          <a:p>
            <a:pPr eaLnBrk="1" hangingPunct="1"/>
            <a:r>
              <a:rPr lang="en-US" altLang="en-US" sz="2800" dirty="0" smtClean="0">
                <a:solidFill>
                  <a:schemeClr val="tx1"/>
                </a:solidFill>
              </a:rPr>
              <a:t>Many thought of God as:  The “Great </a:t>
            </a:r>
            <a:r>
              <a:rPr lang="en-US" altLang="en-US" sz="2800" dirty="0">
                <a:solidFill>
                  <a:schemeClr val="tx1"/>
                </a:solidFill>
              </a:rPr>
              <a:t>W</a:t>
            </a:r>
            <a:r>
              <a:rPr lang="en-US" altLang="en-US" sz="2800" dirty="0" smtClean="0">
                <a:solidFill>
                  <a:schemeClr val="tx1"/>
                </a:solidFill>
              </a:rPr>
              <a:t>atchmaker”</a:t>
            </a:r>
          </a:p>
          <a:p>
            <a:pPr eaLnBrk="1" hangingPunct="1"/>
            <a:r>
              <a:rPr lang="en-US" altLang="en-US" sz="2800" dirty="0" smtClean="0">
                <a:solidFill>
                  <a:schemeClr val="tx1"/>
                </a:solidFill>
              </a:rPr>
              <a:t>Firm believers in the existence of God</a:t>
            </a:r>
          </a:p>
          <a:p>
            <a:pPr eaLnBrk="1" hangingPunct="1"/>
            <a:r>
              <a:rPr lang="en-US" altLang="en-US" sz="2800" dirty="0" smtClean="0">
                <a:solidFill>
                  <a:schemeClr val="tx1"/>
                </a:solidFill>
              </a:rPr>
              <a:t>Their task was to use reason to determine the workings of this “fine Swiss watch”</a:t>
            </a:r>
          </a:p>
          <a:p>
            <a:pPr eaLnBrk="1" hangingPunct="1"/>
            <a:r>
              <a:rPr lang="en-US" altLang="en-US" sz="2800" dirty="0" smtClean="0">
                <a:solidFill>
                  <a:schemeClr val="tx1"/>
                </a:solidFill>
              </a:rPr>
              <a:t>Simply rejected the traditions of the Church as unnecessary—so many saw them as atheists.</a:t>
            </a:r>
          </a:p>
        </p:txBody>
      </p:sp>
      <p:pic>
        <p:nvPicPr>
          <p:cNvPr id="24580" name="Picture 1028" descr="pa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143000"/>
            <a:ext cx="1794606" cy="275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029"/>
          <p:cNvSpPr txBox="1">
            <a:spLocks noChangeArrowheads="1"/>
          </p:cNvSpPr>
          <p:nvPr/>
        </p:nvSpPr>
        <p:spPr bwMode="auto">
          <a:xfrm>
            <a:off x="13855" y="1752600"/>
            <a:ext cx="1143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dirty="0"/>
              <a:t>Thomas</a:t>
            </a:r>
            <a:br>
              <a:rPr lang="en-US" altLang="en-US" dirty="0"/>
            </a:br>
            <a:r>
              <a:rPr lang="en-US" altLang="en-US" dirty="0"/>
              <a:t> </a:t>
            </a:r>
            <a:r>
              <a:rPr lang="en-US" altLang="en-US" dirty="0" smtClean="0"/>
              <a:t>Paine:</a:t>
            </a:r>
          </a:p>
          <a:p>
            <a:pPr algn="ctr">
              <a:spcBef>
                <a:spcPct val="50000"/>
              </a:spcBef>
            </a:pPr>
            <a:r>
              <a:rPr lang="en-US" altLang="en-US" i="1" dirty="0" smtClean="0"/>
              <a:t>Common Sense</a:t>
            </a:r>
            <a:endParaRPr lang="en-US" altLang="en-US" i="1" dirty="0"/>
          </a:p>
        </p:txBody>
      </p:sp>
      <p:pic>
        <p:nvPicPr>
          <p:cNvPr id="6" name="Picture 13" descr="Volta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114800"/>
            <a:ext cx="179460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4677" y="4267200"/>
            <a:ext cx="932178" cy="369332"/>
          </a:xfrm>
          <a:prstGeom prst="rect">
            <a:avLst/>
          </a:prstGeom>
        </p:spPr>
        <p:txBody>
          <a:bodyPr wrap="none">
            <a:spAutoFit/>
          </a:bodyPr>
          <a:lstStyle/>
          <a:p>
            <a:r>
              <a:rPr lang="en-US" altLang="en-US" b="1" dirty="0"/>
              <a:t>Voltaire</a:t>
            </a:r>
            <a:endParaRPr lang="en-US" dirty="0"/>
          </a:p>
        </p:txBody>
      </p:sp>
    </p:spTree>
    <p:extLst>
      <p:ext uri="{BB962C8B-B14F-4D97-AF65-F5344CB8AC3E}">
        <p14:creationId xmlns:p14="http://schemas.microsoft.com/office/powerpoint/2010/main" val="146284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wipe(up)">
                                      <p:cBhvr>
                                        <p:cTn id="7" dur="500"/>
                                        <p:tgtEl>
                                          <p:spTgt spid="256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03">
                                            <p:txEl>
                                              <p:pRg st="1" end="1"/>
                                            </p:txEl>
                                          </p:spTgt>
                                        </p:tgtEl>
                                        <p:attrNameLst>
                                          <p:attrName>style.visibility</p:attrName>
                                        </p:attrNameLst>
                                      </p:cBhvr>
                                      <p:to>
                                        <p:strVal val="visible"/>
                                      </p:to>
                                    </p:set>
                                    <p:animEffect transition="in" filter="wipe(up)">
                                      <p:cBhvr>
                                        <p:cTn id="12" dur="500"/>
                                        <p:tgtEl>
                                          <p:spTgt spid="256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03">
                                            <p:txEl>
                                              <p:pRg st="2" end="2"/>
                                            </p:txEl>
                                          </p:spTgt>
                                        </p:tgtEl>
                                        <p:attrNameLst>
                                          <p:attrName>style.visibility</p:attrName>
                                        </p:attrNameLst>
                                      </p:cBhvr>
                                      <p:to>
                                        <p:strVal val="visible"/>
                                      </p:to>
                                    </p:set>
                                    <p:animEffect transition="in" filter="wipe(up)">
                                      <p:cBhvr>
                                        <p:cTn id="17" dur="500"/>
                                        <p:tgtEl>
                                          <p:spTgt spid="256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003">
                                            <p:txEl>
                                              <p:pRg st="3" end="3"/>
                                            </p:txEl>
                                          </p:spTgt>
                                        </p:tgtEl>
                                        <p:attrNameLst>
                                          <p:attrName>style.visibility</p:attrName>
                                        </p:attrNameLst>
                                      </p:cBhvr>
                                      <p:to>
                                        <p:strVal val="visible"/>
                                      </p:to>
                                    </p:set>
                                    <p:animEffect transition="in" filter="wipe(up)">
                                      <p:cBhvr>
                                        <p:cTn id="22" dur="500"/>
                                        <p:tgtEl>
                                          <p:spTgt spid="256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autoUpdateAnimBg="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2978</Words>
  <Application>Microsoft Office PowerPoint</Application>
  <PresentationFormat>On-screen Show (4:3)</PresentationFormat>
  <Paragraphs>199</Paragraphs>
  <Slides>29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Algerian</vt:lpstr>
      <vt:lpstr>Arial</vt:lpstr>
      <vt:lpstr>Times</vt:lpstr>
      <vt:lpstr>Times New Roman</vt:lpstr>
      <vt:lpstr>Tunga</vt:lpstr>
      <vt:lpstr>Wingdings</vt:lpstr>
      <vt:lpstr>Wingdings 2</vt:lpstr>
      <vt:lpstr>Simple Light</vt:lpstr>
      <vt:lpstr>10th World Studies 11.29.18</vt:lpstr>
      <vt:lpstr>According to Hobbes</vt:lpstr>
      <vt:lpstr>Hobbes’s Impact</vt:lpstr>
      <vt:lpstr>John Locke (1632-1704)</vt:lpstr>
      <vt:lpstr>The Encyclopédie</vt:lpstr>
      <vt:lpstr>PowerPoint Presentation</vt:lpstr>
      <vt:lpstr>The French Salon and the Philosophes</vt:lpstr>
      <vt:lpstr>Voltaire (1694–1778)</vt:lpstr>
      <vt:lpstr>Deism—Morality could be achieved by following reason rather than the teachings of the Church </vt:lpstr>
      <vt:lpstr>Jean-Jacques Rousseau (1712–1778)</vt:lpstr>
      <vt:lpstr>Baron de Montesquieu  (1689–1755) </vt:lpstr>
      <vt:lpstr>Montesquieu (continued) </vt:lpstr>
      <vt:lpstr>   Mary Wollstonecraft</vt:lpstr>
      <vt:lpstr>   Wollstonecraft</vt:lpstr>
      <vt:lpstr>Adam Smith</vt:lpstr>
      <vt:lpstr>Adam Smith</vt:lpstr>
      <vt:lpstr>“Enlightened Monarchs”</vt:lpstr>
      <vt:lpstr>The ancien rÉgime Look familiar?!?</vt:lpstr>
      <vt:lpstr>PowerPoint Presentation</vt:lpstr>
      <vt:lpstr>PowerPoint Presentation</vt:lpstr>
      <vt:lpstr>PowerPoint Presentation</vt:lpstr>
      <vt:lpstr>PowerPoint Presentation</vt:lpstr>
      <vt:lpstr>PowerPoint Presentation</vt:lpstr>
      <vt:lpstr>Economic Issues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World Studies 11.26.18</dc:title>
  <dc:creator>Steen, Matthew    SHS - Staff</dc:creator>
  <cp:lastModifiedBy>Steen, Matthew    SHS - Staff</cp:lastModifiedBy>
  <cp:revision>20</cp:revision>
  <dcterms:modified xsi:type="dcterms:W3CDTF">2018-11-29T16:57:16Z</dcterms:modified>
</cp:coreProperties>
</file>