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9" r:id="rId3"/>
    <p:sldId id="260" r:id="rId4"/>
    <p:sldId id="261" r:id="rId5"/>
    <p:sldId id="262" r:id="rId6"/>
    <p:sldId id="278" r:id="rId7"/>
    <p:sldId id="279" r:id="rId8"/>
    <p:sldId id="280" r:id="rId9"/>
    <p:sldId id="281" r:id="rId1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C4883FD-571B-45DF-9CE6-30FB774DE34F}" type="datetimeFigureOut">
              <a:rPr lang="en-US" smtClean="0"/>
              <a:pPr/>
              <a:t>12/1/2015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B5E8FBE-66ED-4340-934B-CB183727C53F}" type="slidenum">
              <a:rPr lang="en-US" smtClean="0"/>
              <a:pPr/>
              <a:t>‹#›</a:t>
            </a:fld>
            <a:endParaRPr lang="en-US"/>
          </a:p>
        </p:txBody>
      </p:sp>
    </p:spTree>
    <p:extLst>
      <p:ext uri="{BB962C8B-B14F-4D97-AF65-F5344CB8AC3E}">
        <p14:creationId xmlns:p14="http://schemas.microsoft.com/office/powerpoint/2010/main" val="419413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4B013E0D-5489-4758-983C-BC84EA606740}"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r>
              <a:rPr lang="en-US" altLang="en-US" smtClean="0"/>
              <a:t>S</a:t>
            </a:r>
            <a:fld id="{FEB527A3-DE03-4C9C-BFC9-A580EABA56D0}" type="slidenum">
              <a:rPr lang="en-US" altLang="en-US" smtClean="0"/>
              <a:pPr/>
              <a:t>2</a:t>
            </a:fld>
            <a:endParaRPr lang="en-US" alt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Enlightenment era was characterized by secularism, challenges to authority, and the glorification of reason. </a:t>
            </a:r>
          </a:p>
          <a:p>
            <a:pPr eaLnBrk="1" hangingPunct="1">
              <a:spcBef>
                <a:spcPct val="0"/>
              </a:spcBef>
            </a:pPr>
            <a:endParaRPr lang="en-US" altLang="en-US" smtClean="0"/>
          </a:p>
          <a:p>
            <a:pPr eaLnBrk="1" hangingPunct="1">
              <a:spcBef>
                <a:spcPct val="0"/>
              </a:spcBef>
            </a:pPr>
            <a:r>
              <a:rPr lang="en-US" altLang="en-US" smtClean="0"/>
              <a:t>Bullet #1  Many Enlightenment thinkers felt that although the great minds of the medieval and Renaissance eras had achieved much, they also had been overly constrained by religion, tradition, and superstition. To truly achieve independent thought, one had to throw off all limits and rely solely on reason.</a:t>
            </a:r>
          </a:p>
          <a:p>
            <a:pPr eaLnBrk="1" hangingPunct="1">
              <a:spcBef>
                <a:spcPct val="0"/>
              </a:spcBef>
            </a:pPr>
            <a:endParaRPr lang="en-US" altLang="en-US" smtClean="0"/>
          </a:p>
          <a:p>
            <a:pPr eaLnBrk="1" hangingPunct="1">
              <a:spcBef>
                <a:spcPct val="0"/>
              </a:spcBef>
            </a:pPr>
            <a:r>
              <a:rPr lang="en-US" altLang="en-US" smtClean="0"/>
              <a:t>Bullet #2  Like the pioneers of the Scientific Revolution, Enlightenment thinkers also strove to make conclusions based on observation, logic, and reason, rather than on faith. </a:t>
            </a:r>
          </a:p>
          <a:p>
            <a:pPr eaLnBrk="1" hangingPunct="1">
              <a:spcBef>
                <a:spcPct val="0"/>
              </a:spcBef>
            </a:pPr>
            <a:endParaRPr lang="en-US" altLang="en-US" smtClean="0"/>
          </a:p>
          <a:p>
            <a:pPr eaLnBrk="1" hangingPunct="1">
              <a:spcBef>
                <a:spcPct val="0"/>
              </a:spcBef>
            </a:pPr>
            <a:r>
              <a:rPr lang="en-US" altLang="en-US" smtClean="0"/>
              <a:t>Bullet #3  Enlightenment thinkers revived the spirit of the Renaissance quest for knowledge, choosing to focus on  human nature and the workings of society rather than on spiritual matters and religious tenets. This secular approach led to the development of the social sciences.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4B013E0D-5489-4758-983C-BC84EA606740}"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8E66B-0BDE-4FAD-B4F3-8ED72C8797D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10436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8E66B-0BDE-4FAD-B4F3-8ED72C8797D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198521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8E66B-0BDE-4FAD-B4F3-8ED72C8797D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225390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8E66B-0BDE-4FAD-B4F3-8ED72C8797D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188787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8E66B-0BDE-4FAD-B4F3-8ED72C8797D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147347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08E66B-0BDE-4FAD-B4F3-8ED72C8797D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1524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08E66B-0BDE-4FAD-B4F3-8ED72C8797DD}"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223612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08E66B-0BDE-4FAD-B4F3-8ED72C8797DD}"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154736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8E66B-0BDE-4FAD-B4F3-8ED72C8797DD}"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148140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8E66B-0BDE-4FAD-B4F3-8ED72C8797D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255807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8E66B-0BDE-4FAD-B4F3-8ED72C8797D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45504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8E66B-0BDE-4FAD-B4F3-8ED72C8797DD}" type="datetimeFigureOut">
              <a:rPr lang="en-US" smtClean="0"/>
              <a:pPr/>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F8DD2-A6B0-4EA7-AC82-775408530A8D}" type="slidenum">
              <a:rPr lang="en-US" smtClean="0"/>
              <a:pPr/>
              <a:t>‹#›</a:t>
            </a:fld>
            <a:endParaRPr lang="en-US"/>
          </a:p>
        </p:txBody>
      </p:sp>
    </p:spTree>
    <p:extLst>
      <p:ext uri="{BB962C8B-B14F-4D97-AF65-F5344CB8AC3E}">
        <p14:creationId xmlns:p14="http://schemas.microsoft.com/office/powerpoint/2010/main" val="16481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algn="ctr" eaLnBrk="1" fontAlgn="auto" hangingPunct="1">
              <a:spcAft>
                <a:spcPts val="0"/>
              </a:spcAft>
              <a:defRPr/>
            </a:pPr>
            <a:r>
              <a:rPr lang="en-US" sz="3600" dirty="0" smtClean="0">
                <a:solidFill>
                  <a:schemeClr val="accent1">
                    <a:tint val="83000"/>
                    <a:satMod val="150000"/>
                  </a:schemeClr>
                </a:solidFill>
                <a:cs typeface="Tunga" pitchFamily="34" charset="0"/>
              </a:rPr>
              <a:t>10</a:t>
            </a:r>
            <a:r>
              <a:rPr lang="en-US" sz="3600" baseline="30000" dirty="0" smtClean="0">
                <a:solidFill>
                  <a:schemeClr val="accent1">
                    <a:tint val="83000"/>
                    <a:satMod val="150000"/>
                  </a:schemeClr>
                </a:solidFill>
                <a:cs typeface="Tunga" pitchFamily="34" charset="0"/>
              </a:rPr>
              <a:t>th</a:t>
            </a:r>
            <a:r>
              <a:rPr lang="en-US" sz="3600" dirty="0" smtClean="0">
                <a:solidFill>
                  <a:schemeClr val="accent1">
                    <a:tint val="83000"/>
                    <a:satMod val="150000"/>
                  </a:schemeClr>
                </a:solidFill>
                <a:cs typeface="Tunga" pitchFamily="34" charset="0"/>
              </a:rPr>
              <a:t> World </a:t>
            </a:r>
            <a:r>
              <a:rPr lang="en-US" sz="3600" smtClean="0">
                <a:solidFill>
                  <a:schemeClr val="accent1">
                    <a:tint val="83000"/>
                    <a:satMod val="150000"/>
                  </a:schemeClr>
                </a:solidFill>
                <a:cs typeface="Tunga" pitchFamily="34" charset="0"/>
              </a:rPr>
              <a:t>Studies </a:t>
            </a:r>
            <a:r>
              <a:rPr lang="en-US" sz="3600" smtClean="0">
                <a:solidFill>
                  <a:srgbClr val="FF0000"/>
                </a:solidFill>
                <a:cs typeface="Tunga" pitchFamily="34" charset="0"/>
              </a:rPr>
              <a:t>11.30.15</a:t>
            </a:r>
            <a:endParaRPr lang="en-US" sz="3600"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4343400" cy="5486400"/>
          </a:xfrm>
        </p:spPr>
        <p:txBody>
          <a:bodyPr>
            <a:normAutofit fontScale="92500" lnSpcReduction="20000"/>
          </a:bodyPr>
          <a:lstStyle/>
          <a:p>
            <a:pPr marL="0" indent="0" eaLnBrk="1" fontAlgn="auto" hangingPunct="1">
              <a:lnSpc>
                <a:spcPct val="90000"/>
              </a:lnSpc>
              <a:spcAft>
                <a:spcPts val="0"/>
              </a:spcAft>
              <a:buNone/>
              <a:defRPr/>
            </a:pPr>
            <a:r>
              <a:rPr lang="en-US" sz="3600" b="1" u="sng" dirty="0" smtClean="0"/>
              <a:t>Turn in:</a:t>
            </a:r>
            <a:endParaRPr lang="en-US" sz="3600" b="1" dirty="0"/>
          </a:p>
          <a:p>
            <a:pPr marL="514350" indent="-457200">
              <a:buFont typeface="Wingdings" pitchFamily="2" charset="2"/>
              <a:buChar char="Ø"/>
              <a:defRPr/>
            </a:pPr>
            <a:r>
              <a:rPr lang="en-US" sz="2800" b="1" dirty="0" smtClean="0"/>
              <a:t>7:25 AM:  Fall </a:t>
            </a:r>
            <a:r>
              <a:rPr lang="en-US" sz="2800" b="1" dirty="0"/>
              <a:t>Paper—POLISHED FINAL DRAFT!!! </a:t>
            </a:r>
            <a:r>
              <a:rPr lang="en-US" sz="2800" b="1" dirty="0">
                <a:sym typeface="Wingdings" panose="05000000000000000000" pitchFamily="2" charset="2"/>
              </a:rPr>
              <a:t></a:t>
            </a:r>
            <a:endParaRPr lang="en-US" sz="2000" b="1" dirty="0"/>
          </a:p>
          <a:p>
            <a:pPr marL="514350" indent="-457200">
              <a:buFont typeface="Wingdings" pitchFamily="2" charset="2"/>
              <a:buChar char="Ø"/>
              <a:defRPr/>
            </a:pPr>
            <a:endParaRPr lang="en-US" sz="2800" b="1" dirty="0"/>
          </a:p>
          <a:p>
            <a:pPr marL="673100" lvl="1" indent="-273050">
              <a:lnSpc>
                <a:spcPct val="90000"/>
              </a:lnSpc>
              <a:buFont typeface="Wingdings" pitchFamily="2" charset="2"/>
              <a:buChar char="Ø"/>
              <a:defRPr/>
            </a:pPr>
            <a:endParaRPr lang="en-US" b="1" dirty="0" smtClean="0"/>
          </a:p>
          <a:p>
            <a:pPr marL="0" indent="0" eaLnBrk="1" fontAlgn="auto" hangingPunct="1">
              <a:lnSpc>
                <a:spcPct val="90000"/>
              </a:lnSpc>
              <a:spcAft>
                <a:spcPts val="0"/>
              </a:spcAft>
              <a:buNone/>
              <a:defRPr/>
            </a:pPr>
            <a:r>
              <a:rPr lang="en-US" sz="3600" b="1" u="sng" dirty="0" smtClean="0"/>
              <a:t>Take out:</a:t>
            </a:r>
            <a:r>
              <a:rPr lang="en-US" sz="3600" b="1" dirty="0" smtClean="0"/>
              <a:t> </a:t>
            </a:r>
          </a:p>
          <a:p>
            <a:pPr marL="673100" lvl="1" indent="-273050">
              <a:lnSpc>
                <a:spcPct val="90000"/>
              </a:lnSpc>
              <a:buFont typeface="Wingdings" pitchFamily="2" charset="2"/>
              <a:buChar char="Ø"/>
              <a:defRPr/>
            </a:pPr>
            <a:r>
              <a:rPr lang="en-US" sz="2000" b="1" dirty="0" smtClean="0"/>
              <a:t>Planner</a:t>
            </a:r>
            <a:endParaRPr lang="en-US" sz="2000" b="1" dirty="0"/>
          </a:p>
          <a:p>
            <a:pPr marL="673100" lvl="1" indent="-273050">
              <a:lnSpc>
                <a:spcPct val="90000"/>
              </a:lnSpc>
              <a:buFont typeface="Wingdings" pitchFamily="2" charset="2"/>
              <a:buChar char="Ø"/>
              <a:defRPr/>
            </a:pPr>
            <a:r>
              <a:rPr lang="en-US" sz="2000" b="1" dirty="0" smtClean="0"/>
              <a:t>Pen/Pencil</a:t>
            </a:r>
          </a:p>
          <a:p>
            <a:pPr marL="400050" lvl="1" indent="0">
              <a:lnSpc>
                <a:spcPct val="90000"/>
              </a:lnSpc>
              <a:buNone/>
              <a:defRPr/>
            </a:pPr>
            <a:endParaRPr lang="en-US" b="1" dirty="0" smtClean="0"/>
          </a:p>
          <a:p>
            <a:pPr marL="0" indent="0">
              <a:lnSpc>
                <a:spcPct val="90000"/>
              </a:lnSpc>
              <a:buNone/>
              <a:defRPr/>
            </a:pPr>
            <a:r>
              <a:rPr lang="en-US" b="1" u="sng" dirty="0" smtClean="0"/>
              <a:t>Today’s objective:</a:t>
            </a:r>
          </a:p>
          <a:p>
            <a:pPr marL="673100" lvl="1" indent="-273050">
              <a:lnSpc>
                <a:spcPct val="90000"/>
              </a:lnSpc>
              <a:buFont typeface="Wingdings" pitchFamily="2" charset="2"/>
              <a:buChar char="Ø"/>
              <a:defRPr/>
            </a:pPr>
            <a:r>
              <a:rPr lang="en-US" sz="2000" b="1" dirty="0"/>
              <a:t>I can read and interpret text in order to describe how the Scientific Revolution helped contribute to the Age of Enlightenment.</a:t>
            </a: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419600" y="1143000"/>
            <a:ext cx="4724400" cy="5257800"/>
          </a:xfrm>
        </p:spPr>
        <p:txBody>
          <a:bodyPr>
            <a:normAutofit/>
          </a:bodyPr>
          <a:lstStyle/>
          <a:p>
            <a:pPr marL="57150" indent="0" eaLnBrk="1" hangingPunct="1">
              <a:buFont typeface="Wingdings" pitchFamily="2" charset="2"/>
              <a:buNone/>
              <a:defRPr/>
            </a:pPr>
            <a:r>
              <a:rPr lang="en-US" sz="2800" b="1" u="sng" dirty="0" smtClean="0"/>
              <a:t>Today’s Agenda:</a:t>
            </a:r>
          </a:p>
          <a:p>
            <a:pPr indent="-285750">
              <a:buFont typeface="Wingdings" pitchFamily="2" charset="2"/>
              <a:buChar char="Ø"/>
              <a:defRPr/>
            </a:pPr>
            <a:r>
              <a:rPr lang="en-US" sz="2800" b="1" i="1" dirty="0" smtClean="0"/>
              <a:t>Continue Philosophes Station Work…(a portion of time.)</a:t>
            </a:r>
          </a:p>
          <a:p>
            <a:pPr indent="-285750">
              <a:buFont typeface="Wingdings" pitchFamily="2" charset="2"/>
              <a:buChar char="Ø"/>
              <a:defRPr/>
            </a:pPr>
            <a:r>
              <a:rPr lang="en-US" sz="2800" b="1" i="1" dirty="0" smtClean="0"/>
              <a:t>England…</a:t>
            </a:r>
            <a:endParaRPr lang="en-US" sz="2000" b="1" i="1" dirty="0" smtClean="0"/>
          </a:p>
          <a:p>
            <a:pPr marL="57150" indent="0" eaLnBrk="1" hangingPunct="1">
              <a:buFont typeface="Wingdings" pitchFamily="2" charset="2"/>
              <a:buNone/>
              <a:defRPr/>
            </a:pPr>
            <a:endParaRPr lang="en-US" sz="2800" dirty="0" smtClean="0"/>
          </a:p>
          <a:p>
            <a:pPr marL="57150" indent="0" eaLnBrk="1" hangingPunct="1">
              <a:buFont typeface="Wingdings" pitchFamily="2" charset="2"/>
              <a:buNone/>
              <a:defRPr/>
            </a:pPr>
            <a:r>
              <a:rPr lang="en-US" sz="2800" b="1" u="sng" dirty="0" smtClean="0"/>
              <a:t>HW:</a:t>
            </a:r>
          </a:p>
          <a:p>
            <a:pPr marL="514350" indent="-457200" eaLnBrk="1" hangingPunct="1">
              <a:buFont typeface="Wingdings" panose="05000000000000000000" pitchFamily="2" charset="2"/>
              <a:buChar char="Ø"/>
              <a:defRPr/>
            </a:pPr>
            <a:r>
              <a:rPr lang="en-US" sz="2800" b="1" dirty="0" smtClean="0"/>
              <a:t>None</a:t>
            </a:r>
          </a:p>
          <a:p>
            <a:pPr marL="57150" indent="0">
              <a:defRPr/>
            </a:pPr>
            <a:endParaRPr lang="en-US" sz="2800" b="1" u="sng" dirty="0" smtClean="0"/>
          </a:p>
          <a:p>
            <a:pPr marL="1771650" lvl="3" indent="-457200">
              <a:defRPr/>
            </a:pPr>
            <a:endParaRPr lang="en-US" sz="1600" dirty="0" smtClean="0"/>
          </a:p>
          <a:p>
            <a:pPr marL="514350" indent="-457200">
              <a:defRPr/>
            </a:pPr>
            <a:endParaRPr lang="en-US" sz="2800" dirty="0"/>
          </a:p>
        </p:txBody>
      </p:sp>
    </p:spTree>
    <p:extLst>
      <p:ext uri="{BB962C8B-B14F-4D97-AF65-F5344CB8AC3E}">
        <p14:creationId xmlns:p14="http://schemas.microsoft.com/office/powerpoint/2010/main" val="395039014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b="1" smtClean="0"/>
              <a:t>Enlightenment Principles</a:t>
            </a:r>
          </a:p>
        </p:txBody>
      </p:sp>
      <p:sp>
        <p:nvSpPr>
          <p:cNvPr id="93187" name="Rectangle 3"/>
          <p:cNvSpPr>
            <a:spLocks noGrp="1" noChangeArrowheads="1"/>
          </p:cNvSpPr>
          <p:nvPr>
            <p:ph idx="1"/>
          </p:nvPr>
        </p:nvSpPr>
        <p:spPr>
          <a:xfrm>
            <a:off x="6172200" y="1981200"/>
            <a:ext cx="3124200" cy="41148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sz="2400" smtClean="0"/>
              <a:t>Religion, tradition, and superstition limited independent thought</a:t>
            </a:r>
          </a:p>
          <a:p>
            <a:pPr eaLnBrk="1" fontAlgn="auto" hangingPunct="1">
              <a:lnSpc>
                <a:spcPct val="90000"/>
              </a:lnSpc>
              <a:spcAft>
                <a:spcPts val="0"/>
              </a:spcAft>
              <a:buFont typeface="Arial" pitchFamily="34" charset="0"/>
              <a:buChar char="•"/>
              <a:defRPr/>
            </a:pPr>
            <a:r>
              <a:rPr lang="en-US" sz="2400" smtClean="0"/>
              <a:t>Accept knowledge based on observation, logic, and reason, not on faith</a:t>
            </a:r>
          </a:p>
          <a:p>
            <a:pPr eaLnBrk="1" fontAlgn="auto" hangingPunct="1">
              <a:lnSpc>
                <a:spcPct val="90000"/>
              </a:lnSpc>
              <a:spcAft>
                <a:spcPts val="0"/>
              </a:spcAft>
              <a:buFont typeface="Arial" pitchFamily="34" charset="0"/>
              <a:buChar char="•"/>
              <a:defRPr/>
            </a:pPr>
            <a:r>
              <a:rPr lang="en-US" sz="2400" smtClean="0"/>
              <a:t>Scientific and academic thought should be secular </a:t>
            </a:r>
          </a:p>
        </p:txBody>
      </p:sp>
      <p:sp>
        <p:nvSpPr>
          <p:cNvPr id="5124" name="Text Box 8"/>
          <p:cNvSpPr txBox="1">
            <a:spLocks noChangeArrowheads="1"/>
          </p:cNvSpPr>
          <p:nvPr/>
        </p:nvSpPr>
        <p:spPr bwMode="auto">
          <a:xfrm>
            <a:off x="4191000" y="6019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ltLang="en-US"/>
          </a:p>
        </p:txBody>
      </p:sp>
      <p:sp>
        <p:nvSpPr>
          <p:cNvPr id="5125" name="Text Box 12"/>
          <p:cNvSpPr txBox="1">
            <a:spLocks noChangeArrowheads="1"/>
          </p:cNvSpPr>
          <p:nvPr/>
        </p:nvSpPr>
        <p:spPr bwMode="auto">
          <a:xfrm>
            <a:off x="609600" y="61722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a:t>A meeting of French Enlightenment thinkers</a:t>
            </a:r>
          </a:p>
        </p:txBody>
      </p:sp>
      <p:pic>
        <p:nvPicPr>
          <p:cNvPr id="5126" name="Picture 18" descr="Voltairephilosoph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58674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071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up)">
                                      <p:cBhvr>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wipe(up)">
                                      <p:cBhvr>
                                        <p:cTn id="12" dur="500"/>
                                        <p:tgtEl>
                                          <p:spTgt spid="931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up)">
                                      <p:cBhvr>
                                        <p:cTn id="17"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So where are we…England:</a:t>
            </a:r>
          </a:p>
        </p:txBody>
      </p:sp>
      <p:sp>
        <p:nvSpPr>
          <p:cNvPr id="6147" name="Content Placeholder 2"/>
          <p:cNvSpPr>
            <a:spLocks noGrp="1"/>
          </p:cNvSpPr>
          <p:nvPr>
            <p:ph idx="1"/>
          </p:nvPr>
        </p:nvSpPr>
        <p:spPr/>
        <p:txBody>
          <a:bodyPr/>
          <a:lstStyle/>
          <a:p>
            <a:pPr eaLnBrk="1" hangingPunct="1"/>
            <a:r>
              <a:rPr lang="en-US" altLang="en-US" dirty="0" smtClean="0"/>
              <a:t>England in the mid-1600s.</a:t>
            </a:r>
          </a:p>
          <a:p>
            <a:pPr lvl="1" eaLnBrk="1" hangingPunct="1"/>
            <a:r>
              <a:rPr lang="en-US" altLang="en-US" dirty="0" smtClean="0"/>
              <a:t>Chaos is everywhere.  People are unhappy with the shape of their nation.</a:t>
            </a:r>
          </a:p>
          <a:p>
            <a:pPr lvl="2" eaLnBrk="1" hangingPunct="1"/>
            <a:r>
              <a:rPr lang="en-US" altLang="en-US" dirty="0" smtClean="0"/>
              <a:t>Disagreements about religion, liberties (freedoms), and properties are all over.</a:t>
            </a:r>
          </a:p>
          <a:p>
            <a:pPr lvl="1" eaLnBrk="1" hangingPunct="1"/>
            <a:r>
              <a:rPr lang="en-US" altLang="en-US" dirty="0" smtClean="0"/>
              <a:t>England is trying to figure out how government should be run.</a:t>
            </a:r>
          </a:p>
          <a:p>
            <a:pPr lvl="2" eaLnBrk="1" hangingPunct="1"/>
            <a:r>
              <a:rPr lang="en-US" altLang="en-US" dirty="0" smtClean="0"/>
              <a:t>Remember all the issues with the Civil War?</a:t>
            </a:r>
          </a:p>
          <a:p>
            <a:pPr lvl="2" eaLnBrk="1" hangingPunct="1"/>
            <a:r>
              <a:rPr lang="en-US" altLang="en-US" dirty="0" smtClean="0"/>
              <a:t>Charles I, Oliver Cromwell, Charles II, etc…</a:t>
            </a:r>
          </a:p>
        </p:txBody>
      </p:sp>
    </p:spTree>
    <p:extLst>
      <p:ext uri="{BB962C8B-B14F-4D97-AF65-F5344CB8AC3E}">
        <p14:creationId xmlns:p14="http://schemas.microsoft.com/office/powerpoint/2010/main" val="1064858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So who are Locke and Hobbes</a:t>
            </a:r>
          </a:p>
        </p:txBody>
      </p:sp>
      <p:sp>
        <p:nvSpPr>
          <p:cNvPr id="7171" name="Content Placeholder 2"/>
          <p:cNvSpPr>
            <a:spLocks noGrp="1"/>
          </p:cNvSpPr>
          <p:nvPr>
            <p:ph idx="1"/>
          </p:nvPr>
        </p:nvSpPr>
        <p:spPr>
          <a:xfrm>
            <a:off x="914400" y="1752600"/>
            <a:ext cx="7661275" cy="4114800"/>
          </a:xfrm>
        </p:spPr>
        <p:txBody>
          <a:bodyPr/>
          <a:lstStyle/>
          <a:p>
            <a:pPr eaLnBrk="1" hangingPunct="1"/>
            <a:r>
              <a:rPr lang="en-US" altLang="en-US" sz="2800" smtClean="0"/>
              <a:t>Both men had a tremendous impact on revolutionary thought in England, America, and France</a:t>
            </a:r>
          </a:p>
          <a:p>
            <a:pPr eaLnBrk="1" hangingPunct="1"/>
            <a:r>
              <a:rPr lang="en-US" altLang="en-US" sz="2800" smtClean="0"/>
              <a:t>Both believed in a </a:t>
            </a:r>
            <a:r>
              <a:rPr lang="en-US" altLang="en-US" sz="2800" u="sng" smtClean="0"/>
              <a:t>social contract</a:t>
            </a:r>
            <a:r>
              <a:rPr lang="en-US" altLang="en-US" sz="2800" smtClean="0"/>
              <a:t>, or an agreement between individuals and their government about rights in society.</a:t>
            </a:r>
          </a:p>
          <a:p>
            <a:pPr eaLnBrk="1" hangingPunct="1"/>
            <a:r>
              <a:rPr lang="en-US" altLang="en-US" sz="2800" smtClean="0"/>
              <a:t>What they disagreed about was what should be written in that contract…and how it should be enforced…</a:t>
            </a:r>
          </a:p>
          <a:p>
            <a:pPr lvl="1" eaLnBrk="1" hangingPunct="1"/>
            <a:endParaRPr lang="en-US" altLang="en-US" smtClean="0"/>
          </a:p>
        </p:txBody>
      </p:sp>
    </p:spTree>
    <p:extLst>
      <p:ext uri="{BB962C8B-B14F-4D97-AF65-F5344CB8AC3E}">
        <p14:creationId xmlns:p14="http://schemas.microsoft.com/office/powerpoint/2010/main" val="2030747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upload.wikimedia.org/wikipedia/commons/a/a1/Leviathan_by_Thomas_Hobb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189038"/>
            <a:ext cx="312420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p:txBody>
          <a:bodyPr/>
          <a:lstStyle/>
          <a:p>
            <a:pPr eaLnBrk="1" hangingPunct="1"/>
            <a:r>
              <a:rPr lang="en-US" altLang="en-US" smtClean="0"/>
              <a:t>Thomas Hobbes (1588-1679)</a:t>
            </a:r>
          </a:p>
        </p:txBody>
      </p:sp>
      <p:sp>
        <p:nvSpPr>
          <p:cNvPr id="8196" name="Rectangle 3"/>
          <p:cNvSpPr>
            <a:spLocks noGrp="1" noChangeArrowheads="1"/>
          </p:cNvSpPr>
          <p:nvPr>
            <p:ph idx="1"/>
          </p:nvPr>
        </p:nvSpPr>
        <p:spPr>
          <a:xfrm>
            <a:off x="0" y="1676400"/>
            <a:ext cx="6096000" cy="4114800"/>
          </a:xfrm>
        </p:spPr>
        <p:txBody>
          <a:bodyPr>
            <a:normAutofit lnSpcReduction="10000"/>
          </a:bodyPr>
          <a:lstStyle/>
          <a:p>
            <a:pPr eaLnBrk="1" hangingPunct="1"/>
            <a:r>
              <a:rPr lang="en-US" altLang="en-US" sz="2400" b="1" dirty="0" smtClean="0"/>
              <a:t>Supported monarchies (kings)</a:t>
            </a:r>
          </a:p>
          <a:p>
            <a:pPr eaLnBrk="1" hangingPunct="1"/>
            <a:r>
              <a:rPr lang="en-US" altLang="en-US" sz="2400" b="1" dirty="0" smtClean="0"/>
              <a:t>Said people are inherently selfish and evil.</a:t>
            </a:r>
          </a:p>
          <a:p>
            <a:pPr eaLnBrk="1" hangingPunct="1"/>
            <a:r>
              <a:rPr lang="en-US" altLang="en-US" sz="2400" b="1" dirty="0" smtClean="0"/>
              <a:t>He wrote about this political philosophy in his book, </a:t>
            </a:r>
            <a:r>
              <a:rPr lang="en-US" altLang="en-US" sz="2400" b="1" u="sng" dirty="0" smtClean="0"/>
              <a:t>Leviathan</a:t>
            </a:r>
            <a:r>
              <a:rPr lang="en-US" altLang="en-US" sz="2400" b="1" dirty="0" smtClean="0"/>
              <a:t> (Published in 1651)</a:t>
            </a:r>
          </a:p>
          <a:p>
            <a:pPr lvl="1"/>
            <a:r>
              <a:rPr lang="en-US" altLang="en-US" sz="2000" b="1" dirty="0" smtClean="0"/>
              <a:t>while in France...(1640)</a:t>
            </a:r>
          </a:p>
          <a:p>
            <a:pPr lvl="2"/>
            <a:r>
              <a:rPr lang="en-US" altLang="en-US" sz="1600" b="1" i="1" dirty="0" smtClean="0"/>
              <a:t>England on the brink of Civil War (1642)</a:t>
            </a:r>
          </a:p>
          <a:p>
            <a:pPr lvl="2"/>
            <a:r>
              <a:rPr lang="en-US" altLang="en-US" sz="1600" b="1" i="1" dirty="0" smtClean="0"/>
              <a:t>during and after the </a:t>
            </a:r>
            <a:r>
              <a:rPr lang="en-US" altLang="en-US" sz="1600" b="1" i="1" dirty="0" err="1" smtClean="0"/>
              <a:t>Fronde</a:t>
            </a:r>
            <a:r>
              <a:rPr lang="en-US" altLang="en-US" sz="1600" b="1" i="1" dirty="0" smtClean="0"/>
              <a:t> (1643)</a:t>
            </a:r>
          </a:p>
          <a:p>
            <a:pPr lvl="1" eaLnBrk="1" hangingPunct="1"/>
            <a:r>
              <a:rPr lang="en-US" altLang="en-US" sz="2400" b="1" dirty="0" smtClean="0"/>
              <a:t> Said people chose a ruler and should trust his decision making, or else their natural selfishness would result lawlessness and conflict.</a:t>
            </a:r>
          </a:p>
        </p:txBody>
      </p:sp>
    </p:spTree>
    <p:extLst>
      <p:ext uri="{BB962C8B-B14F-4D97-AF65-F5344CB8AC3E}">
        <p14:creationId xmlns:p14="http://schemas.microsoft.com/office/powerpoint/2010/main" val="2659196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8" name="Picture 4" descr="https://i.ytimg.com/vi/v6qd-o55Da4/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7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136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AutoShape 2" descr="data:image/jpeg;base64,/9j/4AAQSkZJRgABAQAAAQABAAD/2wCEAAkGBxQTEhUUExQWFhUXGB0bGBgYGBwfHxoeHCAaHR8cHB8gHSkgIB8lHBogIjEhJisrLi4xIB81ODMsNygtLi4BCgoKDg0OGxAQGywkHyQsLCwsLCwsLCwsLCwsLCwsLCwsLCwsLCwsLCwsLCwsLCwsLCwsLCwsLCwsLCwsLCwsLP/AABEIAMQBAQMBIgACEQEDEQH/xAAcAAACAgMBAQAAAAAAAAAAAAAEBQMGAAECBwj/xABGEAACAQIEBAQDBQUGBAYCAwABAhEDIQAEEjEFIkFRBhNhcTKBkUKhscHwFCNS0eEVM0NicrMkU4KyB2NzktLxw9MWk8L/xAAYAQADAQEAAAAAAAAAAAAAAAAAAQIDBP/EACERAQEBAAICAgMBAQAAAAAAAAABEQIhMUESUSJhcQMT/9oADAMBAAIRAxEAPwD0OjxFm1DT8LsvU7Hra1sSHPTcMv6+dsR8Hpf3nbzXkd9o/PBtamB8vbHBXQAzHFApA1SSCRAkQCAb7Df7j2x3R4mpmKqGN4IMe97YEzeRRizFRLC5ImRBF5kRFsQ5fL0+bkAJEMCB62kAeuDoGP8Aa9ORFRSWuIINiJm1gI6m1x3GIH47SgMKqkHaGUyDFx6XBJ6C+Bq2TTYKFmZ0gAkEjVf/ADRBO+NNkacR5aR20KPT+E9LYMg7EPxymP8AEBtMgggCx3FtiCMSZjiAAnVImLRvMR9bemAjkaXWms7iQLG/+X1P1PfHPkoBAUaQCACoIE9AIsPTY+uHkJOvHEIvVUWmJW1yL/MEfI4Cz3Hjy+WdckQRpMyYAHv0+Q6zgOrlxTRv3amWJJhRv2B2taBeZ3JuNwfLftFUsYKqNm+10iOoA/8A8HDyDad5bj6kEmoV68+ja97fZgEz2vgj+3KY3qgbdupIA27qbemOKNBDPIqsBB5QO1tugUD5DGfstOSdC3meUXnecLodp6nGaakTUUSJG1wAD27EH54xeMobCoJ+V/Ud/l6YV56mKS1aujzGiQABJCiFVfXc7SfoB50alWtBapT06tSrU3Gq5YKCNgokX9jEYqcdK8seg8d8RPTjy3pk+YodSy6oMG3YxG4O46xiXhHiPXSD1atMELqaGWymCCex0sJ6YoeX4cpCuuuqw0kgAAAiGPwgWBMEgEwsgSSMMzw3L6tCWeRC8pDGQGQa5A+JRAuDqiynDvGeC2r8vE1KGoHlACSbEQJkiN9sRnjNMEh3KEGIIH5SPTecUXM0UprKmPLk6VYqGANxEwxa41LaA0k2ItmWcVKanSU1rMMsMJHUMu/oR0v2xNkVKMqcVp3/AHqgDcxt0m46GQe0GY2xxW4yikA1BMn7JERO8iRtGx69jjhKSKBZYXa33zvJPU3OOM5URKb1CgOkEwACSfSbSScLoduc54gFNCxMwJBFlj+IsQBp9bz0nC1fEmYaoaQpqtQEWY8pnZdRCwxFwbgx64W5DxLTeu/nU9L6ICKS4KDrcATci17bxhNnqKjUuYdqZrIpC0an7sKe4MmQbGZBgG04ucE3kt+e8SPSdFqqF1GN5uSANgbT7m6yADODqXF5Kg8ur4ZAhj0APf0MHFC4Zm8uTVoZgZRFG1SadIkG0gaFUlQB8LyIHphvnMhQcimmhFA16RGku0Banw7ldckEGO/KSrxhyrRUz0PokBt4i/4ex+Y7jC6tx+NZG6kgAxzEWOkgkxqMGQNj0E4D8JcWFY+W9OHAYFnUamjRyk9WEw2/wg9RiynIp0RR25R/K2Iskvat0AeIBQDUZVn74EmO/viY5tbAncGLdr9u2Ia/CpbzCqmBERYTuYiZ+vXucC5jKq8hgJggGBIB6AkWOFkHY8ZmRKkMD1Gx6Wxw1f8A+sQ0kVVAUADYAAAD5AW2xEW6W/X/AN4MPRRrtI7d4/Rxt84yibTKj6sAfxwMl7Hbp/I4gzEiJFi6f96YJCeo4zG8ZjqYKxwox5v/AKrfguO6mYdl5UN+/wChiHI5lVNUN/zT+C4NTNr3xzNyfziCdYAP62O2OdSkkixj0vG/3Tgx64YmIPy2wJWpMLrfva+FoxIWnv8Ar5Y2yHEJ4fUMbA+p/kCMF/sDASWUd+X89WGAxpN2/PHDoRsT7SRP4fnjmpY7hvY/0xqrXVUJ0zAsAdzsAOklre+HCpbxzNHSFBJ733PT19fkMEZHKmmixYi8+vW/3e2AcrTNSsWYyEO/Qt/ljpqBj0VcPhk6kfCfqPrBvir9FHFWozGY5vTBL6dIaYkXm4tvf+eBRIN5kfX6YkDG4vHUGYP6/U4WHofP5VK9Nka4OxF4MRIPcY8pzmW8t3pu7FwSAAmk6ZiZI2MyYBF7Y9UqHQZkj0ifpaemPNvFPEjXzzqjKqeWBqBv05iRBAuYE3jF8EchnD8ufLdVpAlhBBVm1ggTdSg7QSBHS2GqhwF10bKJGnVpFiNPMTeD8MR0vtiHwZlcmhBZ/MqgWDhtxJlQRf3vth3xLMZasCqkK6/apI0joVLKkX7Tgt7EnSkUsu+Yq0qVNywkcjiNNp1Ny3WJ3F4CxFh6TwvhIy9MU1LMNyWJMk7kSTpHXSIF8UjJ8X/ZM0/mLqDKACgktJgGfUi8m0HbrfuHZ0VUDgETsDb16SNowudPi70E26/r9emIs5SlGGoL1mBCxcEg2gRJ+eDlX1+79dMDcTyzVKVRF3ZGUH1II+kkYhah5bhiZiqGpU3pMYL1fMYaoCbA3YWYkNGomSOosTZKjSaoUpCpUVVLliCwDatI1Ef5SY9o3GF/hTNBaSgltYr1GcHddfmNpIO40ztsaZGBPFuUqnMHS1NFqlWWq5kADy9aWQ2Pli0gEHvvp5uM/WkXiriCsyuuUCMoDCvTYagxAcRC6W5bw+8EWg4P8E16j5lmrAGnUpFQyjlfmUiebUl6og/CCTEEXn4Xm6Yyr61UPUIGnmVWCsSGGoagpU3JvsYhrVnMU3y1ZqOvyGoVKg1Ry6XjS7rcGm9gSQYn0xebML9rxnuHEFqtE6axqALJ5QVmCVFrU9QMbgL0GHuRzxemrgkSLiZgizD1ggjFOy3EWr1EqlWqJT0VCaVqZrKsGXfTbbcn7YIkYsXhVy+X1SNWtiyrPJef69r4y5Trtcp7Tzh2IH9f1bGqlRWEMoI+uIin6/X0+uNAGYn9frp7DEYp3Ty1PYMQe0/z2wJmcoRJUyOo6j5bH7vngjyJO4+n9f1fEbrB5TPt+v1I7YQBarb339cQ5qYH+tP+9cFZhJM9fT9ff6jAuYNlB/5lL/cT+eGHqeMxmMx0451GB56u/wDeH8FnEq1rx9ZwJSEvWFv71pPyH34NKiJg9pj89sYNwZqDWTN+3r79MHUc03WDHX+WFz0QDb7vvjpbBdPb5en5Ykx/7Wf0J+v9Mctmyfb1Av8AKScQG+8D6fhjekx19p/LAEGZGq5HzAH5Xwj8RZjy05AWMgIJ3ZhFyJgKL7G5HbD5pBtc7Adydh/PCanQFWorkyqEkfIkFv8AqqTEWIT1xXFNOOAZalTpqCIfrI27AdoFp9MOTVT+IRhSlWTHXpIEAfhiQgRbYbnr7YRiQ9IG4W+xI/niLMZP7VMj26R6HAoUn598dU5G0iexwoZH40z37Pl2ZHHmGQNIBg2F52gsB3vsceT0aZrVJDg1agPMALEQu4AHUfXFr8aZdKbrTKhQQFHlIoJgWZrczGYsQTMdcVmqgpeU20bk2OkzeD3MMTPQ9sdHCZGXLytvCuFjK18u1Qy5e8HV0udgY3Pe+G6+G2bMmqH0JswkDSSojUCJHcEG+KDR4hXrVlYmqpEAaItpvaLsYLG0dMXHh3EGpVIFLMamkHXUD6/8xYsY0mbdL+gM8pTlhH45y4GcWlqaVo/Ha5ZmgGBtynF28P58ihTDUyZH0mNjYbmIuQQe2PMeMZz9qzQqggB3VFO/KAw6xb7UW+L2xbfCuYFFgADpUQSKbHeV2gAjY3JP5HKfiJe1/oVgbBPeWiOu5sfpgyllW3ED3M+1wPyxzkatLQpmQbiZO/3Hv88FpXTofx/PGFuNHnvjLhvk5gZtYVwGYFbkOqi/W7K15kHSO5x34TzZakreWKzuCddNqY1AxO5WDMSBO2Le/B8u9YZiFNSBcknsZ06tOqVXmieVb2GAK/gXKM5qCmFYmSELKpJ+0UnRNzeAcX8pmVOXVY4llqtRl8tGYo8MtNwdMb6neBqWZ0kgSxgEjUVPiKk2aQUn0DNhSKZqytReYBQGDc+sNN7AyYPT0Kn4OoqOV6qxsVdlj2gyPkcVWt4Yow4yFZKjgnVl6rCrTYq17NdTqHxAmDNpFr48oVik5V28qr5qrqyzqnlu5WCYiGFgCJIixgb2OL54EdUR6LEq+oOCxuQ6iYnqpUgi+x6YoUVaVRKzAeRWUUi17Q00nZSToCyoKkk8rgyTiw5XioqZmmxBRg4sQOUmaToTtZxN7EP16Vz7ieK+OzTELb7Qj9H7scawCLmPbELeoWb2hln7/utginp/hWfXV+bYwapGy7x3B7X/AF/TAnXe/Y/r3+/uMEVyxgyB/pWB98nHPmTZxq9dm9P1+OABjG3667/rv2GBs+tk7irS/wB2n+vrhkuVU/Awns2/88RZ2gQFkW82ledv3if0/UYPYehYzGsZjrc6jilzVY/5rdSOi+hnEy0/ee5H8rfhjBZqon/EP/amO6kG045W4DNI2pYAItNz/LucTUtR6EXmCB+InGwY6R8vxxMrz0+uCQOG1XgH0jr90fr6RVKoHxODP+on52wUf9P3n+eOWmwUXNhLGJ9piBv7A4ZFXFc95dIlSQWJSmTaP43/AOhLT3JBGJ+H0NKgAEREA7xEAfL+e2FaKK9fX/hU2KU9yWCRqqG0fvKvX7SqT1xYd/Yi9sF+gxVtuCOp9es4kKjrb6X9r4hKdbj01H8jjObYMQD0B/mCPuwjTBe43tePp3xxmmhSQQDHWPr9MD5nPmmpL1YEbto9T/DcwDa+KtxPxcWJp0RqgHmflB9lEEixuQPQGMOS0tV/xHmizmo5kMFEatMnoCduvWPyxVeLVHe2oXBUgAAdtTEST7k/iJbZhHeueYkkiSAZkAfOJUi0bYmWikDWIOkMXv8ACWVIJ2+1P/tvM43nTOkH7QQFp1OZQQVaAYInTqAG/TtHXFl/tUvSFGkCikQxMkmRdZER6+mw7cKgVCxIYKAbT1JGgz30TPWRbuxymSLMogGCCQ0zHmLa52KVCe5tAMYVsCtZGkgZBJPl8rR2BgMtt5UXNhebkYP4IwrVgiMzTDPG8KZBG46XHrvh3V4TSqU/hI1lVBC2aQT/ABEqNgYmI9CBxluDhWEsFYhWJEkgtr5ZPS32QCSR1nB8oMeiU2EWBi24Nu2JPMjofpY/dimcN47VpsVL+ZTDBV1zJ2kSRYiTIM/CwE7Ys2S4hTqrrQEDqQLjrB6z8sY3jjSUS9UgAkWPWDH9friRKbG4WfYz9P64GFRSbOs+oX+hxA9IapCKfYkfliTM3yrwTzr7GCPX+mPN24i+XoLSNDnV3pjzFWKqtOvSWcEqdI7nlEgTi7AiZCkH/pP5jBArdw3yB+8XxUuFYq/DUbNUq6VqemlUHloujQNGmmOVYkBWSVNiZJgAAYpnAOLOtDyXeeYBlEE23BYjSOgF39AJt6xXVSLtB94j6n8sU7jnAaFGouaooodHDOFIKkTeF6HrCgSd8Xx5TxU2HvgvjFVssPNIYglQzE6mCwJJtzTINuhw9FSnsV/9pP4XwLVcHRUpEhKlwFMcwEHe2w+44wVWnZY6gx/8SfvxnVwR+6aw1pHUGR9844fLx8LIwjvB+hP6nbHD1BHMoA7mfxAGI2KmdIHyJP5nCDKtrERPQ4hrVDKDoatL/cTEialkBv16jriB7tTmf76ltt/eJ06YYekYzGYzHUwUhEJesQY/eHp2VMT44oMdVaBP709J+ynqMTGqexPyA/PHK3QH5D3xunfr9DOOa+aHUX/1f1xpM+SY0kmJuJP0IOAJxTIwk47WJIVT3E232Y9xpFp6GOhw6rOwSQIY2AmY9Yi0b+8YrlKgKjyI0iy2mVWzHcTrb1usdsVCo7hFIU6YAIHoF6DYfnHSTg41PQkdo/I47pvP2Sfe0/cTjp6unel9ST9NvwwgHq1G2WO0GJ+gOIc7X8uk1R1fSu5JAHoBzXJ2jrIwRV4nUUcqEf8AQB/PFR8XcbasnkBixJ5wCN1ghfh7xNoFttw53RVc4rmjmSXaFXVppqFsWYgj4SOaBckncxjSUfL3WVKsFdbatOtApN7MKgM6Ts0Azg7I5eEdwDUprp0pJBd1CFh8JmFdbxJYbGBgTQBTUamLJRlmBFmYqwDAkcpZBA+Icg6wdUO2y2leadQYuQWI1AMlrRpIQEySSJjsTPSazgh1IVmKk3YpVc6Z6bgxJAOrfcLaXFldSHQagWbTNgWcjWsQCAhFhtJ3mzXhiny21rDqwWQdTHRqk6dXc7bGCwk4VCJ8q5NSioV6rBZqWUDyyTbfmLhyUiJ62AYnLW5lFQioz+XVR5epILHVI5VlaZG/Ug9B2tJyaJULLtyiYLKAVluXoylp3gCbkjG6WV8oqKbVFalUddViAKhZo2gWC2O4YbSsI2quZYoHBKjWil7MwVYJ+EAmXBOne3cxjecz4cOuzEtqgsFOlKoFMarB4XVePiGNUmILj4zSra2k3ZnFUal6hVRxJJNl6ReXO8To1DUb4abVUCgstyQJqspmIUG0X0gE3GlBDnc6WOl2ZSjKAxQIFGrckBtyuwJMlQYInHOSzNSg6ktKW1mea5a25mI3gERtjCSfMrEuafnIouZYSyagpBsXmTHSwkzjuk51rqNMVDqYrIsKmvTtaYWDzSJBveX6Jd6UmCIYMOvWfqPXHL0hE6CP9LkfdIGK74b4wtLSKkmgw5GF9PYSOnQD1Hri6NXogDr63+u2M70udlPlHdRU+s/zxp6bmP7z5hD+Iw1fP0Z+EHttjX9oDpS/7ThGEpNU2Grboq/kP5YV8XBpoRmKiIrAiHYy3oovJjooJwz4t4hejSZ2CqOknc9hv8+wBOwx5rluJVKmrOFkd7AapBkn4bTFmsB0Jt1xXHjvabVp8D5vzaFSgTz0iSkzcDbe42j64J4Tnq1SnSqOoAqGEWQGMgkGOxG3W4OxxQ18Wln/AHtKmSpOqYM9CDKE7AGBF523w7y1ZzQ83ShqUjJaq0FVBLBKNOJGoncgWIEkADF3h7KVd0oVP+Vf2P5rjTUGiSrrA7LA+6/yxunkqjrLIBPdRY+gLflgnL8LaZBRfakkz8hvjJZd5bQTIjrMD6ScRqLp6VaU8yn/ABE7McNv2NgTLCP9A/liPOkhFvI82iNo/wAWnhS9nV2xvGsbx1udRso6a6utgv71rET9lcFPWpWEsZ6AQPvOOuBZUaswWEnzyL3+xTMffhnX0IRyiSYUACSd7fIE+wOOVuS1HpfwH/qYe3YifbGqP+WiD7VG/ALh1RzKHblbqpEMPcT94t2OBeN5zSoQGHqWBnZR8Tb9Jie5GAFnEahKLA0PW5VvOmmPjefWwB7mnjOH5VlXlUQYgaAYXoB1HePXGcOHnuCfhYaQNopJ/wDMn3hh/Di0EgYdKK95FU25/uA/DHNXh1Qg6iBfcsI/7cA+MPFxoMtDLBKldtwTZQN7Ddumm0TJ2xQ875lasrO7OyqHMsJpQQQrKfgDyAYMTY7WqcbStF+MeJgVjlaZKwIZ0MkkkRpI2CtKFDGonoAcQcKp01DMSttWnWp2ZVkFQASebp2JkTcbL5DRQqSxUKDTJN1l6wXm2KlCRIPfVBgQZXZ6rI/ISquzKACAJo04IsZ3IaQYUbgQKSZZnLuXIIMrTapyzyOysJ5ftFQACTqgttqjCLxFQZR+8WitVqSRo6gAsRpiRqLXmboY6DDFRUq1KIALuaIVlAJZpprOvmWwqFjJ5QQPXHXiLw1+z5ZWrVNTkhZBJCQqj7RvcE9BJ2wTo1Lo8o1BL6S2k9jqBBE9RFxMQJmwFpy+XWnpjU7NTRlNNzz6QTqZtzJUACSZNwQLVZmCuxZgzqqmRZN1sQLFQSrHpOHmWzooUxTphtSJBYFSV5wJA03UqQRHvtGKqYseXonQWZhUdlRahgWbRtERLnSsj+IgdsRZLP0ZqKDroa+dtzcyxba2pdQI2HWRibjtKlTp0KdFKYDaDoDEakQgyD21QSReJJsMJ8jRK069UamolkaRdnIImwaNIYkLPNb1EZyapNn8tU8zWinVUFMgbMANP2iCQxIaGImwmL4N4nl0LcsKilBUj4pg8m+r4RpNjEje4x1n8wjqtSrVZSWCUeaGpSJliD1JFrRN+pAWeTyalZqj8wl6M73HxbwYCCAwPUTN8MFmZV05zJLDW5JPMSwi8yVKorXmdTDtgtc0iKBYryrUi5UQRCxtzOelgWEbnDOnwenXqJT0uiPAUf5JDGDG41QQRuvSSMA8d4JWybBILo1RCr302ItbaQYg/KcOWXok2W1MrlkaVQlwANNtaohB2YIgMby3THVPxC2XpAU0Vl1WfeAT1AIUgEmW7RgetnDramtwDrgheYlUBHe0AliOowqokTTN0DkEkS0EGnULFYvc6b9dRwSfY1act4krxB8ljqAJZbG5WxBF5U2gwbdJMWd8Q1yy06bohMSFpBRDAmxaTJggXnlmLg4WcOpa9VVnYKylugLFHVjy7XYtB9ZEDAdOgRXWm7gcoeVLElZZgWYkidMrC/DzRsuCSH2izGbNUGR5tTSr2LGOWe8gQDYxPJ7YGyFBp0s5pgklybjR/lg91E7iCZw1egEejSyyNreq2spcwRZSYJ0qyr2GkDYScW/gngOiq/8AFDzHKiAGYIoH2RBBJA3J36ADDvOSFONqice4PRBWnRLM4AC/FJ6ARuZM23t7nG+BcHVjUSrl6jMrHzNbStICxYr1ZWk+0Cdo9i4bwyhl4FKkEEAahc26Ek6uvXFe40oyuep1v8LM8lT/AFqLT6FBt104mf6b0r44tOUpaKaIDIVQsncwIk+px2YwNkqkE0/4LD26H6WnuDictB3xitzV3wv4sOVf/Vo/7qYYDc4A4vGhbj+9o/7tPBx8i+FvxmMxvHa51a4SCHzPbz//AMVH64n4nlFqppJdeupGKspHUEXB/rjjhwAbMb/3vb/y6WBfFHEGo5WrVWzKhIkTBsBbqZNh1MY4/bf0pHiDjtTKkChWqZlFYqy5gKygruEqDTULDvzAe+O+E8f1asxWVgCo0spLeXYzCuFZgom6y1yYvisV+IuBpfTXpVDaGWQdQYsP80AwLbx0gusz4pyIpmi61akifIKMCp3Gvl1dANuoxv8AH9M9WnhHGBTo1KtNf2pbENlSrmAJ0lCQwMlrAHCfiXjLM5hjRo0zQDkIrMeYlhUsJACk6bDfpIJEVbMZSgtM18mrZd0TemzoWIJn7Q/hNuvbpgzPZ5sxo/a6oqlGNNQgCSVakwYrvJEOTqhZ2EnE/GHofK+UmV8xi+pq7l4Jk06ThmcEbMPLiJM+kk4Y8cby0zCf4b6ERp5gsIGVvtWEQzddQO2E/DadWotZVSs6eY5ohabMYqmpqDMLX5ZDTBN5BjFmy/hnO5hS1RUol4Lh+eZABspP2QFAJgaQR6O9eSnZRlgfMSamujVzUICBrIpVdMvpAldIJ9AEjeMP8jwJ8zXd0VaOXledQCXZSxby9V4Ji7C0WkHHOb8L5XKBqmYPnVTTcqGCohZFsqoNzFovN7YYU/HNBFZEptKsVpU0QiUULDXACiSfUYVu+FSfa0UMhTpLFNQNpMXInqdz1wr8a5AVcnUsNSDzFnoVufqJHTfCuv4vrCAMuoZvhL1hA683KOl4BwaM9WdTr8ogysKG9QQTr/DGeWXVbHh+ZYDWROhhcgGb3Nxc+0gGOm+LalcVAainyzUqKvlqRDMliAdULrANh277Q8a8M1qC6tIqDVZgSSBMkk2O8Xv17434crB6n78gUkYOymYMDSNQO/Ks957m+N7ZYywy4RXSr5lWu2k6XWkFDRTUKRCRb4gzEdY62AlyeXqoadNF8umxFTYHT0FoFma3Yae4EZlK9EKKaUnZVkimSbhy1jvEBjfHeZrVFr+aNOrSFSAOUBjUOq0tzSQLWnuZlQPIvK1UdvLaiCxD6SGBgyyncgWBG4Kgixietn61NaXnJLOfMJq6RpClVIPQWNi0kDcmZwLlKSjy6bLAYojszhtC02WBqIg6iB8QNpBGG3GqSVjU0lOSl5akMsOASYuIIimACP49sGzQY+AafnVjWdiXUMwWIjziDqHX4REdJHfF6zlFXUowDAiCDBBHrbHnvhvj+Vy3nF6gjlFPSpiFBJ02g8zbze3bDnK+NqDnlV4HUlJ+nmYz5S6qWYR8b8HVKVTzcuvmKRGn7az9q9jbqL7WtOK5R4fmKZAalVFyZ0ExqnUAQLzpWw9uuPRM94sy60iwc6jqCrpM6gCbgiwnrtid+N5eJ80d7ST81An6jDnPl7gvGPPspk6zU0peVVIiI0GFkc0kiAQ3Qn5XOMTwbWYo9Zly6UqWlixDNAgzYxAMiZBg7Xw34x4t8waaf7tRuzHSx9AQbT6H5jYg5HKivUmrmC1ObUg7sJ3EzIsb2xW3+JyLd4V4XlaKE0GFTV8VTVqYne/Rf9IA+7FhuQIN/UYqFfw/pmpQNSm5Akq0THobfdjvJ+JDQfy8yTptFXTA9qgXb3iPa05WaudLjTXrEHrhZ4p4Z+0ZapT2ezUz2deZT6XEexODclnkqAlHVgN9JBj3jE7AmcKXDVPwxxIVqVKqQQ8CnUB3DbAH1DgrHriyAA9L/r88VCrQ/Z886WFHNgsI+zUHxx6mz++LVk6upBO4kMOzCx+R3HoRh8p9FBE4W8ZXkU9fNo/7qYPUAyDeehwJxkfux/6tL/dp4XHzDq24zGYzHa51J89g9eKhQGrsApn93S7j9RhT4oFd8rUD1k0KQ7NAHKhDG8x06rB264YjMUxWzAYEnXACyZ/d0iLC0Gdz6YU+JsrTzGWq0Fc0zUIUancqpkEEidIEjaNr45Z5jaqXlcl5mioWpChTkOfIcMIvfVyhiLg2679SeJaq+ZasyFQwAQ8saRtMN1na3SbzJuXyecpoab06jKwPmEqukMBp16tcNqUKIAWbWF8WbM8UIUCR66pLQbHUqWFiTBv+Wl5dpxWVyVTMr5dO1hLDmgAmQqqbdBLHvjrI8Fp0WisBW0hlUPOmwWQUDQTDfaPQd8S5zjopsQvmAgbISneDokgbi5iegwsotUzLl2Ma/j3JIiIBJmLE9PU9iaOjzPeK6rqUpgJHwhBpsB/ESwUD0j3wlrZpWUy4qVOut2YDcHTuZt2+eBuLEINGkNawKklj0kC33ACRBwDw/iADFgFIERaxFpJ9Z9d5+RJ9DUtPIuzCnTANQkbATPeZOkR6wMPuH+CKwI1F0PUgzzTuSGB1R6exw1yPiA6ATQop21At03JBAFumAM1xrMklvPfSuy06OlADtdpnaN9zYCcLbR064r4SqLCU6k6iRDkkLIExN+neOYb4bcO8OVqaKorOY3jcHvYQR7z8sLWyvE3AYCpoPxR5SMR231rbeYJ9Bh1mPDwWmGp1awYCdPmPMm5+FiJxNv7OQfSydQWZl2vIJn6EAfTFQ8T8Fph/MTSpPKdNxPftP0JnY4OyfiA0n8vNkgH4X0sCDPWO8i4/OzniWSp1qZMrUgWhht6EHe++CbKfl5pk6TawOYfMrIB+E+kkWt9ZIsOTSmrim5g3qNUJm07BZC2H4jCrj+TIqAqBpB28w9LjSxNySRaLRvGBshVKpzEskTzAySY5SRaZJ/8AoWu9oX7K+F8vWUMA+iOVyQCw6GwmMVji3A6dCpoAaCTvrubC8CdraukdcM/D/iNaasaxZzIAQMdIkSYExHy7+2LGucoZi1hEcoW+1ptMx7YjbKrqvLzkEDM61FQTIGr5dLmTOx/DEuQzDMdAVWNzsPWCpJHzvvscMuJUKL1GQLU5Zid423C2+fcfKv16VWkZW6rt6bDbrt1kde4xpO0rxkcw9MhP2JpixZ7fKAAb3/ViuI5OnX+JGV/l16AzM4rXCvGOZUi2sNHxar7/AAsATYEe/wBZtOS449UnVRK0yQvOpUi0liI5gSdOm0RM3jGXLjZdXKTPwjy1mhUdH2GqnCn0Jm8mP6xgngnGaq0meqSAD0SW+YQDr8oi+LGEqX0kFTP2XWO0AjSw9CL98La3CNT6iNJgFiWAJO32Zjpbf1tg3fIz6dt4iV7JLHqq2PX4Qd/rhdnOGvWfSQiGJ/eaSw7kKhJtMTOO8zkVJIXNuxBuqgm43WZIudxtbYYBpLTps2qjoFpflBAky2lQGMjefkO5n0Dng/hOjQbzOd3iJ1sq/JAwtbqcY5zdJn8ln07w4JC+kuz9bfhhNxHjtVwoy4fTAkrCmb3DapIIixAJ7Yhp8fruHDB3GvklwGWC1gVidwDJi2DL7GwTx2lmmpamDF1YVFAUWI3ghBaOn44b0OJvUpU6tGpp8xeYAKf3ij1HUDuLLjnJVsyw1ORRp9FVdTHtJYbnC7h2V0Vq2U1MFqDzKRI0kG5MWBswI7EfTD9AyfOZkATVhiBPKm/W+n1xFlM9UqKjGpINaiGgLBiqlrDcTePabYg4VwmhlwXdjrKtpkk6CYm1uaep2vtgWlnKy+Uj01YHMUR5gQqZNanJO473tOJzsPYsZjMbx1MXnGdztOjWzBYGo2vlpggD+6ofEdxJBiLmThE/iSoWIp0whn4adO/f4pLfeoucQeLmX9szPmMQpqJbUB/g0bQLn26WPXCKjmXzDkLU8pQLANGr1O07mAfTGPGdNLTSpnMySWqCqQJMvVFtuhYDYT33xz56MuopUfSLspB7GBqgSf8ATA2GAM3wDN31rUKxunMh9TpljtMGB3wXk82aQUQxjrUBEkdbADph/wAJHT4Yp1GqrU0i0rqnc8xMDpax7ycEPwWtUIWnmEdTcKoLG0wbAC0byQDHXC7OZ98wIqtUMGygDQo6xb8zae2Ll4S4xSpJ5aDTuSRu1t2JGpu3yHTBdkOEieDMwGksTN9TWgkR1ItPp374Pyvg6qkF6tNhcKqjT6/ZEnb59Z6vsz4knVoKiOkEke4AAj3IHrhUvi4oCTqLEyBqVZtYRoaeY/xHp7YjeVPILyPh2shBVRHRXY/QgHULXmR7ASDLxXieYRNPkGm0iHRgxERYKZmRNiwtB9Aubi+crvKKyp/5YA9OZ2adMDpF+gxFnc4500w9So8RaqzAk+z3N9hMdumDAIHi1SapSiSBV5GdXACAIG6/EWDEdIKz1g/h3iGmZNV0ELYgNDEfEBbTPoGJsNukOX8PZ5hoqVgqW5KRjYbM/wAZP6viXhPDVNby6lIEFTIYHYSQWmZkm0nrPTCuHNdtxTLldTCZGxHw2mObln2wlPC6OY1ME0rIA0lmuLRYEyI2AgTHUYtuZ8M5YLCUUTc/u+Q33+GJnqDviq8VyFRGXzHDpuL6ZPMAstImTIE9xMmcE/QpVn8iKbc3KgAC6hBbYcwWwvB69bdondjIKqUNoEkGYiNSwOv1w1o8JrsQUy8oJKhyFYTBBAIuZvJBH0ONZjLOWYeUwAaGCzKGFkOVI76g3W+8YvU4QjhmkEqOa9jYE3hTOw+XzGJOHValBtRy6VQxggy8SJAKqQJ6+xGDlTQdIB0wbioSev8AFuPp174O4NQoNUqSpFTT9sJDaZMsQf4SBBM2GDRhdxLPmt8WXSQBAIAVT/kBJM/1wE2bhivljl33np9mAO3X2w94xlaySSoMiVFM3gGLqJNrA7jfbCbLOrqGQHVAlZI+UHaJJjDhGeU481NQFoUzN5JK+sys9Prt7bPiGuqn9yskG6D0EEyDJ9o/DC/NVQkSACTcQCe0dDM9Ab4mp5UvCtqiLgMJ+hM7SN49OgnIepsllKrlnaozmGij5vlEmZQG+rTHLfffAlfNVqTFHp01k2Lpr0mBZWbUZIbqSN9sNnpVabl6YMk9AkGLzEET6xgDjkV6xchqRApKS6Blkt/Eh1AmR8u3U9n6ayfElgCPNZJjV9ljJgAD13++MCtVqk6qu/S4Cr2gSyiO4JP5iV8hUU6qejR1NMAgm4MaZuT6jrjWXqqlRS4Ksu2qnNt4UuCvTtvh4Sw8Hqoraqz01UwSSSZtAstlFu/XGcS4nkAB5f8Ae/ELMADsNVzve4DNgnIZrKVmAFB3e8hkAURvsFXfpE7W2xYKeRpshV8rSCAWEJ9wAgdOs4zty9qkUj/+StSqwgepTBMg/EI+JkkiVEnlOlh63wdxLi616dOuBoqUWBQF1mohjWI+IRYmfWMdDgS1KhZSaI1sCmn4SLWJAIBEenrsDIPCeUpEanrFoIiVOoHcEaLi46e/fFbxLKO4jmqIVKrKWFQAqVmZ62tHe+5JxDmuO0i9OkGYk1KRBIMf3tO095jp2wnoUC1KtleYNRbzaJtqK7xcRJSelvlYPLcEKPTd51rVpEQ0iNaGDDEfOJtvgkmja95xvGr/AKP9Mbx0MninibJas7mWteog1MY0/uKFh6neP5DAI4WKY1A3JglSN7WHqe3qO1xv/ErL12ztXyjCrVVjDgX8iheJvAX4h/FHvxwDjGhT50awQQxAAiN9+u574ykuRftbMll6tOnrq1RRHSWn5Tbr64WcR8T1KdR9NZXXSoUsogltZaP4o0re4Gr2wlzmarVTzsZGoReJ2kCYkW3FtTC2LAMu2dyi03HlwCdKrylrgN2IEkiNiB64WZ3T36TcFzbsilSKyKWqPTCayBdBTm5gpsDeRM9cBV6wNN3op5TM2hA8jeWVgtiAKZGxG+HvgljlaTIykCZHW8BRBmDyqNjhLxHK/wDFedVJNNIiwg7kAGNgdhabb3wvYQZHK+Ww1KokyVMgHrOkAb9rnpi8V+IZWJOn5U26kbWHWPp6Y2/E0rr5dSmSGAuCJ1d1EzO0HCXNcIZaZ0taDp1IQenUEg+0DrtOJvflU68Js7QfMmKNdCqw3lgXm4vfVvNyPlgTL5ytSc06jKpIiRvB9Yg3hb+k4X+U9IS0xYTAg3AInbZZk9+1sMa3GxpVELLpYknWCTu2m9OGWJsNjAw8LT/IZYsCQWkHoY3VfQm/rP4nEWby7LqemWJO+xJgb7z+hhTQ4zT11GkFa51UkZgIApoJbS0gTNokXMGRg3KcfMDX5RYmwRySdoImbR0mfTCynscU+IVQoLUW3iBqBjewjees+mCKmZSoB5wqIYjn0kGOkEb74PpZ1mJa8EWUrB+Z2P07dsccT4zRoiKtQKSPgALEjpygEfdHrbC9mXVMgQC+VqApYkamZZ7FZI/l6dFOc8RVUM1UKAfZpqoDdN2DHb1vAtfEi8Vo3KUKm5AJcLI7wrH229OmBs5xrL1ISpl3e8JprHcx3Cj3uemLk+067HFqWZYk06hdRyoKqhWE80kKEMCSAb23EmGp4VlaqFPKqT8JEoYJFwQxg79sVZUrCsdCaFa4FR5j6KQsAWFiPvxHmKNTlOlSragCla5m83UbxfrHWTd4WrZ/YdUJ5dOrVRIhdW4vPLGoe/zxPneG1qlIprpPA5S6yR0mQQZGKWuaIakSKg0zBDl4/hgagpAt3+Ebk4ccFVHQBM85lYCtCtv0DDXMyJ64VhyoMxlkoqPNNN29DPUiyknvFsL6WbptzGm67wRrUADvpMXt19Pe3Zug2hgarOeohYv1+D3t74puayyEkOtYgkSBpMXEGDtfBxulYf8ACuKI0BnOmNwomO/wyfvOAcxxaiteonnU48+hpLMBIQJUqNJNlUC/bfHFbJ0jTC0kdSDsWQD7h39cUHhNUvXFJ4XQarMZkaiTShZ3EfXFceMotei8d4hTYjyzl4EEutWZBMWgRb7UgkSpg7iuUc3lwSHrgOJY6VOmpvCppGn2aBsNuth4N4do1srrAaOYLqIaykhQsJJEGJ7zgHL+FtVRfNSppB1A3GxB0tqHwmDMRaO8hdTodkVD9navrarUpvTLMlSogEkfC3x2JG4IF+pjFx4Vx51QO1fzVgWamoViQJVagPxKZm3Q7Y5r+DaB1Sajal/u9agd9xEXPVo9DgrN+EKbyympTaI1KSR2vBjuJib4V5caclhGviaolWp5g1AOVAIhl2jqAN49h8sWjgPFvMAiwa6lrzEiDPtveL/ILL5GvRkKKFZDvrPNb3/OYwFkMxTp5hUnyi7VCygaVQaVs0sUMlt7HfbC6p+APEOK1DnKlZkKii60yTHwtEA3ixhvZnEYPq8T0MlHTymrT0tIEKXBFtyekDp7YIr8NplnZapak6/vUUawdS/FvqQlb7HYXwi4eTqpq8+ZQrpTYx8QLpBE3ggg/MycOdk97xmNYzG7J4T45zqrnsygplnIUkj7P7ukAYFzc7xuBvhIeGuX8ukPiVX6aVA1yAVmfciRsb4s3jPw3Uevms0jkaXpIFEST5dKTJFhzd9+2+Krwzg9Q1wjsy6wCFYMWgmxkGY9RPsdsZ8bMXfI1A2io/laQskjVsQZJAgyqh11Gfti+5w98Jecy00hFA5mdNBQyZMAGx9wPwlvV8JVjRSlTqLo8mpTZWJ0sahDByLzpIIi59RhPS4bmeGEwi1UsWZHIYDuyn6SO/0VssPMXynl0AJZksLntFoJ2645fJGCfKp1ARaG9OpMWO3XpipeFKq0kaolWr5bNZHIdQGA1CySOafi2jrfE/FGrVcs9KhUqRqDaqaL9kgwOcmCegFo27xZ2rXeeyy0SEBAJU/uzII3+EHuPW+kx/Dg/wAJcYzD021DlQkA6kIMfCVvK8vQncHvAS8TzNKhlqC5xna5UOyqhlhJg6SykT9lp7WtiwZcFkpgO6gKCDrbWwa8sxaSffBfBRs8QqvmdL00qUWFtLjljeekknubKfmPxXKUTmF004QKQzJRqag1xIZRDbx6X32xEi1mzFRS4FAKNLs5LExJ3tGq2/QH3q9HxnTOWZqi6swJinTIdZgQxcMARqkGC0RhyX0NPuOUEpUUpUKRqlQVUNIKrYMOZgTrSV3JM9BhUrUKMmpUak4W6iYp8gsQswBM83TvhNx7xt5mmnkddNdM1W0KrgyOQQDAHU9ZEGN6fUruqPOzD94x5mYEw3MZ3HXfF8eF9ptXfP8AGqoy9NMqdTNzu6DTo1bDUeYkkkwN4A74SpTzLO5SmQRogsNJYk7MzTPX1274B4LxLSWC1iqgGJF473YRI9cdvmGreb5QqVAs3LiNptpEn4Tsx2HoMVmFpn4Zr0C7+c59GJfSyiB27nYi49cOOJcVyTaV12ixRSD9kHVMDrtEyPYFBk+CVanlqVSlKBgHu0TB5GMx1M76TcYN/sFaIXza6oL7AqZ0ADSBykalcEkiYgbxhWTQ44nx+sSnlM6pTBlnhSxJEyD0HQyftE7YXUc+9F6YL/3K60VrAq4BIYibFWgTJiTvODP2XJoFGqpWqsxFQnWqkL8byJ0rqYAMRuvoSZ81wDWG8mi6o4G9RNOwGpjzTEzBG2H1AX/2i7LICqJ1QH0kWHqJu033iL744qUdTiaZJ+0dZJmLAEMfW8dPQ423gzNrRFWkBUQfEKbBihAEyp3t/DMGT0nB/CuCrmajucvXBmETbSBIeS2kEiQ0nt0m72DsJleJ1Kbl/MrKjEKFLv8AZDRs3SCLj6YLq8WqSCcxIBvrVZt2YQ03Eg/0wXT4Rk1cUnChiU+OqDDEoIO4iT13DvI6YziWVp0dQFREVX0VCCSdQIXYKrNdtwD8JmbYXQKeO8SYimqsQGYBnmQvsoWbyDbsN8ReFKuvNyTE0nM6Whv+K1GAssBE7gbXxArmpUUeYI1iCSI3kFja3KTsdouYnPCL6c1paoF8und+Y6guZSoTygm6gwdtsPMhPV+E1kShSpmqNSUwrLIW62JAdg1979CN8G1nfSCqtJB0sArCehYTESBtjyHi2VMsQ1SqFFFJCkg6KdJXcarg6lY3HrgTh+fr0m5atREYkkUntMmSwYEe+qMZ3/Pe4uc3q3CauYp0i2cqhTNjKAHp1M3O20YV8beold6zZgLTpU1bSMw1oLklkVIbUCoC32xUeDeIcxXqN5aioBzS6U2hRpBJBWZ19Zj3wZTziNmDUzVF6bA6m8t9IZrCSjEqwgfZPU2wfDKNTcU8ysAKdR6lYAa2ZmQU9cMNXLZoWNM9Ra4wnyOdNQVH/empVJddKFlNwOYtEEMb6Qfs+gxa/EOWo+S9SmhrecwDy5UxAHQg7ACLRMx3I4YKdLLAkaGRSVpisJJGpoBLRcn9QMHymDO0fC8gMj/xQDBK3lIVGj4mgSYJjn7Cd8B8U4jTq5mhXohoavRoVAUIkq6Mpj0mJ9FtcYxhrpl69CpoBWFqRUGo6pKsOdQNI6wC0H04yHCnbyXp61ojN0GKMSJJq0RqWRzDpfthTz2L4e+Y1jU43jdmoFVz52YGuFFS6ggT+6y5vOwGkzEkgkR1wuq8YymXrPVEPVqATLDdYACiTAkXO++OuK0383MjSrIao+LV/wAmhvDAe1uuK4lLhzsJFFWmBri7C3LJ9PujHNI1tXXhHic1lVtIlmHKpmFNrn3/AAxzxSotUqylRUi0NyuAdg0EavT19ZFUrcAyahqpLUlgFtNfTTjpPKxAk7e2EI8X5DLsDSo1TaOZmAjayBl1W/iAw5x3wN+13y/h9HLmmr5dwfjSQSfQqNp+fcYTrS/ZWqMc/SaqxutfQ0sYMiKoIa22/SNo838R+Ka2ZqlkLUaQslJWdQBH2oN2Imb4L8MTUUrSmQt25YHSQCDMbxIHtBnT/nZO0/JaOO+NaIUEh3rqAaQ8ysqzIuVaDYXuOlsV+p4wzmarU1FapTqTyLTCqB1NyZIhbhiZ9cXbhnhCjWVkrOCN/hudotBHyvOI6f8A4XIa5YVStLSQppllMkETcsogWsOuwuQpeMGVW18ZZ7MK6NUdiJDLTpwYWQ0BCCZ7GR+GFgpsCaaoq6oWLBtRXWoCqYUkGdz64Ir8ApUOJfsbZh00EuKqkl5YIwkqAZtOkCRJOq9rfVRjUpnLRU0kisxA11ZA530jVrWIAKmQbkQDirZPBPPG4TXFM1IBFM6tTKy1O2oBoV46iSdpEbm8SylYFUrllQmPMJinqYKwRiqPHKVIt19zizcU1Z1a9HLLNPQoqu6QUKamYSSEBBiLKfjsd8WfgPB/Ky1JRllZlpICwzLKHhRLWWIO4nCvL7PFHo+AiaautalUl9AW5g7ACpae+0biYxnCq/8AZ7eXmMpqBMxEPsBIElXAjYfdJxcMuMxTf9qbyEyLhGZKtR3NIkAa0Y0gV6WMiT0mcWbxHkBVolSnmaioVdAaDI5xIIBX4pNrYzvO+KqcZ5Uul4tFOsSlCoztSby20U4AEMdVNQriDEqXLbbSMRJwnLUFepnK9BqjS7CmCx01WOkqpOqJcC4IspJ7wUvCFXI1f2mtUpNQpMzlofUeUiNKodKyYIDxB7WwFkfFNOrVzNfN011ny2amlHUFFLVDyasOQdMk/wANgNRi5J6T/Tls7l/KqHJ5ZqrU20N5pZAjMUDBgq7DzGZlMQQbY6rNn6hsKFNoK/AdUztqJmACWFyd5gkwHV8UocvXzJVSFKikhMMpJUU3IVUdabbsgJ73D4Wj9qzVcV6OXVEZVA1lm5G+FhBktvNp0leUyMGDXK+NcxlsyRWzIqKCQeWV+0YAU9eWGixtZBdI/FK1NwcxTp1kPwVbyUazHUolxpImQZgd7t8z4YrVTzlIEF7fCGLAXsQVC6oB2O9sZwfw9naTU6S0qhy7S5ZVkw1MjTsy3sJg3OK/GF2ecE4/lXDCqrkaoVtQ5t1WYCXbSYHWB1xWf/EjQcxROWKikU8yEMxVDsCTzEFge3r3wx8Q8CpPWUZOqwriSaIkQ9KGbRIJJVnkLvub4pGfpVab0xmEK6VgAqV+J+ki4EkD0AHTBxk3RV34NmctUpc9GWqHWolbDRJmSBEh29pmIOFdbKJTzKcrtSrI1NlUoX0uNQI0tcELqBMAgEibS04YgellSq1F5DcowDf8OaXKzkKYEnkJEKLgtcPM5OK+W0uzgplkIC80Gi6I4AJnWJOnpF8IHNHNqrH93UZXCkayidDMAkzCqWJmwnY4QeIVHIyIKOoqBW1glVJAkhAejA+s2HZ/UyPlCnTIqRSRUGoaSZpVxcQbFdRnuoHXAHEaSmlQUUuQNQVmZ7FS9OJUUzIKi8kRB32wuOSnVa4bTq5dkelVqI2k89M2EyfhIhlJHtbe2HHDc8pn9t16WaRVpuumTvKlT3jf5YeNxikTKUy8sSrBWIJYqrEcws4be9ioMlguN5Kg1eoAab0gwbSHgo+lgiKVksh0g3E9DBUSXb9lgNMjQohny2ZjUPiFRpgSbiwMGTMDc+syZXiOas/mipGwdQQJ6gnnn/qHXAFeouXq1sulKmCTpqy5IYKFOkSIEFzBCxZut8F5HglE03qnRRYSohpLGAeURBPSYOxAHXC9dmdUfE1KQMylRDB59Tmmdv4SYt0IxYzUTyqboVZDVoaWVywINansTjy7L8HzNdlOjzlSRB1SBNpNo3BiD19YbZDJtQq0lRqlMNmMvqpn4TNamdjIB62N4O8Ym8ZvStr6AxvGYzGzJ49n8stXO51amoqtSlAFSooE0acmFYXsPpjij4Tyam1ASeuupN5665xmMxz7Y2wTxDw/l6iKlRGdAbKa1aPp5mBafhDI6T/w4gzI82tH+564zGYPlc8lkap+C8gIjKjb/m1/p/e4Y5bg2VFxlkBGx1VJE7wfMn54zGYPlaeQzoqoiFiRsHqR9NcY7qZkzHN//bV//ZjMZgIlq8JyxzH7Q1BWrC/mNUrE/CFv+9/hAHpgHxR4jq0XoaPhCVHKM9UqxWyhh5lwN42+mMxmHx7vYvgs4Nn3GYpupKJmUWpVoozLT1vTliFDSJIne/WcXLL0aekIKYCKNKqHqQABAAGuBa1sZjMVy8lHNWhTYGkyaqZW6M9QrAvEF4jHKZsgAjVtt5tWBHQfvNsZjMQbK2bOlfi5hcebV/8AnhQi0V1KMvR0mJENB63577dcZjML2YWtWpKulcrlwtuXS8dttcbHBeX4tpTStKmFPLpBqaQALADzIj02xmMxolupxQR/cUTBkWfc2n494AxOONtYeWn1qf8A7MZjMKw0KV0Rta0KIdiZfSdR1b31TfSJ9hhV4qzSPQqO+XoM8BQzJqKgmOUkmIkkeuMxmFx8i+EL50rkazhaeqg4SlyLyKSFIgCDy25pweOIKWWctlpAUg+VcQDEXtEmO0nGYzF2JgscWP8Ay6P/ALP645q8QBW9GgQTsaYjefxvjMZiLDCZDNpsMtlliY00VEXOGNPPR/hULf8AlL79u+MxmKwaBq5hJJOWypJuT5CXO07drYgNSmDIy2WB2tQT+WMxmDAIXPmD+7pWB/w16D2wv4FxU5msVqU6Q8uvlypVAD/f0evzxvGYUkwb295xmMxmNm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WFhUXGB0bGBgYGBwfHxoeHCAaHR8cHB8gHSkgIB8lHBogIjEhJisrLi4xIB81ODMsNygtLi4BCgoKDg0OGxAQGywkHyQsLCwsLCwsLCwsLCwsLCwsLCwsLCwsLCwsLCwsLCwsLCwsLCwsLCwsLCwsLCwsLCwsLP/AABEIAMQBAQMBIgACEQEDEQH/xAAcAAACAgMBAQAAAAAAAAAAAAAEBQMGAAECBwj/xABGEAACAQIEBAQDBQUGBAYCAwABAhEDIQAEEjEFIkFRBhNhcTKBkUKhscHwFCNS0eEVM0NicrMkU4KyB2NzktLxw9MWk8L/xAAYAQADAQEAAAAAAAAAAAAAAAAAAQIDBP/EACERAQEBAAICAgMBAQAAAAAAAAABEQIhMUESUSJhcQMT/9oADAMBAAIRAxEAPwD0OjxFm1DT8LsvU7Hra1sSHPTcMv6+dsR8Hpf3nbzXkd9o/PBtamB8vbHBXQAzHFApA1SSCRAkQCAb7Df7j2x3R4mpmKqGN4IMe97YEzeRRizFRLC5ImRBF5kRFsQ5fL0+bkAJEMCB62kAeuDoGP8Aa9ORFRSWuIINiJm1gI6m1x3GIH47SgMKqkHaGUyDFx6XBJ6C+Bq2TTYKFmZ0gAkEjVf/ADRBO+NNkacR5aR20KPT+E9LYMg7EPxymP8AEBtMgggCx3FtiCMSZjiAAnVImLRvMR9bemAjkaXWms7iQLG/+X1P1PfHPkoBAUaQCACoIE9AIsPTY+uHkJOvHEIvVUWmJW1yL/MEfI4Cz3Hjy+WdckQRpMyYAHv0+Q6zgOrlxTRv3amWJJhRv2B2taBeZ3JuNwfLftFUsYKqNm+10iOoA/8A8HDyDad5bj6kEmoV68+ja97fZgEz2vgj+3KY3qgbdupIA27qbemOKNBDPIqsBB5QO1tugUD5DGfstOSdC3meUXnecLodp6nGaakTUUSJG1wAD27EH54xeMobCoJ+V/Ud/l6YV56mKS1aujzGiQABJCiFVfXc7SfoB50alWtBapT06tSrU3Gq5YKCNgokX9jEYqcdK8seg8d8RPTjy3pk+YodSy6oMG3YxG4O46xiXhHiPXSD1atMELqaGWymCCex0sJ6YoeX4cpCuuuqw0kgAAAiGPwgWBMEgEwsgSSMMzw3L6tCWeRC8pDGQGQa5A+JRAuDqiynDvGeC2r8vE1KGoHlACSbEQJkiN9sRnjNMEh3KEGIIH5SPTecUXM0UprKmPLk6VYqGANxEwxa41LaA0k2ItmWcVKanSU1rMMsMJHUMu/oR0v2xNkVKMqcVp3/AHqgDcxt0m46GQe0GY2xxW4yikA1BMn7JERO8iRtGx69jjhKSKBZYXa33zvJPU3OOM5URKb1CgOkEwACSfSbSScLoduc54gFNCxMwJBFlj+IsQBp9bz0nC1fEmYaoaQpqtQEWY8pnZdRCwxFwbgx64W5DxLTeu/nU9L6ICKS4KDrcATci17bxhNnqKjUuYdqZrIpC0an7sKe4MmQbGZBgG04ucE3kt+e8SPSdFqqF1GN5uSANgbT7m6yADODqXF5Kg8ur4ZAhj0APf0MHFC4Zm8uTVoZgZRFG1SadIkG0gaFUlQB8LyIHphvnMhQcimmhFA16RGku0Banw7ldckEGO/KSrxhyrRUz0PokBt4i/4ex+Y7jC6tx+NZG6kgAxzEWOkgkxqMGQNj0E4D8JcWFY+W9OHAYFnUamjRyk9WEw2/wg9RiynIp0RR25R/K2Iskvat0AeIBQDUZVn74EmO/viY5tbAncGLdr9u2Ia/CpbzCqmBERYTuYiZ+vXucC5jKq8hgJggGBIB6AkWOFkHY8ZmRKkMD1Gx6Wxw1f8A+sQ0kVVAUADYAAAD5AW2xEW6W/X/AN4MPRRrtI7d4/Rxt84yibTKj6sAfxwMl7Hbp/I4gzEiJFi6f96YJCeo4zG8ZjqYKxwox5v/AKrfguO6mYdl5UN+/wChiHI5lVNUN/zT+C4NTNr3xzNyfziCdYAP62O2OdSkkixj0vG/3Tgx64YmIPy2wJWpMLrfva+FoxIWnv8Ar5Y2yHEJ4fUMbA+p/kCMF/sDASWUd+X89WGAxpN2/PHDoRsT7SRP4fnjmpY7hvY/0xqrXVUJ0zAsAdzsAOklre+HCpbxzNHSFBJ733PT19fkMEZHKmmixYi8+vW/3e2AcrTNSsWYyEO/Qt/ljpqBj0VcPhk6kfCfqPrBvir9FHFWozGY5vTBL6dIaYkXm4tvf+eBRIN5kfX6YkDG4vHUGYP6/U4WHofP5VK9Nka4OxF4MRIPcY8pzmW8t3pu7FwSAAmk6ZiZI2MyYBF7Y9UqHQZkj0ifpaemPNvFPEjXzzqjKqeWBqBv05iRBAuYE3jF8EchnD8ufLdVpAlhBBVm1ggTdSg7QSBHS2GqhwF10bKJGnVpFiNPMTeD8MR0vtiHwZlcmhBZ/MqgWDhtxJlQRf3vth3xLMZasCqkK6/apI0joVLKkX7Tgt7EnSkUsu+Yq0qVNywkcjiNNp1Ny3WJ3F4CxFh6TwvhIy9MU1LMNyWJMk7kSTpHXSIF8UjJ8X/ZM0/mLqDKACgktJgGfUi8m0HbrfuHZ0VUDgETsDb16SNowudPi70E26/r9emIs5SlGGoL1mBCxcEg2gRJ+eDlX1+79dMDcTyzVKVRF3ZGUH1II+kkYhah5bhiZiqGpU3pMYL1fMYaoCbA3YWYkNGomSOosTZKjSaoUpCpUVVLliCwDatI1Ef5SY9o3GF/hTNBaSgltYr1GcHddfmNpIO40ztsaZGBPFuUqnMHS1NFqlWWq5kADy9aWQ2Pli0gEHvvp5uM/WkXiriCsyuuUCMoDCvTYagxAcRC6W5bw+8EWg4P8E16j5lmrAGnUpFQyjlfmUiebUl6og/CCTEEXn4Xm6Yyr61UPUIGnmVWCsSGGoagpU3JvsYhrVnMU3y1ZqOvyGoVKg1Ry6XjS7rcGm9gSQYn0xebML9rxnuHEFqtE6axqALJ5QVmCVFrU9QMbgL0GHuRzxemrgkSLiZgizD1ggjFOy3EWr1EqlWqJT0VCaVqZrKsGXfTbbcn7YIkYsXhVy+X1SNWtiyrPJef69r4y5Trtcp7Tzh2IH9f1bGqlRWEMoI+uIin6/X0+uNAGYn9frp7DEYp3Ty1PYMQe0/z2wJmcoRJUyOo6j5bH7vngjyJO4+n9f1fEbrB5TPt+v1I7YQBarb339cQ5qYH+tP+9cFZhJM9fT9ff6jAuYNlB/5lL/cT+eGHqeMxmMx0451GB56u/wDeH8FnEq1rx9ZwJSEvWFv71pPyH34NKiJg9pj89sYNwZqDWTN+3r79MHUc03WDHX+WFz0QDb7vvjpbBdPb5en5Ykx/7Wf0J+v9Mctmyfb1Av8AKScQG+8D6fhjekx19p/LAEGZGq5HzAH5Xwj8RZjy05AWMgIJ3ZhFyJgKL7G5HbD5pBtc7Adydh/PCanQFWorkyqEkfIkFv8AqqTEWIT1xXFNOOAZalTpqCIfrI27AdoFp9MOTVT+IRhSlWTHXpIEAfhiQgRbYbnr7YRiQ9IG4W+xI/niLMZP7VMj26R6HAoUn598dU5G0iexwoZH40z37Pl2ZHHmGQNIBg2F52gsB3vsceT0aZrVJDg1agPMALEQu4AHUfXFr8aZdKbrTKhQQFHlIoJgWZrczGYsQTMdcVmqgpeU20bk2OkzeD3MMTPQ9sdHCZGXLytvCuFjK18u1Qy5e8HV0udgY3Pe+G6+G2bMmqH0JswkDSSojUCJHcEG+KDR4hXrVlYmqpEAaItpvaLsYLG0dMXHh3EGpVIFLMamkHXUD6/8xYsY0mbdL+gM8pTlhH45y4GcWlqaVo/Ha5ZmgGBtynF28P58ihTDUyZH0mNjYbmIuQQe2PMeMZz9qzQqggB3VFO/KAw6xb7UW+L2xbfCuYFFgADpUQSKbHeV2gAjY3JP5HKfiJe1/oVgbBPeWiOu5sfpgyllW3ED3M+1wPyxzkatLQpmQbiZO/3Hv88FpXTofx/PGFuNHnvjLhvk5gZtYVwGYFbkOqi/W7K15kHSO5x34TzZakreWKzuCddNqY1AxO5WDMSBO2Le/B8u9YZiFNSBcknsZ06tOqVXmieVb2GAK/gXKM5qCmFYmSELKpJ+0UnRNzeAcX8pmVOXVY4llqtRl8tGYo8MtNwdMb6neBqWZ0kgSxgEjUVPiKk2aQUn0DNhSKZqytReYBQGDc+sNN7AyYPT0Kn4OoqOV6qxsVdlj2gyPkcVWt4Yow4yFZKjgnVl6rCrTYq17NdTqHxAmDNpFr48oVik5V28qr5qrqyzqnlu5WCYiGFgCJIixgb2OL54EdUR6LEq+oOCxuQ6iYnqpUgi+x6YoUVaVRKzAeRWUUi17Q00nZSToCyoKkk8rgyTiw5XioqZmmxBRg4sQOUmaToTtZxN7EP16Vz7ieK+OzTELb7Qj9H7scawCLmPbELeoWb2hln7/utginp/hWfXV+bYwapGy7x3B7X/AF/TAnXe/Y/r3+/uMEVyxgyB/pWB98nHPmTZxq9dm9P1+OABjG3667/rv2GBs+tk7irS/wB2n+vrhkuVU/Awns2/88RZ2gQFkW82ledv3if0/UYPYehYzGsZjrc6jilzVY/5rdSOi+hnEy0/ee5H8rfhjBZqon/EP/amO6kG045W4DNI2pYAItNz/LucTUtR6EXmCB+InGwY6R8vxxMrz0+uCQOG1XgH0jr90fr6RVKoHxODP+on52wUf9P3n+eOWmwUXNhLGJ9piBv7A4ZFXFc95dIlSQWJSmTaP43/AOhLT3JBGJ+H0NKgAEREA7xEAfL+e2FaKK9fX/hU2KU9yWCRqqG0fvKvX7SqT1xYd/Yi9sF+gxVtuCOp9es4kKjrb6X9r4hKdbj01H8jjObYMQD0B/mCPuwjTBe43tePp3xxmmhSQQDHWPr9MD5nPmmpL1YEbto9T/DcwDa+KtxPxcWJp0RqgHmflB9lEEixuQPQGMOS0tV/xHmizmo5kMFEatMnoCduvWPyxVeLVHe2oXBUgAAdtTEST7k/iJbZhHeueYkkiSAZkAfOJUi0bYmWikDWIOkMXv8ACWVIJ2+1P/tvM43nTOkH7QQFp1OZQQVaAYInTqAG/TtHXFl/tUvSFGkCikQxMkmRdZER6+mw7cKgVCxIYKAbT1JGgz30TPWRbuxymSLMogGCCQ0zHmLa52KVCe5tAMYVsCtZGkgZBJPl8rR2BgMtt5UXNhebkYP4IwrVgiMzTDPG8KZBG46XHrvh3V4TSqU/hI1lVBC2aQT/ABEqNgYmI9CBxluDhWEsFYhWJEkgtr5ZPS32QCSR1nB8oMeiU2EWBi24Nu2JPMjofpY/dimcN47VpsVL+ZTDBV1zJ2kSRYiTIM/CwE7Ys2S4hTqrrQEDqQLjrB6z8sY3jjSUS9UgAkWPWDH9friRKbG4WfYz9P64GFRSbOs+oX+hxA9IapCKfYkfliTM3yrwTzr7GCPX+mPN24i+XoLSNDnV3pjzFWKqtOvSWcEqdI7nlEgTi7AiZCkH/pP5jBArdw3yB+8XxUuFYq/DUbNUq6VqemlUHloujQNGmmOVYkBWSVNiZJgAAYpnAOLOtDyXeeYBlEE23BYjSOgF39AJt6xXVSLtB94j6n8sU7jnAaFGouaooodHDOFIKkTeF6HrCgSd8Xx5TxU2HvgvjFVssPNIYglQzE6mCwJJtzTINuhw9FSnsV/9pP4XwLVcHRUpEhKlwFMcwEHe2w+44wVWnZY6gx/8SfvxnVwR+6aw1pHUGR9844fLx8LIwjvB+hP6nbHD1BHMoA7mfxAGI2KmdIHyJP5nCDKtrERPQ4hrVDKDoatL/cTEialkBv16jriB7tTmf76ltt/eJ06YYekYzGYzHUwUhEJesQY/eHp2VMT44oMdVaBP709J+ynqMTGqexPyA/PHK3QH5D3xunfr9DOOa+aHUX/1f1xpM+SY0kmJuJP0IOAJxTIwk47WJIVT3E232Y9xpFp6GOhw6rOwSQIY2AmY9Yi0b+8YrlKgKjyI0iy2mVWzHcTrb1usdsVCo7hFIU6YAIHoF6DYfnHSTg41PQkdo/I47pvP2Sfe0/cTjp6unel9ST9NvwwgHq1G2WO0GJ+gOIc7X8uk1R1fSu5JAHoBzXJ2jrIwRV4nUUcqEf8AQB/PFR8XcbasnkBixJ5wCN1ghfh7xNoFttw53RVc4rmjmSXaFXVppqFsWYgj4SOaBckncxjSUfL3WVKsFdbatOtApN7MKgM6Ts0Azg7I5eEdwDUprp0pJBd1CFh8JmFdbxJYbGBgTQBTUamLJRlmBFmYqwDAkcpZBA+Icg6wdUO2y2leadQYuQWI1AMlrRpIQEySSJjsTPSazgh1IVmKk3YpVc6Z6bgxJAOrfcLaXFldSHQagWbTNgWcjWsQCAhFhtJ3mzXhiny21rDqwWQdTHRqk6dXc7bGCwk4VCJ8q5NSioV6rBZqWUDyyTbfmLhyUiJ62AYnLW5lFQioz+XVR5epILHVI5VlaZG/Ug9B2tJyaJULLtyiYLKAVluXoylp3gCbkjG6WV8oqKbVFalUddViAKhZo2gWC2O4YbSsI2quZYoHBKjWil7MwVYJ+EAmXBOne3cxjecz4cOuzEtqgsFOlKoFMarB4XVePiGNUmILj4zSra2k3ZnFUal6hVRxJJNl6ReXO8To1DUb4abVUCgstyQJqspmIUG0X0gE3GlBDnc6WOl2ZSjKAxQIFGrckBtyuwJMlQYInHOSzNSg6ktKW1mea5a25mI3gERtjCSfMrEuafnIouZYSyagpBsXmTHSwkzjuk51rqNMVDqYrIsKmvTtaYWDzSJBveX6Jd6UmCIYMOvWfqPXHL0hE6CP9LkfdIGK74b4wtLSKkmgw5GF9PYSOnQD1Hri6NXogDr63+u2M70udlPlHdRU+s/zxp6bmP7z5hD+Iw1fP0Z+EHttjX9oDpS/7ThGEpNU2Grboq/kP5YV8XBpoRmKiIrAiHYy3oovJjooJwz4t4hejSZ2CqOknc9hv8+wBOwx5rluJVKmrOFkd7AapBkn4bTFmsB0Jt1xXHjvabVp8D5vzaFSgTz0iSkzcDbe42j64J4Tnq1SnSqOoAqGEWQGMgkGOxG3W4OxxQ18Wln/AHtKmSpOqYM9CDKE7AGBF523w7y1ZzQ83ShqUjJaq0FVBLBKNOJGoncgWIEkADF3h7KVd0oVP+Vf2P5rjTUGiSrrA7LA+6/yxunkqjrLIBPdRY+gLflgnL8LaZBRfakkz8hvjJZd5bQTIjrMD6ScRqLp6VaU8yn/ABE7McNv2NgTLCP9A/liPOkhFvI82iNo/wAWnhS9nV2xvGsbx1udRso6a6utgv71rET9lcFPWpWEsZ6AQPvOOuBZUaswWEnzyL3+xTMffhnX0IRyiSYUACSd7fIE+wOOVuS1HpfwH/qYe3YifbGqP+WiD7VG/ALh1RzKHblbqpEMPcT94t2OBeN5zSoQGHqWBnZR8Tb9Jie5GAFnEahKLA0PW5VvOmmPjefWwB7mnjOH5VlXlUQYgaAYXoB1HePXGcOHnuCfhYaQNopJ/wDMn3hh/Di0EgYdKK95FU25/uA/DHNXh1Qg6iBfcsI/7cA+MPFxoMtDLBKldtwTZQN7Ddumm0TJ2xQ875lasrO7OyqHMsJpQQQrKfgDyAYMTY7WqcbStF+MeJgVjlaZKwIZ0MkkkRpI2CtKFDGonoAcQcKp01DMSttWnWp2ZVkFQASebp2JkTcbL5DRQqSxUKDTJN1l6wXm2KlCRIPfVBgQZXZ6rI/ISquzKACAJo04IsZ3IaQYUbgQKSZZnLuXIIMrTapyzyOysJ5ftFQACTqgttqjCLxFQZR+8WitVqSRo6gAsRpiRqLXmboY6DDFRUq1KIALuaIVlAJZpprOvmWwqFjJ5QQPXHXiLw1+z5ZWrVNTkhZBJCQqj7RvcE9BJ2wTo1Lo8o1BL6S2k9jqBBE9RFxMQJmwFpy+XWnpjU7NTRlNNzz6QTqZtzJUACSZNwQLVZmCuxZgzqqmRZN1sQLFQSrHpOHmWzooUxTphtSJBYFSV5wJA03UqQRHvtGKqYseXonQWZhUdlRahgWbRtERLnSsj+IgdsRZLP0ZqKDroa+dtzcyxba2pdQI2HWRibjtKlTp0KdFKYDaDoDEakQgyD21QSReJJsMJ8jRK069UamolkaRdnIImwaNIYkLPNb1EZyapNn8tU8zWinVUFMgbMANP2iCQxIaGImwmL4N4nl0LcsKilBUj4pg8m+r4RpNjEje4x1n8wjqtSrVZSWCUeaGpSJliD1JFrRN+pAWeTyalZqj8wl6M73HxbwYCCAwPUTN8MFmZV05zJLDW5JPMSwi8yVKorXmdTDtgtc0iKBYryrUi5UQRCxtzOelgWEbnDOnwenXqJT0uiPAUf5JDGDG41QQRuvSSMA8d4JWybBILo1RCr302ItbaQYg/KcOWXok2W1MrlkaVQlwANNtaohB2YIgMby3THVPxC2XpAU0Vl1WfeAT1AIUgEmW7RgetnDramtwDrgheYlUBHe0AliOowqokTTN0DkEkS0EGnULFYvc6b9dRwSfY1act4krxB8ljqAJZbG5WxBF5U2gwbdJMWd8Q1yy06bohMSFpBRDAmxaTJggXnlmLg4WcOpa9VVnYKylugLFHVjy7XYtB9ZEDAdOgRXWm7gcoeVLElZZgWYkidMrC/DzRsuCSH2izGbNUGR5tTSr2LGOWe8gQDYxPJ7YGyFBp0s5pgklybjR/lg91E7iCZw1egEejSyyNreq2spcwRZSYJ0qyr2GkDYScW/gngOiq/8AFDzHKiAGYIoH2RBBJA3J36ADDvOSFONqice4PRBWnRLM4AC/FJ6ARuZM23t7nG+BcHVjUSrl6jMrHzNbStICxYr1ZWk+0Cdo9i4bwyhl4FKkEEAahc26Ek6uvXFe40oyuep1v8LM8lT/AFqLT6FBt104mf6b0r44tOUpaKaIDIVQsncwIk+px2YwNkqkE0/4LD26H6WnuDictB3xitzV3wv4sOVf/Vo/7qYYDc4A4vGhbj+9o/7tPBx8i+FvxmMxvHa51a4SCHzPbz//AMVH64n4nlFqppJdeupGKspHUEXB/rjjhwAbMb/3vb/y6WBfFHEGo5WrVWzKhIkTBsBbqZNh1MY4/bf0pHiDjtTKkChWqZlFYqy5gKygruEqDTULDvzAe+O+E8f1asxWVgCo0spLeXYzCuFZgom6y1yYvisV+IuBpfTXpVDaGWQdQYsP80AwLbx0gusz4pyIpmi61akifIKMCp3Gvl1dANuoxv8AH9M9WnhHGBTo1KtNf2pbENlSrmAJ0lCQwMlrAHCfiXjLM5hjRo0zQDkIrMeYlhUsJACk6bDfpIJEVbMZSgtM18mrZd0TemzoWIJn7Q/hNuvbpgzPZ5sxo/a6oqlGNNQgCSVakwYrvJEOTqhZ2EnE/GHofK+UmV8xi+pq7l4Jk06ThmcEbMPLiJM+kk4Y8cby0zCf4b6ERp5gsIGVvtWEQzddQO2E/DadWotZVSs6eY5ohabMYqmpqDMLX5ZDTBN5BjFmy/hnO5hS1RUol4Lh+eZABspP2QFAJgaQR6O9eSnZRlgfMSamujVzUICBrIpVdMvpAldIJ9AEjeMP8jwJ8zXd0VaOXledQCXZSxby9V4Ji7C0WkHHOb8L5XKBqmYPnVTTcqGCohZFsqoNzFovN7YYU/HNBFZEptKsVpU0QiUULDXACiSfUYVu+FSfa0UMhTpLFNQNpMXInqdz1wr8a5AVcnUsNSDzFnoVufqJHTfCuv4vrCAMuoZvhL1hA683KOl4BwaM9WdTr8ogysKG9QQTr/DGeWXVbHh+ZYDWROhhcgGb3Nxc+0gGOm+LalcVAainyzUqKvlqRDMliAdULrANh277Q8a8M1qC6tIqDVZgSSBMkk2O8Xv17434crB6n78gUkYOymYMDSNQO/Ks957m+N7ZYywy4RXSr5lWu2k6XWkFDRTUKRCRb4gzEdY62AlyeXqoadNF8umxFTYHT0FoFma3Yae4EZlK9EKKaUnZVkimSbhy1jvEBjfHeZrVFr+aNOrSFSAOUBjUOq0tzSQLWnuZlQPIvK1UdvLaiCxD6SGBgyyncgWBG4Kgixietn61NaXnJLOfMJq6RpClVIPQWNi0kDcmZwLlKSjy6bLAYojszhtC02WBqIg6iB8QNpBGG3GqSVjU0lOSl5akMsOASYuIIimACP49sGzQY+AafnVjWdiXUMwWIjziDqHX4REdJHfF6zlFXUowDAiCDBBHrbHnvhvj+Vy3nF6gjlFPSpiFBJ02g8zbze3bDnK+NqDnlV4HUlJ+nmYz5S6qWYR8b8HVKVTzcuvmKRGn7az9q9jbqL7WtOK5R4fmKZAalVFyZ0ExqnUAQLzpWw9uuPRM94sy60iwc6jqCrpM6gCbgiwnrtid+N5eJ80d7ST81An6jDnPl7gvGPPspk6zU0peVVIiI0GFkc0kiAQ3Qn5XOMTwbWYo9Zly6UqWlixDNAgzYxAMiZBg7Xw34x4t8waaf7tRuzHSx9AQbT6H5jYg5HKivUmrmC1ObUg7sJ3EzIsb2xW3+JyLd4V4XlaKE0GFTV8VTVqYne/Rf9IA+7FhuQIN/UYqFfw/pmpQNSm5Akq0THobfdjvJ+JDQfy8yTptFXTA9qgXb3iPa05WaudLjTXrEHrhZ4p4Z+0ZapT2ezUz2deZT6XEexODclnkqAlHVgN9JBj3jE7AmcKXDVPwxxIVqVKqQQ8CnUB3DbAH1DgrHriyAA9L/r88VCrQ/Z886WFHNgsI+zUHxx6mz++LVk6upBO4kMOzCx+R3HoRh8p9FBE4W8ZXkU9fNo/7qYPUAyDeehwJxkfux/6tL/dp4XHzDq24zGYzHa51J89g9eKhQGrsApn93S7j9RhT4oFd8rUD1k0KQ7NAHKhDG8x06rB264YjMUxWzAYEnXACyZ/d0iLC0Gdz6YU+JsrTzGWq0Fc0zUIUancqpkEEidIEjaNr45Z5jaqXlcl5mioWpChTkOfIcMIvfVyhiLg2679SeJaq+ZasyFQwAQ8saRtMN1na3SbzJuXyecpoab06jKwPmEqukMBp16tcNqUKIAWbWF8WbM8UIUCR66pLQbHUqWFiTBv+Wl5dpxWVyVTMr5dO1hLDmgAmQqqbdBLHvjrI8Fp0WisBW0hlUPOmwWQUDQTDfaPQd8S5zjopsQvmAgbISneDokgbi5iegwsotUzLl2Ma/j3JIiIBJmLE9PU9iaOjzPeK6rqUpgJHwhBpsB/ESwUD0j3wlrZpWUy4qVOut2YDcHTuZt2+eBuLEINGkNawKklj0kC33ACRBwDw/iADFgFIERaxFpJ9Z9d5+RJ9DUtPIuzCnTANQkbATPeZOkR6wMPuH+CKwI1F0PUgzzTuSGB1R6exw1yPiA6ATQop21At03JBAFumAM1xrMklvPfSuy06OlADtdpnaN9zYCcLbR064r4SqLCU6k6iRDkkLIExN+neOYb4bcO8OVqaKorOY3jcHvYQR7z8sLWyvE3AYCpoPxR5SMR231rbeYJ9Bh1mPDwWmGp1awYCdPmPMm5+FiJxNv7OQfSydQWZl2vIJn6EAfTFQ8T8Fph/MTSpPKdNxPftP0JnY4OyfiA0n8vNkgH4X0sCDPWO8i4/OzniWSp1qZMrUgWhht6EHe++CbKfl5pk6TawOYfMrIB+E+kkWt9ZIsOTSmrim5g3qNUJm07BZC2H4jCrj+TIqAqBpB28w9LjSxNySRaLRvGBshVKpzEskTzAySY5SRaZJ/8AoWu9oX7K+F8vWUMA+iOVyQCw6GwmMVji3A6dCpoAaCTvrubC8CdraukdcM/D/iNaasaxZzIAQMdIkSYExHy7+2LGucoZi1hEcoW+1ptMx7YjbKrqvLzkEDM61FQTIGr5dLmTOx/DEuQzDMdAVWNzsPWCpJHzvvscMuJUKL1GQLU5Zid423C2+fcfKv16VWkZW6rt6bDbrt1kde4xpO0rxkcw9MhP2JpixZ7fKAAb3/ViuI5OnX+JGV/l16AzM4rXCvGOZUi2sNHxar7/AAsATYEe/wBZtOS449UnVRK0yQvOpUi0liI5gSdOm0RM3jGXLjZdXKTPwjy1mhUdH2GqnCn0Jm8mP6xgngnGaq0meqSAD0SW+YQDr8oi+LGEqX0kFTP2XWO0AjSw9CL98La3CNT6iNJgFiWAJO32Zjpbf1tg3fIz6dt4iV7JLHqq2PX4Qd/rhdnOGvWfSQiGJ/eaSw7kKhJtMTOO8zkVJIXNuxBuqgm43WZIudxtbYYBpLTps2qjoFpflBAky2lQGMjefkO5n0Dng/hOjQbzOd3iJ1sq/JAwtbqcY5zdJn8ln07w4JC+kuz9bfhhNxHjtVwoy4fTAkrCmb3DapIIixAJ7Yhp8fruHDB3GvklwGWC1gVidwDJi2DL7GwTx2lmmpamDF1YVFAUWI3ghBaOn44b0OJvUpU6tGpp8xeYAKf3ij1HUDuLLjnJVsyw1ORRp9FVdTHtJYbnC7h2V0Vq2U1MFqDzKRI0kG5MWBswI7EfTD9AyfOZkATVhiBPKm/W+n1xFlM9UqKjGpINaiGgLBiqlrDcTePabYg4VwmhlwXdjrKtpkk6CYm1uaep2vtgWlnKy+Uj01YHMUR5gQqZNanJO473tOJzsPYsZjMbx1MXnGdztOjWzBYGo2vlpggD+6ofEdxJBiLmThE/iSoWIp0whn4adO/f4pLfeoucQeLmX9szPmMQpqJbUB/g0bQLn26WPXCKjmXzDkLU8pQLANGr1O07mAfTGPGdNLTSpnMySWqCqQJMvVFtuhYDYT33xz56MuopUfSLspB7GBqgSf8ATA2GAM3wDN31rUKxunMh9TpljtMGB3wXk82aQUQxjrUBEkdbADph/wAJHT4Yp1GqrU0i0rqnc8xMDpax7ycEPwWtUIWnmEdTcKoLG0wbAC0byQDHXC7OZ98wIqtUMGygDQo6xb8zae2Ll4S4xSpJ5aDTuSRu1t2JGpu3yHTBdkOEieDMwGksTN9TWgkR1ItPp374Pyvg6qkF6tNhcKqjT6/ZEnb59Z6vsz4knVoKiOkEke4AAj3IHrhUvi4oCTqLEyBqVZtYRoaeY/xHp7YjeVPILyPh2shBVRHRXY/QgHULXmR7ASDLxXieYRNPkGm0iHRgxERYKZmRNiwtB9Aubi+crvKKyp/5YA9OZ2adMDpF+gxFnc4500w9So8RaqzAk+z3N9hMdumDAIHi1SapSiSBV5GdXACAIG6/EWDEdIKz1g/h3iGmZNV0ELYgNDEfEBbTPoGJsNukOX8PZ5hoqVgqW5KRjYbM/wAZP6viXhPDVNby6lIEFTIYHYSQWmZkm0nrPTCuHNdtxTLldTCZGxHw2mObln2wlPC6OY1ME0rIA0lmuLRYEyI2AgTHUYtuZ8M5YLCUUTc/u+Q33+GJnqDviq8VyFRGXzHDpuL6ZPMAstImTIE9xMmcE/QpVn8iKbc3KgAC6hBbYcwWwvB69bdondjIKqUNoEkGYiNSwOv1w1o8JrsQUy8oJKhyFYTBBAIuZvJBH0ONZjLOWYeUwAaGCzKGFkOVI76g3W+8YvU4QjhmkEqOa9jYE3hTOw+XzGJOHValBtRy6VQxggy8SJAKqQJ6+xGDlTQdIB0wbioSev8AFuPp174O4NQoNUqSpFTT9sJDaZMsQf4SBBM2GDRhdxLPmt8WXSQBAIAVT/kBJM/1wE2bhivljl33np9mAO3X2w94xlaySSoMiVFM3gGLqJNrA7jfbCbLOrqGQHVAlZI+UHaJJjDhGeU481NQFoUzN5JK+sys9Prt7bPiGuqn9yskG6D0EEyDJ9o/DC/NVQkSACTcQCe0dDM9Ab4mp5UvCtqiLgMJ+hM7SN49OgnIepsllKrlnaozmGij5vlEmZQG+rTHLfffAlfNVqTFHp01k2Lpr0mBZWbUZIbqSN9sNnpVabl6YMk9AkGLzEET6xgDjkV6xchqRApKS6Blkt/Eh1AmR8u3U9n6ayfElgCPNZJjV9ljJgAD13++MCtVqk6qu/S4Cr2gSyiO4JP5iV8hUU6qejR1NMAgm4MaZuT6jrjWXqqlRS4Ksu2qnNt4UuCvTtvh4Sw8Hqoraqz01UwSSSZtAstlFu/XGcS4nkAB5f8Ae/ELMADsNVzve4DNgnIZrKVmAFB3e8hkAURvsFXfpE7W2xYKeRpshV8rSCAWEJ9wAgdOs4zty9qkUj/+StSqwgepTBMg/EI+JkkiVEnlOlh63wdxLi616dOuBoqUWBQF1mohjWI+IRYmfWMdDgS1KhZSaI1sCmn4SLWJAIBEenrsDIPCeUpEanrFoIiVOoHcEaLi46e/fFbxLKO4jmqIVKrKWFQAqVmZ62tHe+5JxDmuO0i9OkGYk1KRBIMf3tO095jp2wnoUC1KtleYNRbzaJtqK7xcRJSelvlYPLcEKPTd51rVpEQ0iNaGDDEfOJtvgkmja95xvGr/AKP9Mbx0MninibJas7mWteog1MY0/uKFh6neP5DAI4WKY1A3JglSN7WHqe3qO1xv/ErL12ztXyjCrVVjDgX8iheJvAX4h/FHvxwDjGhT50awQQxAAiN9+u574ykuRftbMll6tOnrq1RRHSWn5Tbr64WcR8T1KdR9NZXXSoUsogltZaP4o0re4Gr2wlzmarVTzsZGoReJ2kCYkW3FtTC2LAMu2dyi03HlwCdKrylrgN2IEkiNiB64WZ3T36TcFzbsilSKyKWqPTCayBdBTm5gpsDeRM9cBV6wNN3op5TM2hA8jeWVgtiAKZGxG+HvgljlaTIykCZHW8BRBmDyqNjhLxHK/wDFedVJNNIiwg7kAGNgdhabb3wvYQZHK+Ww1KokyVMgHrOkAb9rnpi8V+IZWJOn5U26kbWHWPp6Y2/E0rr5dSmSGAuCJ1d1EzO0HCXNcIZaZ0taDp1IQenUEg+0DrtOJvflU68Js7QfMmKNdCqw3lgXm4vfVvNyPlgTL5ytSc06jKpIiRvB9Yg3hb+k4X+U9IS0xYTAg3AInbZZk9+1sMa3GxpVELLpYknWCTu2m9OGWJsNjAw8LT/IZYsCQWkHoY3VfQm/rP4nEWby7LqemWJO+xJgb7z+hhTQ4zT11GkFa51UkZgIApoJbS0gTNokXMGRg3KcfMDX5RYmwRySdoImbR0mfTCynscU+IVQoLUW3iBqBjewjees+mCKmZSoB5wqIYjn0kGOkEb74PpZ1mJa8EWUrB+Z2P07dsccT4zRoiKtQKSPgALEjpygEfdHrbC9mXVMgQC+VqApYkamZZ7FZI/l6dFOc8RVUM1UKAfZpqoDdN2DHb1vAtfEi8Vo3KUKm5AJcLI7wrH229OmBs5xrL1ISpl3e8JprHcx3Cj3uemLk+067HFqWZYk06hdRyoKqhWE80kKEMCSAb23EmGp4VlaqFPKqT8JEoYJFwQxg79sVZUrCsdCaFa4FR5j6KQsAWFiPvxHmKNTlOlSragCla5m83UbxfrHWTd4WrZ/YdUJ5dOrVRIhdW4vPLGoe/zxPneG1qlIprpPA5S6yR0mQQZGKWuaIakSKg0zBDl4/hgagpAt3+Ebk4ccFVHQBM85lYCtCtv0DDXMyJ64VhyoMxlkoqPNNN29DPUiyknvFsL6WbptzGm67wRrUADvpMXt19Pe3Zug2hgarOeohYv1+D3t74puayyEkOtYgkSBpMXEGDtfBxulYf8ACuKI0BnOmNwomO/wyfvOAcxxaiteonnU48+hpLMBIQJUqNJNlUC/bfHFbJ0jTC0kdSDsWQD7h39cUHhNUvXFJ4XQarMZkaiTShZ3EfXFceMotei8d4hTYjyzl4EEutWZBMWgRb7UgkSpg7iuUc3lwSHrgOJY6VOmpvCppGn2aBsNuth4N4do1srrAaOYLqIaykhQsJJEGJ7zgHL+FtVRfNSppB1A3GxB0tqHwmDMRaO8hdTodkVD9navrarUpvTLMlSogEkfC3x2JG4IF+pjFx4Vx51QO1fzVgWamoViQJVagPxKZm3Q7Y5r+DaB1Sajal/u9agd9xEXPVo9DgrN+EKbyympTaI1KSR2vBjuJib4V5caclhGviaolWp5g1AOVAIhl2jqAN49h8sWjgPFvMAiwa6lrzEiDPtveL/ILL5GvRkKKFZDvrPNb3/OYwFkMxTp5hUnyi7VCygaVQaVs0sUMlt7HfbC6p+APEOK1DnKlZkKii60yTHwtEA3ixhvZnEYPq8T0MlHTymrT0tIEKXBFtyekDp7YIr8NplnZapak6/vUUawdS/FvqQlb7HYXwi4eTqpq8+ZQrpTYx8QLpBE3ggg/MycOdk97xmNYzG7J4T45zqrnsygplnIUkj7P7ukAYFzc7xuBvhIeGuX8ukPiVX6aVA1yAVmfciRsb4s3jPw3Uevms0jkaXpIFEST5dKTJFhzd9+2+Krwzg9Q1wjsy6wCFYMWgmxkGY9RPsdsZ8bMXfI1A2io/laQskjVsQZJAgyqh11Gfti+5w98Jecy00hFA5mdNBQyZMAGx9wPwlvV8JVjRSlTqLo8mpTZWJ0sahDByLzpIIi59RhPS4bmeGEwi1UsWZHIYDuyn6SO/0VssPMXynl0AJZksLntFoJ2645fJGCfKp1ARaG9OpMWO3XpipeFKq0kaolWr5bNZHIdQGA1CySOafi2jrfE/FGrVcs9KhUqRqDaqaL9kgwOcmCegFo27xZ2rXeeyy0SEBAJU/uzII3+EHuPW+kx/Dg/wAJcYzD021DlQkA6kIMfCVvK8vQncHvAS8TzNKhlqC5xna5UOyqhlhJg6SykT9lp7WtiwZcFkpgO6gKCDrbWwa8sxaSffBfBRs8QqvmdL00qUWFtLjljeekknubKfmPxXKUTmF004QKQzJRqag1xIZRDbx6X32xEi1mzFRS4FAKNLs5LExJ3tGq2/QH3q9HxnTOWZqi6swJinTIdZgQxcMARqkGC0RhyX0NPuOUEpUUpUKRqlQVUNIKrYMOZgTrSV3JM9BhUrUKMmpUak4W6iYp8gsQswBM83TvhNx7xt5mmnkddNdM1W0KrgyOQQDAHU9ZEGN6fUruqPOzD94x5mYEw3MZ3HXfF8eF9ptXfP8AGqoy9NMqdTNzu6DTo1bDUeYkkkwN4A74SpTzLO5SmQRogsNJYk7MzTPX1274B4LxLSWC1iqgGJF473YRI9cdvmGreb5QqVAs3LiNptpEn4Tsx2HoMVmFpn4Zr0C7+c59GJfSyiB27nYi49cOOJcVyTaV12ixRSD9kHVMDrtEyPYFBk+CVanlqVSlKBgHu0TB5GMx1M76TcYN/sFaIXza6oL7AqZ0ADSBykalcEkiYgbxhWTQ44nx+sSnlM6pTBlnhSxJEyD0HQyftE7YXUc+9F6YL/3K60VrAq4BIYibFWgTJiTvODP2XJoFGqpWqsxFQnWqkL8byJ0rqYAMRuvoSZ81wDWG8mi6o4G9RNOwGpjzTEzBG2H1AX/2i7LICqJ1QH0kWHqJu033iL744qUdTiaZJ+0dZJmLAEMfW8dPQ423gzNrRFWkBUQfEKbBihAEyp3t/DMGT0nB/CuCrmajucvXBmETbSBIeS2kEiQ0nt0m72DsJleJ1Kbl/MrKjEKFLv8AZDRs3SCLj6YLq8WqSCcxIBvrVZt2YQ03Eg/0wXT4Rk1cUnChiU+OqDDEoIO4iT13DvI6YziWVp0dQFREVX0VCCSdQIXYKrNdtwD8JmbYXQKeO8SYimqsQGYBnmQvsoWbyDbsN8ReFKuvNyTE0nM6Whv+K1GAssBE7gbXxArmpUUeYI1iCSI3kFja3KTsdouYnPCL6c1paoF8und+Y6guZSoTygm6gwdtsPMhPV+E1kShSpmqNSUwrLIW62JAdg1979CN8G1nfSCqtJB0sArCehYTESBtjyHi2VMsQ1SqFFFJCkg6KdJXcarg6lY3HrgTh+fr0m5atREYkkUntMmSwYEe+qMZ3/Pe4uc3q3CauYp0i2cqhTNjKAHp1M3O20YV8beold6zZgLTpU1bSMw1oLklkVIbUCoC32xUeDeIcxXqN5aioBzS6U2hRpBJBWZ19Zj3wZTziNmDUzVF6bA6m8t9IZrCSjEqwgfZPU2wfDKNTcU8ysAKdR6lYAa2ZmQU9cMNXLZoWNM9Ra4wnyOdNQVH/empVJddKFlNwOYtEEMb6Qfs+gxa/EOWo+S9SmhrecwDy5UxAHQg7ACLRMx3I4YKdLLAkaGRSVpisJJGpoBLRcn9QMHymDO0fC8gMj/xQDBK3lIVGj4mgSYJjn7Cd8B8U4jTq5mhXohoavRoVAUIkq6Mpj0mJ9FtcYxhrpl69CpoBWFqRUGo6pKsOdQNI6wC0H04yHCnbyXp61ojN0GKMSJJq0RqWRzDpfthTz2L4e+Y1jU43jdmoFVz52YGuFFS6ggT+6y5vOwGkzEkgkR1wuq8YymXrPVEPVqATLDdYACiTAkXO++OuK0383MjSrIao+LV/wAmhvDAe1uuK4lLhzsJFFWmBri7C3LJ9PujHNI1tXXhHic1lVtIlmHKpmFNrn3/AAxzxSotUqylRUi0NyuAdg0EavT19ZFUrcAyahqpLUlgFtNfTTjpPKxAk7e2EI8X5DLsDSo1TaOZmAjayBl1W/iAw5x3wN+13y/h9HLmmr5dwfjSQSfQqNp+fcYTrS/ZWqMc/SaqxutfQ0sYMiKoIa22/SNo838R+Ka2ZqlkLUaQslJWdQBH2oN2Imb4L8MTUUrSmQt25YHSQCDMbxIHtBnT/nZO0/JaOO+NaIUEh3rqAaQ8ysqzIuVaDYXuOlsV+p4wzmarU1FapTqTyLTCqB1NyZIhbhiZ9cXbhnhCjWVkrOCN/hudotBHyvOI6f8A4XIa5YVStLSQppllMkETcsogWsOuwuQpeMGVW18ZZ7MK6NUdiJDLTpwYWQ0BCCZ7GR+GFgpsCaaoq6oWLBtRXWoCqYUkGdz64Ir8ApUOJfsbZh00EuKqkl5YIwkqAZtOkCRJOq9rfVRjUpnLRU0kisxA11ZA530jVrWIAKmQbkQDirZPBPPG4TXFM1IBFM6tTKy1O2oBoV46iSdpEbm8SylYFUrllQmPMJinqYKwRiqPHKVIt19zizcU1Z1a9HLLNPQoqu6QUKamYSSEBBiLKfjsd8WfgPB/Ky1JRllZlpICwzLKHhRLWWIO4nCvL7PFHo+AiaautalUl9AW5g7ACpae+0biYxnCq/8AZ7eXmMpqBMxEPsBIElXAjYfdJxcMuMxTf9qbyEyLhGZKtR3NIkAa0Y0gV6WMiT0mcWbxHkBVolSnmaioVdAaDI5xIIBX4pNrYzvO+KqcZ5Uul4tFOsSlCoztSby20U4AEMdVNQriDEqXLbbSMRJwnLUFepnK9BqjS7CmCx01WOkqpOqJcC4IspJ7wUvCFXI1f2mtUpNQpMzlofUeUiNKodKyYIDxB7WwFkfFNOrVzNfN011ny2amlHUFFLVDyasOQdMk/wANgNRi5J6T/Tls7l/KqHJ5ZqrU20N5pZAjMUDBgq7DzGZlMQQbY6rNn6hsKFNoK/AdUztqJmACWFyd5gkwHV8UocvXzJVSFKikhMMpJUU3IVUdabbsgJ73D4Wj9qzVcV6OXVEZVA1lm5G+FhBktvNp0leUyMGDXK+NcxlsyRWzIqKCQeWV+0YAU9eWGixtZBdI/FK1NwcxTp1kPwVbyUazHUolxpImQZgd7t8z4YrVTzlIEF7fCGLAXsQVC6oB2O9sZwfw9naTU6S0qhy7S5ZVkw1MjTsy3sJg3OK/GF2ecE4/lXDCqrkaoVtQ5t1WYCXbSYHWB1xWf/EjQcxROWKikU8yEMxVDsCTzEFge3r3wx8Q8CpPWUZOqwriSaIkQ9KGbRIJJVnkLvub4pGfpVab0xmEK6VgAqV+J+ki4EkD0AHTBxk3RV34NmctUpc9GWqHWolbDRJmSBEh29pmIOFdbKJTzKcrtSrI1NlUoX0uNQI0tcELqBMAgEibS04YgellSq1F5DcowDf8OaXKzkKYEnkJEKLgtcPM5OK+W0uzgplkIC80Gi6I4AJnWJOnpF8IHNHNqrH93UZXCkayidDMAkzCqWJmwnY4QeIVHIyIKOoqBW1glVJAkhAejA+s2HZ/UyPlCnTIqRSRUGoaSZpVxcQbFdRnuoHXAHEaSmlQUUuQNQVmZ7FS9OJUUzIKi8kRB32wuOSnVa4bTq5dkelVqI2k89M2EyfhIhlJHtbe2HHDc8pn9t16WaRVpuumTvKlT3jf5YeNxikTKUy8sSrBWIJYqrEcws4be9ioMlguN5Kg1eoAab0gwbSHgo+lgiKVksh0g3E9DBUSXb9lgNMjQohny2ZjUPiFRpgSbiwMGTMDc+syZXiOas/mipGwdQQJ6gnnn/qHXAFeouXq1sulKmCTpqy5IYKFOkSIEFzBCxZut8F5HglE03qnRRYSohpLGAeURBPSYOxAHXC9dmdUfE1KQMylRDB59Tmmdv4SYt0IxYzUTyqboVZDVoaWVywINansTjy7L8HzNdlOjzlSRB1SBNpNo3BiD19YbZDJtQq0lRqlMNmMvqpn4TNamdjIB62N4O8Ym8ZvStr6AxvGYzGzJ49n8stXO51amoqtSlAFSooE0acmFYXsPpjij4Tyam1ASeuupN5665xmMxz7Y2wTxDw/l6iKlRGdAbKa1aPp5mBafhDI6T/w4gzI82tH+564zGYPlc8lkap+C8gIjKjb/m1/p/e4Y5bg2VFxlkBGx1VJE7wfMn54zGYPlaeQzoqoiFiRsHqR9NcY7qZkzHN//bV//ZjMZgIlq8JyxzH7Q1BWrC/mNUrE/CFv+9/hAHpgHxR4jq0XoaPhCVHKM9UqxWyhh5lwN42+mMxmHx7vYvgs4Nn3GYpupKJmUWpVoozLT1vTliFDSJIne/WcXLL0aekIKYCKNKqHqQABAAGuBa1sZjMVy8lHNWhTYGkyaqZW6M9QrAvEF4jHKZsgAjVtt5tWBHQfvNsZjMQbK2bOlfi5hcebV/8AnhQi0V1KMvR0mJENB63577dcZjML2YWtWpKulcrlwtuXS8dttcbHBeX4tpTStKmFPLpBqaQALADzIj02xmMxolupxQR/cUTBkWfc2n494AxOONtYeWn1qf8A7MZjMKw0KV0Rta0KIdiZfSdR1b31TfSJ9hhV4qzSPQqO+XoM8BQzJqKgmOUkmIkkeuMxmFx8i+EL50rkazhaeqg4SlyLyKSFIgCDy25pweOIKWWctlpAUg+VcQDEXtEmO0nGYzF2JgscWP8Ay6P/ALP645q8QBW9GgQTsaYjefxvjMZiLDCZDNpsMtlliY00VEXOGNPPR/hULf8AlL79u+MxmKwaBq5hJJOWypJuT5CXO07drYgNSmDIy2WB2tQT+WMxmDAIXPmD+7pWB/w16D2wv4FxU5msVqU6Q8uvlypVAD/f0evzxvGYUkwb295xmMxmNm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32" y="7937"/>
            <a:ext cx="9157531"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7975" y="71735"/>
            <a:ext cx="8683625" cy="461665"/>
          </a:xfrm>
          <a:prstGeom prst="rect">
            <a:avLst/>
          </a:prstGeom>
          <a:noFill/>
        </p:spPr>
        <p:txBody>
          <a:bodyPr wrap="square" rtlCol="0">
            <a:spAutoFit/>
          </a:bodyPr>
          <a:lstStyle/>
          <a:p>
            <a:pPr algn="ctr"/>
            <a:r>
              <a:rPr lang="en-US" sz="2400" b="1" i="1" dirty="0"/>
              <a:t>Non </a:t>
            </a:r>
            <a:r>
              <a:rPr lang="en-US" sz="2400" b="1" i="1" dirty="0" err="1"/>
              <a:t>Est</a:t>
            </a:r>
            <a:r>
              <a:rPr lang="en-US" sz="2400" b="1" i="1" dirty="0"/>
              <a:t> </a:t>
            </a:r>
            <a:r>
              <a:rPr lang="en-US" sz="2400" b="1" i="1" dirty="0" err="1"/>
              <a:t>potestas</a:t>
            </a:r>
            <a:r>
              <a:rPr lang="en-US" sz="2400" b="1" i="1" dirty="0"/>
              <a:t> Super </a:t>
            </a:r>
            <a:r>
              <a:rPr lang="en-US" sz="2400" b="1" i="1" dirty="0" err="1"/>
              <a:t>Terram</a:t>
            </a:r>
            <a:r>
              <a:rPr lang="en-US" sz="2400" b="1" i="1" dirty="0"/>
              <a:t> quae </a:t>
            </a:r>
            <a:r>
              <a:rPr lang="en-US" sz="2400" b="1" i="1" dirty="0" err="1"/>
              <a:t>Comparetur</a:t>
            </a:r>
            <a:r>
              <a:rPr lang="en-US" sz="2400" b="1" i="1" dirty="0"/>
              <a:t> </a:t>
            </a:r>
            <a:r>
              <a:rPr lang="en-US" sz="2400" b="1" i="1" dirty="0" err="1"/>
              <a:t>ei</a:t>
            </a:r>
            <a:r>
              <a:rPr lang="en-US" sz="2400" b="1" dirty="0"/>
              <a:t> Job </a:t>
            </a:r>
            <a:r>
              <a:rPr lang="en-US" sz="2400" b="1" dirty="0" smtClean="0"/>
              <a:t>41:24</a:t>
            </a:r>
            <a:endParaRPr lang="en-US" sz="2400" b="1" dirty="0"/>
          </a:p>
        </p:txBody>
      </p:sp>
    </p:spTree>
    <p:extLst>
      <p:ext uri="{BB962C8B-B14F-4D97-AF65-F5344CB8AC3E}">
        <p14:creationId xmlns:p14="http://schemas.microsoft.com/office/powerpoint/2010/main" val="4053452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6FxMbQKiM1I/Utw-fm7C2nI/AAAAAAAAAQs/-E7JkK1eQZw/s1600/hobbes-leviathan-detail.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500"/>
                    </a14:imgEffect>
                    <a14:imgEffect>
                      <a14:saturation sat="400000"/>
                    </a14:imgEffect>
                    <a14:imgEffect>
                      <a14:brightnessContrast contrast="-77000"/>
                    </a14:imgEffect>
                  </a14:imgLayer>
                </a14:imgProps>
              </a:ext>
              <a:ext uri="{28A0092B-C50C-407E-A947-70E740481C1C}">
                <a14:useLocalDpi xmlns:a14="http://schemas.microsoft.com/office/drawing/2010/main" val="0"/>
              </a:ext>
            </a:extLst>
          </a:blip>
          <a:srcRect/>
          <a:stretch>
            <a:fillRect/>
          </a:stretch>
        </p:blipFill>
        <p:spPr bwMode="auto">
          <a:xfrm>
            <a:off x="-9970" y="0"/>
            <a:ext cx="915397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2215" y="10682"/>
            <a:ext cx="8229600" cy="4525963"/>
          </a:xfrm>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TextBox 3"/>
          <p:cNvSpPr txBox="1"/>
          <p:nvPr/>
        </p:nvSpPr>
        <p:spPr>
          <a:xfrm>
            <a:off x="299815" y="2971800"/>
            <a:ext cx="8534400" cy="3785652"/>
          </a:xfrm>
          <a:prstGeom prst="rect">
            <a:avLst/>
          </a:prstGeom>
          <a:noFill/>
        </p:spPr>
        <p:txBody>
          <a:bodyPr wrap="square" rtlCol="0">
            <a:spAutoFit/>
          </a:bodyPr>
          <a:lstStyle/>
          <a:p>
            <a:r>
              <a:rPr lang="en-US" sz="4000" b="1" dirty="0"/>
              <a:t>“A multitude of men, are made one person, when they are by one man, or one person, represented; so that it be done with the consent of every one of that multitude in particular” (Hobbes, Leviathan, I.16.13).</a:t>
            </a:r>
          </a:p>
        </p:txBody>
      </p:sp>
    </p:spTree>
    <p:extLst>
      <p:ext uri="{BB962C8B-B14F-4D97-AF65-F5344CB8AC3E}">
        <p14:creationId xmlns:p14="http://schemas.microsoft.com/office/powerpoint/2010/main" val="181985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algn="ctr" eaLnBrk="1" fontAlgn="auto" hangingPunct="1">
              <a:spcAft>
                <a:spcPts val="0"/>
              </a:spcAft>
              <a:defRPr/>
            </a:pPr>
            <a:r>
              <a:rPr lang="en-US" sz="3600" dirty="0" smtClean="0">
                <a:solidFill>
                  <a:schemeClr val="accent1">
                    <a:tint val="83000"/>
                    <a:satMod val="150000"/>
                  </a:schemeClr>
                </a:solidFill>
                <a:cs typeface="Tunga" pitchFamily="34" charset="0"/>
              </a:rPr>
              <a:t>10</a:t>
            </a:r>
            <a:r>
              <a:rPr lang="en-US" sz="3600" baseline="30000" dirty="0" smtClean="0">
                <a:solidFill>
                  <a:schemeClr val="accent1">
                    <a:tint val="83000"/>
                    <a:satMod val="150000"/>
                  </a:schemeClr>
                </a:solidFill>
                <a:cs typeface="Tunga" pitchFamily="34" charset="0"/>
              </a:rPr>
              <a:t>th</a:t>
            </a:r>
            <a:r>
              <a:rPr lang="en-US" sz="3600" dirty="0" smtClean="0">
                <a:solidFill>
                  <a:schemeClr val="accent1">
                    <a:tint val="83000"/>
                    <a:satMod val="150000"/>
                  </a:schemeClr>
                </a:solidFill>
                <a:cs typeface="Tunga" pitchFamily="34" charset="0"/>
              </a:rPr>
              <a:t> World </a:t>
            </a:r>
            <a:r>
              <a:rPr lang="en-US" sz="3600" smtClean="0">
                <a:solidFill>
                  <a:schemeClr val="accent1">
                    <a:tint val="83000"/>
                    <a:satMod val="150000"/>
                  </a:schemeClr>
                </a:solidFill>
                <a:cs typeface="Tunga" pitchFamily="34" charset="0"/>
              </a:rPr>
              <a:t>Studies </a:t>
            </a:r>
            <a:r>
              <a:rPr lang="en-US" sz="3600" smtClean="0">
                <a:solidFill>
                  <a:srgbClr val="FF0000"/>
                </a:solidFill>
                <a:cs typeface="Tunga" pitchFamily="34" charset="0"/>
              </a:rPr>
              <a:t>11.30.15</a:t>
            </a:r>
            <a:endParaRPr lang="en-US" sz="3600"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4343400" cy="5486400"/>
          </a:xfrm>
        </p:spPr>
        <p:txBody>
          <a:bodyPr>
            <a:normAutofit fontScale="92500" lnSpcReduction="20000"/>
          </a:bodyPr>
          <a:lstStyle/>
          <a:p>
            <a:pPr marL="0" indent="0" eaLnBrk="1" fontAlgn="auto" hangingPunct="1">
              <a:lnSpc>
                <a:spcPct val="90000"/>
              </a:lnSpc>
              <a:spcAft>
                <a:spcPts val="0"/>
              </a:spcAft>
              <a:buNone/>
              <a:defRPr/>
            </a:pPr>
            <a:r>
              <a:rPr lang="en-US" sz="3600" b="1" u="sng" dirty="0" smtClean="0"/>
              <a:t>Turn in:</a:t>
            </a:r>
            <a:endParaRPr lang="en-US" sz="3600" b="1" dirty="0"/>
          </a:p>
          <a:p>
            <a:pPr marL="514350" indent="-457200">
              <a:buFont typeface="Wingdings" pitchFamily="2" charset="2"/>
              <a:buChar char="Ø"/>
              <a:defRPr/>
            </a:pPr>
            <a:r>
              <a:rPr lang="en-US" sz="2800" b="1" dirty="0" smtClean="0"/>
              <a:t>7:25 AM:  Fall </a:t>
            </a:r>
            <a:r>
              <a:rPr lang="en-US" sz="2800" b="1" dirty="0"/>
              <a:t>Paper—POLISHED FINAL DRAFT!!! </a:t>
            </a:r>
            <a:r>
              <a:rPr lang="en-US" sz="2800" b="1" dirty="0">
                <a:sym typeface="Wingdings" panose="05000000000000000000" pitchFamily="2" charset="2"/>
              </a:rPr>
              <a:t></a:t>
            </a:r>
            <a:endParaRPr lang="en-US" sz="2000" b="1" dirty="0"/>
          </a:p>
          <a:p>
            <a:pPr marL="514350" indent="-457200">
              <a:buFont typeface="Wingdings" pitchFamily="2" charset="2"/>
              <a:buChar char="Ø"/>
              <a:defRPr/>
            </a:pPr>
            <a:endParaRPr lang="en-US" sz="2800" b="1" dirty="0"/>
          </a:p>
          <a:p>
            <a:pPr marL="673100" lvl="1" indent="-273050">
              <a:lnSpc>
                <a:spcPct val="90000"/>
              </a:lnSpc>
              <a:buFont typeface="Wingdings" pitchFamily="2" charset="2"/>
              <a:buChar char="Ø"/>
              <a:defRPr/>
            </a:pPr>
            <a:endParaRPr lang="en-US" b="1" dirty="0" smtClean="0"/>
          </a:p>
          <a:p>
            <a:pPr marL="0" indent="0" eaLnBrk="1" fontAlgn="auto" hangingPunct="1">
              <a:lnSpc>
                <a:spcPct val="90000"/>
              </a:lnSpc>
              <a:spcAft>
                <a:spcPts val="0"/>
              </a:spcAft>
              <a:buNone/>
              <a:defRPr/>
            </a:pPr>
            <a:r>
              <a:rPr lang="en-US" sz="3600" b="1" u="sng" dirty="0" smtClean="0"/>
              <a:t>Take out:</a:t>
            </a:r>
            <a:r>
              <a:rPr lang="en-US" sz="3600" b="1" dirty="0" smtClean="0"/>
              <a:t> </a:t>
            </a:r>
          </a:p>
          <a:p>
            <a:pPr marL="673100" lvl="1" indent="-273050">
              <a:lnSpc>
                <a:spcPct val="90000"/>
              </a:lnSpc>
              <a:buFont typeface="Wingdings" pitchFamily="2" charset="2"/>
              <a:buChar char="Ø"/>
              <a:defRPr/>
            </a:pPr>
            <a:r>
              <a:rPr lang="en-US" sz="2000" b="1" dirty="0" smtClean="0"/>
              <a:t>Planner</a:t>
            </a:r>
            <a:endParaRPr lang="en-US" sz="2000" b="1" dirty="0"/>
          </a:p>
          <a:p>
            <a:pPr marL="673100" lvl="1" indent="-273050">
              <a:lnSpc>
                <a:spcPct val="90000"/>
              </a:lnSpc>
              <a:buFont typeface="Wingdings" pitchFamily="2" charset="2"/>
              <a:buChar char="Ø"/>
              <a:defRPr/>
            </a:pPr>
            <a:r>
              <a:rPr lang="en-US" sz="2000" b="1" dirty="0" smtClean="0"/>
              <a:t>Pen/Pencil</a:t>
            </a:r>
          </a:p>
          <a:p>
            <a:pPr marL="400050" lvl="1" indent="0">
              <a:lnSpc>
                <a:spcPct val="90000"/>
              </a:lnSpc>
              <a:buNone/>
              <a:defRPr/>
            </a:pPr>
            <a:endParaRPr lang="en-US" b="1" dirty="0" smtClean="0"/>
          </a:p>
          <a:p>
            <a:pPr marL="0" indent="0">
              <a:lnSpc>
                <a:spcPct val="90000"/>
              </a:lnSpc>
              <a:buNone/>
              <a:defRPr/>
            </a:pPr>
            <a:r>
              <a:rPr lang="en-US" b="1" u="sng" dirty="0" smtClean="0"/>
              <a:t>Today’s objective:</a:t>
            </a:r>
          </a:p>
          <a:p>
            <a:pPr marL="673100" lvl="1" indent="-273050">
              <a:lnSpc>
                <a:spcPct val="90000"/>
              </a:lnSpc>
              <a:buFont typeface="Wingdings" pitchFamily="2" charset="2"/>
              <a:buChar char="Ø"/>
              <a:defRPr/>
            </a:pPr>
            <a:r>
              <a:rPr lang="en-US" sz="2000" b="1" dirty="0"/>
              <a:t>I can read and interpret text in order to describe how the Scientific Revolution helped contribute to the Age of Enlightenment.</a:t>
            </a: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419600" y="1143000"/>
            <a:ext cx="4724400" cy="5257800"/>
          </a:xfrm>
        </p:spPr>
        <p:txBody>
          <a:bodyPr>
            <a:normAutofit/>
          </a:bodyPr>
          <a:lstStyle/>
          <a:p>
            <a:pPr marL="57150" indent="0" eaLnBrk="1" hangingPunct="1">
              <a:buFont typeface="Wingdings" pitchFamily="2" charset="2"/>
              <a:buNone/>
              <a:defRPr/>
            </a:pPr>
            <a:r>
              <a:rPr lang="en-US" sz="2800" b="1" u="sng" dirty="0" smtClean="0"/>
              <a:t>Today’s Agenda:</a:t>
            </a:r>
          </a:p>
          <a:p>
            <a:pPr indent="-285750">
              <a:buFont typeface="Wingdings" pitchFamily="2" charset="2"/>
              <a:buChar char="Ø"/>
              <a:defRPr/>
            </a:pPr>
            <a:r>
              <a:rPr lang="en-US" sz="2800" b="1" i="1" dirty="0" smtClean="0"/>
              <a:t>Continue Philosophes Station Work…(a portion of time.)</a:t>
            </a:r>
          </a:p>
          <a:p>
            <a:pPr indent="-285750">
              <a:buFont typeface="Wingdings" pitchFamily="2" charset="2"/>
              <a:buChar char="Ø"/>
              <a:defRPr/>
            </a:pPr>
            <a:r>
              <a:rPr lang="en-US" sz="2800" b="1" i="1" dirty="0" smtClean="0"/>
              <a:t>England…</a:t>
            </a:r>
            <a:endParaRPr lang="en-US" sz="2000" b="1" i="1" dirty="0" smtClean="0"/>
          </a:p>
          <a:p>
            <a:pPr marL="57150" indent="0" eaLnBrk="1" hangingPunct="1">
              <a:buFont typeface="Wingdings" pitchFamily="2" charset="2"/>
              <a:buNone/>
              <a:defRPr/>
            </a:pPr>
            <a:endParaRPr lang="en-US" sz="2800" dirty="0" smtClean="0"/>
          </a:p>
          <a:p>
            <a:pPr marL="57150" indent="0" eaLnBrk="1" hangingPunct="1">
              <a:buFont typeface="Wingdings" pitchFamily="2" charset="2"/>
              <a:buNone/>
              <a:defRPr/>
            </a:pPr>
            <a:r>
              <a:rPr lang="en-US" sz="2800" b="1" u="sng" dirty="0" smtClean="0"/>
              <a:t>HW:</a:t>
            </a:r>
          </a:p>
          <a:p>
            <a:pPr marL="514350" indent="-457200" eaLnBrk="1" hangingPunct="1">
              <a:buFont typeface="Wingdings" panose="05000000000000000000" pitchFamily="2" charset="2"/>
              <a:buChar char="Ø"/>
              <a:defRPr/>
            </a:pPr>
            <a:r>
              <a:rPr lang="en-US" sz="2800" b="1" dirty="0" smtClean="0"/>
              <a:t>None</a:t>
            </a:r>
          </a:p>
          <a:p>
            <a:pPr marL="57150" indent="0">
              <a:defRPr/>
            </a:pPr>
            <a:endParaRPr lang="en-US" sz="2800" b="1" u="sng" dirty="0" smtClean="0"/>
          </a:p>
          <a:p>
            <a:pPr marL="1771650" lvl="3" indent="-457200">
              <a:defRPr/>
            </a:pPr>
            <a:endParaRPr lang="en-US" sz="1600" dirty="0" smtClean="0"/>
          </a:p>
          <a:p>
            <a:pPr marL="514350" indent="-457200">
              <a:defRPr/>
            </a:pPr>
            <a:endParaRPr lang="en-US" sz="2800" dirty="0"/>
          </a:p>
        </p:txBody>
      </p:sp>
    </p:spTree>
    <p:extLst>
      <p:ext uri="{BB962C8B-B14F-4D97-AF65-F5344CB8AC3E}">
        <p14:creationId xmlns:p14="http://schemas.microsoft.com/office/powerpoint/2010/main" val="408956570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589</Words>
  <Application>Microsoft Office PowerPoint</Application>
  <PresentationFormat>On-screen Show (4:3)</PresentationFormat>
  <Paragraphs>72</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10th World Studies 11.30.15</vt:lpstr>
      <vt:lpstr>Enlightenment Principles</vt:lpstr>
      <vt:lpstr>So where are we…England:</vt:lpstr>
      <vt:lpstr>So who are Locke and Hobbes</vt:lpstr>
      <vt:lpstr>Thomas Hobbes (1588-1679)</vt:lpstr>
      <vt:lpstr>PowerPoint Presentation</vt:lpstr>
      <vt:lpstr>PowerPoint Presentation</vt:lpstr>
      <vt:lpstr>PowerPoint Presentation</vt:lpstr>
      <vt:lpstr>10th World Studies 11.30.15</vt:lpstr>
    </vt:vector>
  </TitlesOfParts>
  <Company>Issaquah School District 411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 Studies 11.03.14</dc:title>
  <dc:creator>Windows User</dc:creator>
  <cp:lastModifiedBy>Windows User</cp:lastModifiedBy>
  <cp:revision>20</cp:revision>
  <cp:lastPrinted>2015-11-25T17:16:12Z</cp:lastPrinted>
  <dcterms:created xsi:type="dcterms:W3CDTF">2014-11-03T19:22:39Z</dcterms:created>
  <dcterms:modified xsi:type="dcterms:W3CDTF">2015-12-01T14:41:07Z</dcterms:modified>
</cp:coreProperties>
</file>