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295" r:id="rId3"/>
    <p:sldId id="289" r:id="rId4"/>
    <p:sldId id="290" r:id="rId5"/>
    <p:sldId id="291" r:id="rId6"/>
    <p:sldId id="292" r:id="rId7"/>
    <p:sldId id="293" r:id="rId8"/>
    <p:sldId id="294" r:id="rId9"/>
    <p:sldId id="288" r:id="rId10"/>
    <p:sldId id="280" r:id="rId11"/>
    <p:sldId id="281" r:id="rId12"/>
    <p:sldId id="282" r:id="rId13"/>
    <p:sldId id="283" r:id="rId14"/>
    <p:sldId id="284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346E3-F048-46E3-8574-DCC6A582B011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B0E59-AC9F-42AC-A30F-29D42369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3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CC345F-56AA-453F-BE04-FE0B140DB5E8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CC345F-56AA-453F-BE04-FE0B140DB5E8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CC345F-56AA-453F-BE04-FE0B140DB5E8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2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8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2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7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9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3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1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9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8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A0EB0-634F-4E36-BD5E-EF9882F3775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8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10</a:t>
            </a:r>
            <a:r>
              <a:rPr lang="en-US" sz="3600" baseline="300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 World Studies </a:t>
            </a:r>
            <a:r>
              <a:rPr lang="en-US" sz="3600" dirty="0" smtClean="0">
                <a:solidFill>
                  <a:srgbClr val="FF0000"/>
                </a:solidFill>
                <a:cs typeface="Tunga" pitchFamily="34" charset="0"/>
              </a:rPr>
              <a:t>11.30.18</a:t>
            </a:r>
            <a:endParaRPr lang="en-US" sz="3600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4864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u="sng" dirty="0" smtClean="0"/>
              <a:t>Turn in:</a:t>
            </a:r>
            <a:endParaRPr lang="en-US" sz="3600" b="1" dirty="0"/>
          </a:p>
          <a:p>
            <a:pPr marL="514350" indent="-457200"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/>
              <a:t>CRA “What is the Third Estate</a:t>
            </a:r>
            <a:r>
              <a:rPr lang="en-US" sz="2800" b="1" dirty="0" smtClean="0"/>
              <a:t>?” </a:t>
            </a:r>
            <a:endParaRPr lang="en-US" sz="2800" b="1" dirty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u="sng" dirty="0" smtClean="0"/>
              <a:t>Take out:</a:t>
            </a:r>
            <a:r>
              <a:rPr lang="en-US" sz="3600" b="1" dirty="0" smtClean="0"/>
              <a:t> 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Planner</a:t>
            </a:r>
            <a:endParaRPr lang="en-US" sz="2000" b="1" dirty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Pen/Pencil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Notes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Stamp Sheet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smtClean="0"/>
              <a:t>Today’s objective: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/>
              <a:t>I can </a:t>
            </a:r>
            <a:r>
              <a:rPr lang="en-US" sz="2000" b="1" dirty="0" smtClean="0"/>
              <a:t>describe the mood of France leading up to the events of the French Revolution</a:t>
            </a:r>
            <a:endParaRPr lang="en-US" sz="36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u="sng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419600" y="1143000"/>
            <a:ext cx="4724400" cy="5257800"/>
          </a:xfrm>
        </p:spPr>
        <p:txBody>
          <a:bodyPr rtlCol="0">
            <a:normAutofit/>
          </a:bodyPr>
          <a:lstStyle/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u="sng" dirty="0" smtClean="0"/>
              <a:t>Today’s Agenda: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i="1" dirty="0" smtClean="0"/>
              <a:t>The Three Estates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i="1" dirty="0" smtClean="0"/>
              <a:t>Revolution?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i="1" dirty="0" smtClean="0"/>
              <a:t>CRA 18.2</a:t>
            </a:r>
          </a:p>
          <a:p>
            <a:pPr indent="-2857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b="1" i="1" dirty="0" smtClean="0"/>
          </a:p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u="sng" dirty="0" smtClean="0"/>
              <a:t>HW:</a:t>
            </a:r>
            <a:endParaRPr lang="en-US" sz="1600" dirty="0" smtClean="0"/>
          </a:p>
          <a:p>
            <a:pPr marL="51435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1" dirty="0" smtClean="0"/>
              <a:t>CRA 18.2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634583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9677"/>
            <a:ext cx="8349343" cy="62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9" y="609600"/>
            <a:ext cx="834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</a:rPr>
              <a:t>A visual representation </a:t>
            </a:r>
            <a:r>
              <a:rPr lang="en-US" sz="2800" i="1" u="sng" dirty="0" smtClean="0">
                <a:solidFill>
                  <a:srgbClr val="FF0000"/>
                </a:solidFill>
              </a:rPr>
              <a:t>of the representation </a:t>
            </a:r>
            <a:r>
              <a:rPr lang="en-US" sz="2800" u="sng" dirty="0" smtClean="0">
                <a:solidFill>
                  <a:srgbClr val="FF0000"/>
                </a:solidFill>
              </a:rPr>
              <a:t>of the population of France.</a:t>
            </a:r>
            <a:endParaRPr lang="en-US" sz="2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609600"/>
            <a:ext cx="834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</a:rPr>
              <a:t>A visual representation </a:t>
            </a:r>
            <a:r>
              <a:rPr lang="en-US" sz="2800" i="1" u="sng" dirty="0" smtClean="0">
                <a:solidFill>
                  <a:srgbClr val="FF0000"/>
                </a:solidFill>
              </a:rPr>
              <a:t>of the representation </a:t>
            </a:r>
            <a:r>
              <a:rPr lang="en-US" sz="2800" u="sng" dirty="0" smtClean="0">
                <a:solidFill>
                  <a:srgbClr val="FF0000"/>
                </a:solidFill>
              </a:rPr>
              <a:t>of the population of France.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mrsommerglobal10.pbworks.com/f/1268657358/three%20est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12957"/>
            <a:ext cx="8988425" cy="519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4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34400" cy="640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90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257"/>
            <a:ext cx="8534400" cy="587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622537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June 20, 1789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5272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5400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July 14, 1789</a:t>
            </a:r>
            <a:endParaRPr lang="en-US" sz="5400" b="1" i="1" u="sng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9144000" cy="5486400"/>
          </a:xfrm>
        </p:spPr>
        <p:txBody>
          <a:bodyPr rtlCol="0">
            <a:normAutofit fontScale="92500" lnSpcReduction="10000"/>
          </a:bodyPr>
          <a:lstStyle/>
          <a:p>
            <a:pPr marL="273050" indent="-273050">
              <a:lnSpc>
                <a:spcPct val="90000"/>
              </a:lnSpc>
              <a:defRPr/>
            </a:pPr>
            <a:r>
              <a:rPr lang="en-US" sz="3600" dirty="0" smtClean="0"/>
              <a:t>Rumors are surfacing that the royal troops were about to institute martial law and occupy Paris.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en-US" sz="3600" dirty="0" smtClean="0"/>
              <a:t>Parisians crowd around the Bastille demanding the release of prisoners and demanding weapons and gunpowder 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en-US" dirty="0" smtClean="0"/>
              <a:t>The guards (wounded soldiers &amp; some Swiss guard) let them in…they thought they could buy time for reinforcements</a:t>
            </a:r>
          </a:p>
          <a:p>
            <a:pPr marL="673100" lvl="1" indent="-273050">
              <a:lnSpc>
                <a:spcPct val="90000"/>
              </a:lnSpc>
              <a:defRPr/>
            </a:pPr>
            <a:r>
              <a:rPr lang="en-US" dirty="0" smtClean="0"/>
              <a:t>The reinforcements joined the crowd!</a:t>
            </a:r>
          </a:p>
          <a:p>
            <a:pPr marL="673100" lvl="1" indent="-273050">
              <a:lnSpc>
                <a:spcPct val="90000"/>
              </a:lnSpc>
              <a:defRPr/>
            </a:pPr>
            <a:r>
              <a:rPr lang="en-US" dirty="0" smtClean="0"/>
              <a:t>7 people freed…</a:t>
            </a:r>
          </a:p>
          <a:p>
            <a:pPr marL="673100" lvl="1" indent="-273050">
              <a:lnSpc>
                <a:spcPct val="90000"/>
              </a:lnSpc>
              <a:defRPr/>
            </a:pPr>
            <a:r>
              <a:rPr lang="en-US" dirty="0" smtClean="0"/>
              <a:t>They began tearing apart the building…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en-US" dirty="0" smtClean="0"/>
              <a:t>Louis XVI asked, “is this a revolt?”  The answer, “no sire, it’s a revolution!”</a:t>
            </a:r>
          </a:p>
          <a:p>
            <a:pPr marL="673100" lvl="1" indent="-273050">
              <a:lnSpc>
                <a:spcPct val="90000"/>
              </a:lnSpc>
              <a:defRPr/>
            </a:pPr>
            <a:endParaRPr lang="en-US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37539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The Storming of the Bastille</a:t>
            </a:r>
            <a:endParaRPr lang="en-US" sz="3600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9144000" cy="5486400"/>
          </a:xfrm>
        </p:spPr>
        <p:txBody>
          <a:bodyPr rtlCol="0">
            <a:normAutofit/>
          </a:bodyPr>
          <a:lstStyle/>
          <a:p>
            <a:pPr marL="673100" lvl="1" indent="-273050">
              <a:lnSpc>
                <a:spcPct val="90000"/>
              </a:lnSpc>
              <a:defRPr/>
            </a:pPr>
            <a:endParaRPr lang="en-US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pic>
        <p:nvPicPr>
          <p:cNvPr id="2050" name="Picture 2" descr="http://t0.gstatic.com/images?q=tbn:ANd9GcSTnG4KymDMcsNKivgjo4M67vnBVyJGMnGEfyza8Lh91fadLsl_ow:lpmaryland.org/wp-content/uploads/2014/06/Bastil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5082709" cy="5791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0" y="1143000"/>
            <a:ext cx="3581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The storming and fall of the Bastille represents a direct challenge to the established order of France.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This event is viewed as the beginning of the French Revolution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89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279662"/>
            <a:ext cx="8349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“What is the Third Estate?”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89" y="1440656"/>
            <a:ext cx="3143250" cy="4143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10659"/>
            <a:ext cx="581898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Abbe Sieyes: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(Abby Sigh-</a:t>
            </a:r>
            <a:r>
              <a:rPr lang="en-US" sz="1800" dirty="0" err="1" smtClean="0">
                <a:solidFill>
                  <a:schemeClr val="tx1"/>
                </a:solidFill>
              </a:rPr>
              <a:t>ez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en-US" sz="1800" dirty="0">
              <a:solidFill>
                <a:schemeClr val="tx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A Roman Catholic Clergyman…of modest family means…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Yet a supporter of Enlightenment thought…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6276" y="5740924"/>
            <a:ext cx="2564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David—1817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80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10600" cy="646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3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Economic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Wars and extravagant spending had caused serious economic hardship </a:t>
            </a:r>
          </a:p>
          <a:p>
            <a:pPr lvl="1"/>
            <a:r>
              <a:rPr lang="en-US" sz="2000" dirty="0" smtClean="0"/>
              <a:t>7 years war</a:t>
            </a:r>
          </a:p>
          <a:p>
            <a:pPr lvl="1"/>
            <a:r>
              <a:rPr lang="en-US" sz="2000" dirty="0" smtClean="0"/>
              <a:t>American Revolution</a:t>
            </a:r>
          </a:p>
          <a:p>
            <a:r>
              <a:rPr lang="en-US" sz="2800" dirty="0" smtClean="0"/>
              <a:t>Taxes were high on the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estate</a:t>
            </a:r>
          </a:p>
          <a:p>
            <a:r>
              <a:rPr lang="en-US" sz="2800" dirty="0" smtClean="0"/>
              <a:t>½ government income goes toward paying interest on debt</a:t>
            </a:r>
          </a:p>
          <a:p>
            <a:r>
              <a:rPr lang="en-US" sz="2800" dirty="0" smtClean="0"/>
              <a:t>Jacques Necker (Finance Minister) proposes taxing first two estates.  </a:t>
            </a:r>
          </a:p>
          <a:p>
            <a:pPr lvl="1"/>
            <a:r>
              <a:rPr lang="en-US" sz="2000" dirty="0"/>
              <a:t>Fired by Louis XVI under pressure from nobles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7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638"/>
            <a:ext cx="8305800" cy="62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256"/>
            <a:ext cx="8529944" cy="640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6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9677"/>
            <a:ext cx="8349343" cy="62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9" y="609600"/>
            <a:ext cx="834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</a:rPr>
              <a:t>A visual representation </a:t>
            </a:r>
            <a:r>
              <a:rPr lang="en-US" sz="2800" i="1" u="sng" dirty="0" smtClean="0">
                <a:solidFill>
                  <a:srgbClr val="FF0000"/>
                </a:solidFill>
              </a:rPr>
              <a:t>of the representation </a:t>
            </a:r>
            <a:r>
              <a:rPr lang="en-US" sz="2800" u="sng" dirty="0" smtClean="0">
                <a:solidFill>
                  <a:srgbClr val="FF0000"/>
                </a:solidFill>
              </a:rPr>
              <a:t>of the population of France.</a:t>
            </a:r>
            <a:endParaRPr lang="en-US" sz="2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609600"/>
            <a:ext cx="834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</a:rPr>
              <a:t>Another visual representation </a:t>
            </a:r>
            <a:r>
              <a:rPr lang="en-US" sz="2800" i="1" u="sng" dirty="0" smtClean="0">
                <a:solidFill>
                  <a:srgbClr val="FF0000"/>
                </a:solidFill>
              </a:rPr>
              <a:t>of the representation </a:t>
            </a:r>
            <a:r>
              <a:rPr lang="en-US" sz="2800" u="sng" dirty="0" smtClean="0">
                <a:solidFill>
                  <a:srgbClr val="FF0000"/>
                </a:solidFill>
              </a:rPr>
              <a:t>of the population of France.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mrsommerglobal10.pbworks.com/f/1268657358/three%20est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12957"/>
            <a:ext cx="8988425" cy="519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228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Discuss at your Groups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9" y="1219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 smtClean="0"/>
              <a:t>What is the Third Estate?</a:t>
            </a:r>
          </a:p>
          <a:p>
            <a:endParaRPr lang="en-US" sz="5400" dirty="0" smtClean="0"/>
          </a:p>
          <a:p>
            <a:r>
              <a:rPr lang="en-US" sz="5400" dirty="0" smtClean="0"/>
              <a:t>What has it been until now in the political order?</a:t>
            </a:r>
          </a:p>
          <a:p>
            <a:endParaRPr lang="en-US" sz="5400" dirty="0" smtClean="0"/>
          </a:p>
          <a:p>
            <a:r>
              <a:rPr lang="en-US" sz="5400" dirty="0" smtClean="0"/>
              <a:t>What does it want to be?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208978" y="2057400"/>
            <a:ext cx="2819400" cy="70788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Everything…</a:t>
            </a:r>
            <a:endParaRPr lang="en-US" sz="4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162300" y="4363631"/>
            <a:ext cx="28194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Nothing…</a:t>
            </a:r>
            <a:endParaRPr lang="en-US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6019800"/>
            <a:ext cx="2819400" cy="70788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Something…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8823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355</Words>
  <Application>Microsoft Office PowerPoint</Application>
  <PresentationFormat>On-screen Show (4:3)</PresentationFormat>
  <Paragraphs>62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Tunga</vt:lpstr>
      <vt:lpstr>Wingdings</vt:lpstr>
      <vt:lpstr>Wingdings 2</vt:lpstr>
      <vt:lpstr>Office Theme</vt:lpstr>
      <vt:lpstr>10th World Studies 11.30.18</vt:lpstr>
      <vt:lpstr>PowerPoint Presentation</vt:lpstr>
      <vt:lpstr>PowerPoint Presentation</vt:lpstr>
      <vt:lpstr>Economic Issues</vt:lpstr>
      <vt:lpstr>PowerPoint Presentation</vt:lpstr>
      <vt:lpstr>PowerPoint Presentation</vt:lpstr>
      <vt:lpstr>PowerPoint Presentation</vt:lpstr>
      <vt:lpstr>PowerPoint Presentation</vt:lpstr>
      <vt:lpstr>Discuss at your Groups</vt:lpstr>
      <vt:lpstr>PowerPoint Presentation</vt:lpstr>
      <vt:lpstr>PowerPoint Presentation</vt:lpstr>
      <vt:lpstr>PowerPoint Presentation</vt:lpstr>
      <vt:lpstr>PowerPoint Presentation</vt:lpstr>
      <vt:lpstr>July 14, 1789</vt:lpstr>
      <vt:lpstr>The Storming of the Bastille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Steen, Matthew    SHS - Staff</cp:lastModifiedBy>
  <cp:revision>18</cp:revision>
  <dcterms:created xsi:type="dcterms:W3CDTF">2016-12-14T23:46:06Z</dcterms:created>
  <dcterms:modified xsi:type="dcterms:W3CDTF">2018-11-30T16:57:12Z</dcterms:modified>
</cp:coreProperties>
</file>