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57" r:id="rId3"/>
    <p:sldId id="258" r:id="rId4"/>
    <p:sldId id="259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9440F-631D-468F-8999-EE74F6DC0FF1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B322B-9E47-401C-8A7E-14E9EB1AF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7AEEE6D-15AC-45C1-9DE4-15CDF64CC264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0" hangingPunct="0"/>
              <a:t>1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064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Image retrieved from http://www.loc.gov/pictures/item/2010648388/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02E6F36-19D4-438D-AEDA-A125AB18F456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15250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Image retrieved from http://en.wikipedia.org/wiki/File:Europe_Mediterranean_Catalan_Atlas.jpeg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5218FF9-D1A1-43DC-8F06-20E3795B4987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72781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Image retrieved from http://www.loc.gov/rr/amed/guide/afr-encounters.html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6D0B48B-F854-4D47-9731-EE2BB5E7931C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4889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7AEEE6D-15AC-45C1-9DE4-15CDF64CC264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0" hangingPunct="0"/>
              <a:t>5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2607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7AEEE6D-15AC-45C1-9DE4-15CDF64CC264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0" hangingPunct="0"/>
              <a:t>6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2607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7AEEE6D-15AC-45C1-9DE4-15CDF64CC264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0" hangingPunct="0"/>
              <a:t>7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245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E0D6-0CB9-4DBB-8F53-7392910855D2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6A2F-EDC3-4E5A-A660-9BA4885E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9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E0D6-0CB9-4DBB-8F53-7392910855D2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6A2F-EDC3-4E5A-A660-9BA4885E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8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E0D6-0CB9-4DBB-8F53-7392910855D2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6A2F-EDC3-4E5A-A660-9BA4885E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5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E0D6-0CB9-4DBB-8F53-7392910855D2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6A2F-EDC3-4E5A-A660-9BA4885E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1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E0D6-0CB9-4DBB-8F53-7392910855D2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6A2F-EDC3-4E5A-A660-9BA4885E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E0D6-0CB9-4DBB-8F53-7392910855D2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6A2F-EDC3-4E5A-A660-9BA4885E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8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E0D6-0CB9-4DBB-8F53-7392910855D2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6A2F-EDC3-4E5A-A660-9BA4885E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5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E0D6-0CB9-4DBB-8F53-7392910855D2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6A2F-EDC3-4E5A-A660-9BA4885E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7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E0D6-0CB9-4DBB-8F53-7392910855D2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6A2F-EDC3-4E5A-A660-9BA4885E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7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E0D6-0CB9-4DBB-8F53-7392910855D2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6A2F-EDC3-4E5A-A660-9BA4885E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9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E0D6-0CB9-4DBB-8F53-7392910855D2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6A2F-EDC3-4E5A-A660-9BA4885E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2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DE0D6-0CB9-4DBB-8F53-7392910855D2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C6A2F-EDC3-4E5A-A660-9BA4885E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6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vnU0v6hcU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1524000" y="228600"/>
            <a:ext cx="8591550" cy="1066800"/>
          </a:xfrm>
        </p:spPr>
        <p:txBody>
          <a:bodyPr rtlCol="0">
            <a:normAutofit/>
          </a:bodyPr>
          <a:lstStyle/>
          <a:p>
            <a:pPr marL="484632"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9</a:t>
            </a:r>
            <a:r>
              <a:rPr lang="en-US" baseline="300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 </a:t>
            </a: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Honors </a:t>
            </a:r>
            <a:r>
              <a:rPr lang="en-US" smtClean="0">
                <a:solidFill>
                  <a:srgbClr val="FF0000"/>
                </a:solidFill>
                <a:cs typeface="Tunga" pitchFamily="34" charset="0"/>
              </a:rPr>
              <a:t>12.04.15</a:t>
            </a:r>
            <a:endParaRPr 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1524000" y="1143000"/>
            <a:ext cx="4343400" cy="5334000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en-US" sz="2400" b="1" u="sng" dirty="0"/>
              <a:t>Turn in:</a:t>
            </a:r>
            <a:r>
              <a:rPr lang="en-US" sz="2400" b="1" dirty="0"/>
              <a:t>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/>
              <a:t>Nothing…</a:t>
            </a:r>
            <a:endParaRPr lang="en-US" sz="2400" b="1" u="sng" dirty="0" smtClean="0"/>
          </a:p>
          <a:p>
            <a:pPr marL="0" indent="0">
              <a:buNone/>
              <a:defRPr/>
            </a:pPr>
            <a:r>
              <a:rPr lang="en-US" sz="2400" b="1" u="sng" dirty="0" smtClean="0"/>
              <a:t>Take </a:t>
            </a:r>
            <a:r>
              <a:rPr lang="en-US" sz="2400" b="1" u="sng" dirty="0"/>
              <a:t>out :</a:t>
            </a:r>
            <a:r>
              <a:rPr lang="en-US" sz="2400" b="1" dirty="0"/>
              <a:t> </a:t>
            </a:r>
          </a:p>
          <a:p>
            <a:pPr marL="673100" lvl="1" indent="-273050">
              <a:buFont typeface="Wingdings" pitchFamily="2" charset="2"/>
              <a:buChar char="Ø"/>
              <a:defRPr/>
            </a:pPr>
            <a:r>
              <a:rPr lang="en-US" b="1" dirty="0" smtClean="0"/>
              <a:t>Planner</a:t>
            </a:r>
            <a:endParaRPr lang="en-US" b="1" dirty="0"/>
          </a:p>
          <a:p>
            <a:pPr marL="673100" lvl="1" indent="-273050">
              <a:buFont typeface="Wingdings" pitchFamily="2" charset="2"/>
              <a:buChar char="Ø"/>
              <a:defRPr/>
            </a:pPr>
            <a:r>
              <a:rPr lang="en-US" b="1" dirty="0" smtClean="0"/>
              <a:t>Pen/Pencil</a:t>
            </a:r>
          </a:p>
          <a:p>
            <a:pPr marL="673100" lvl="1" indent="-273050">
              <a:buFont typeface="Wingdings" pitchFamily="2" charset="2"/>
              <a:buChar char="Ø"/>
              <a:defRPr/>
            </a:pPr>
            <a:r>
              <a:rPr lang="en-US" b="1" smtClean="0"/>
              <a:t>Document </a:t>
            </a:r>
            <a:r>
              <a:rPr lang="en-US" b="1" dirty="0" smtClean="0"/>
              <a:t>packet</a:t>
            </a:r>
            <a:endParaRPr lang="en-US" b="1" dirty="0"/>
          </a:p>
          <a:p>
            <a:pPr marL="0" indent="0">
              <a:buNone/>
              <a:defRPr/>
            </a:pPr>
            <a:r>
              <a:rPr lang="en-US" sz="2400" b="1" u="sng" dirty="0" smtClean="0"/>
              <a:t>Today’s </a:t>
            </a:r>
            <a:r>
              <a:rPr lang="en-US" sz="2400" b="1" u="sng" dirty="0"/>
              <a:t>Learning Objectives</a:t>
            </a:r>
            <a:r>
              <a:rPr lang="en-US" sz="2400" b="1" u="sng" dirty="0" smtClean="0"/>
              <a:t>:</a:t>
            </a:r>
            <a:endParaRPr lang="en-US" sz="2400" b="1" u="sng" dirty="0"/>
          </a:p>
          <a:p>
            <a:pPr marL="576263" lvl="1" indent="-273050">
              <a:buFont typeface="Wingdings" pitchFamily="2" charset="2"/>
              <a:buChar char="Ø"/>
              <a:defRPr/>
            </a:pPr>
            <a:r>
              <a:rPr lang="en-US" b="1" dirty="0"/>
              <a:t>I can understand the physical features of Africa and the role it played in the development of civilizations.</a:t>
            </a: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6169026" y="1219201"/>
            <a:ext cx="4498975" cy="4602163"/>
          </a:xfrm>
        </p:spPr>
        <p:txBody>
          <a:bodyPr rtlCol="0">
            <a:normAutofit/>
          </a:bodyPr>
          <a:lstStyle/>
          <a:p>
            <a:pPr marL="57150" indent="0">
              <a:buNone/>
              <a:defRPr/>
            </a:pPr>
            <a:r>
              <a:rPr lang="en-US" sz="3600" b="1" u="sng" dirty="0" smtClean="0"/>
              <a:t>Today’s Agenda:</a:t>
            </a:r>
          </a:p>
          <a:p>
            <a:pPr marL="514350" indent="-457200">
              <a:buFont typeface="Wingdings" panose="05000000000000000000" pitchFamily="2" charset="2"/>
              <a:buChar char="Ø"/>
              <a:defRPr/>
            </a:pPr>
            <a:r>
              <a:rPr lang="en-US" sz="3600" b="1" dirty="0" smtClean="0"/>
              <a:t>Mansa </a:t>
            </a:r>
            <a:r>
              <a:rPr lang="en-US" sz="3600" b="1" dirty="0"/>
              <a:t>Musa 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en-US" sz="3600" b="1" dirty="0"/>
              <a:t>Document </a:t>
            </a:r>
            <a:r>
              <a:rPr lang="en-US" sz="3600" b="1" dirty="0" smtClean="0"/>
              <a:t>A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en-US" sz="3600" b="1" dirty="0" smtClean="0"/>
              <a:t>Document B &amp; C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4000" b="1" dirty="0" smtClean="0"/>
              <a:t>Crash Course(?)</a:t>
            </a:r>
            <a:endParaRPr lang="en-US" sz="4000" dirty="0"/>
          </a:p>
          <a:p>
            <a:pPr marL="57150" indent="0">
              <a:buNone/>
              <a:defRPr/>
            </a:pPr>
            <a:r>
              <a:rPr lang="en-US" sz="3600" b="1" u="sng" dirty="0"/>
              <a:t>HW:</a:t>
            </a:r>
            <a:r>
              <a:rPr lang="en-US" sz="3600" dirty="0"/>
              <a:t> </a:t>
            </a:r>
            <a:endParaRPr lang="en-US" sz="3600" b="1" dirty="0"/>
          </a:p>
          <a:p>
            <a:pPr marL="514350" indent="-457200">
              <a:buFont typeface="Wingdings" panose="05000000000000000000" pitchFamily="2" charset="2"/>
              <a:buChar char="Ø"/>
              <a:defRPr/>
            </a:pPr>
            <a:r>
              <a:rPr lang="en-US" sz="3600" b="1" dirty="0" smtClean="0"/>
              <a:t>Update!!!  NONE…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46123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/>
          <p:cNvSpPr>
            <a:spLocks noGrp="1"/>
          </p:cNvSpPr>
          <p:nvPr>
            <p:ph type="title"/>
          </p:nvPr>
        </p:nvSpPr>
        <p:spPr bwMode="auto">
          <a:xfrm>
            <a:off x="22256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smtClean="0">
                <a:latin typeface="Helvetica" charset="0"/>
              </a:rPr>
              <a:t>Mansa Musa’s Reign</a:t>
            </a:r>
          </a:p>
        </p:txBody>
      </p:sp>
      <p:sp>
        <p:nvSpPr>
          <p:cNvPr id="18434" name="TextBox 13"/>
          <p:cNvSpPr txBox="1">
            <a:spLocks noChangeArrowheads="1"/>
          </p:cNvSpPr>
          <p:nvPr/>
        </p:nvSpPr>
        <p:spPr bwMode="auto">
          <a:xfrm>
            <a:off x="2360613" y="6283325"/>
            <a:ext cx="7269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i="1">
                <a:latin typeface="Helvetica" charset="0"/>
              </a:rPr>
              <a:t>Sankore Mosque, Timbuktu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549" y="1409700"/>
            <a:ext cx="7268808" cy="4819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480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1809751" y="630238"/>
            <a:ext cx="8442325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altLang="en-US" sz="3400">
                <a:latin typeface="Helvetica" charset="0"/>
              </a:rPr>
              <a:t>Document B: The Catalan Atlas, 1375</a:t>
            </a:r>
          </a:p>
        </p:txBody>
      </p:sp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2641600" y="5394325"/>
            <a:ext cx="22586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/>
              <a:t> </a:t>
            </a:r>
          </a:p>
          <a:p>
            <a:pPr eaLnBrk="1" hangingPunct="1"/>
            <a:endParaRPr lang="en-US" altLang="en-US" sz="1800"/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4664075" y="22764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6" name="Picture 5" descr="Screen Shot 2014-04-01 at 2.11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40" y="1449295"/>
            <a:ext cx="8473440" cy="4986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50500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2179638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altLang="en-US">
                <a:latin typeface="Helvetica" charset="0"/>
              </a:rPr>
              <a:t>The Catalan Atlas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745" y="1405557"/>
            <a:ext cx="7412020" cy="4149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2451100" y="5621339"/>
            <a:ext cx="71564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“This Black lord is called Musa Mali, Lord of the Black people of Mali. </a:t>
            </a:r>
          </a:p>
          <a:p>
            <a:pPr algn="ctr" eaLnBrk="1" hangingPunct="1"/>
            <a:r>
              <a:rPr lang="en-US" altLang="en-US" sz="1800"/>
              <a:t>So abundant is the gold which is found in his country that he is the </a:t>
            </a:r>
          </a:p>
          <a:p>
            <a:pPr algn="ctr" eaLnBrk="1" hangingPunct="1"/>
            <a:r>
              <a:rPr lang="en-US" altLang="en-US" sz="1800"/>
              <a:t>richest and most noble king in all the land.”—</a:t>
            </a:r>
            <a:r>
              <a:rPr lang="en-US" altLang="en-US" sz="1800" i="1"/>
              <a:t>Catalan Atlas inscription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853792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1524000" y="228600"/>
            <a:ext cx="8591550" cy="1066800"/>
          </a:xfrm>
        </p:spPr>
        <p:txBody>
          <a:bodyPr rtlCol="0">
            <a:normAutofit/>
          </a:bodyPr>
          <a:lstStyle/>
          <a:p>
            <a:pPr marL="484632"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Document </a:t>
            </a: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B</a:t>
            </a:r>
            <a:endParaRPr 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1524000" y="1143000"/>
            <a:ext cx="9144000" cy="5334000"/>
          </a:xfrm>
        </p:spPr>
        <p:txBody>
          <a:bodyPr rtlCol="0"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/>
              <a:t>What </a:t>
            </a:r>
            <a:r>
              <a:rPr lang="en-US" dirty="0"/>
              <a:t>kind of document is this? Who created it? When?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/>
              <a:t>How </a:t>
            </a:r>
            <a:r>
              <a:rPr lang="en-US" dirty="0"/>
              <a:t>does the Catalan Atlas compare to </a:t>
            </a:r>
            <a:r>
              <a:rPr lang="en-US" i="1" dirty="0"/>
              <a:t>The Huffington Post </a:t>
            </a:r>
            <a:r>
              <a:rPr lang="en-US" dirty="0" smtClean="0"/>
              <a:t>blog post </a:t>
            </a:r>
            <a:r>
              <a:rPr lang="en-US" dirty="0"/>
              <a:t>in terms of its depiction of Mansa Musa?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/>
              <a:t>Do </a:t>
            </a:r>
            <a:r>
              <a:rPr lang="en-US" dirty="0"/>
              <a:t>you think this is an accurate depiction of Mansa Musa? Why or why not?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14444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1524000" y="228600"/>
            <a:ext cx="8591550" cy="1066800"/>
          </a:xfrm>
        </p:spPr>
        <p:txBody>
          <a:bodyPr rtlCol="0">
            <a:normAutofit/>
          </a:bodyPr>
          <a:lstStyle/>
          <a:p>
            <a:pPr marL="484632"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Document C</a:t>
            </a:r>
            <a:endParaRPr 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1524000" y="1143000"/>
            <a:ext cx="9144000" cy="5334000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/>
              <a:t>How </a:t>
            </a:r>
            <a:r>
              <a:rPr lang="en-US" i="1" dirty="0"/>
              <a:t>reliable </a:t>
            </a:r>
            <a:r>
              <a:rPr lang="en-US" dirty="0"/>
              <a:t>is this account of Mansa Musa from a historical perspective</a:t>
            </a:r>
            <a:r>
              <a:rPr lang="en-US" dirty="0" smtClean="0"/>
              <a:t>? Who was Al-</a:t>
            </a:r>
            <a:r>
              <a:rPr lang="en-US" dirty="0" err="1" smtClean="0"/>
              <a:t>Umari</a:t>
            </a:r>
            <a:r>
              <a:rPr lang="en-US" dirty="0" smtClean="0"/>
              <a:t>?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How does this compare to the blog’s account?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In his retelling, what historical value can we place on his account?</a:t>
            </a:r>
          </a:p>
        </p:txBody>
      </p:sp>
    </p:spTree>
    <p:extLst>
      <p:ext uri="{BB962C8B-B14F-4D97-AF65-F5344CB8AC3E}">
        <p14:creationId xmlns:p14="http://schemas.microsoft.com/office/powerpoint/2010/main" val="25065833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599"/>
            <a:ext cx="12192000" cy="1347107"/>
          </a:xfrm>
        </p:spPr>
        <p:txBody>
          <a:bodyPr rtlCol="0">
            <a:normAutofit fontScale="90000"/>
          </a:bodyPr>
          <a:lstStyle/>
          <a:p>
            <a:pPr marL="484632">
              <a:defRPr/>
            </a:pPr>
            <a:r>
              <a:rPr lang="en-US" b="1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Crash </a:t>
            </a:r>
            <a:r>
              <a:rPr lang="en-US" b="1" u="sng" dirty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Course</a:t>
            </a: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:  </a:t>
            </a:r>
            <a:r>
              <a:rPr lang="en-US" sz="3600" dirty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  <a:hlinkClick r:id="rId3"/>
              </a:rPr>
              <a:t>https://</a:t>
            </a: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  <a:hlinkClick r:id="rId3"/>
              </a:rPr>
              <a:t>www.youtube.com/watch?v=jvnU0v6hcUo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</a:br>
            <a:endParaRPr 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1532164" y="1524000"/>
            <a:ext cx="9144000" cy="5334000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According to the video, what are the differences between the development of Western and Eastern Africa?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Again, what does this tell us about African culture and civilizations?</a:t>
            </a:r>
            <a:endParaRPr 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n-US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How does this compare to Jared Diamond’s theory?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Are there inherent differences between races and how does this impact the development of civilization?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MAKE SURE YOU CHECK OUT MY WEBSITE FOR “LOGOUT” QUESTION…</a:t>
            </a:r>
          </a:p>
        </p:txBody>
      </p:sp>
    </p:spTree>
    <p:extLst>
      <p:ext uri="{BB962C8B-B14F-4D97-AF65-F5344CB8AC3E}">
        <p14:creationId xmlns:p14="http://schemas.microsoft.com/office/powerpoint/2010/main" val="36661214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317</Words>
  <Application>Microsoft Office PowerPoint</Application>
  <PresentationFormat>Custom</PresentationFormat>
  <Paragraphs>52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9th Honors 12.04.15</vt:lpstr>
      <vt:lpstr>Mansa Musa’s Reign</vt:lpstr>
      <vt:lpstr>Document B: The Catalan Atlas, 1375</vt:lpstr>
      <vt:lpstr>The Catalan Atlas</vt:lpstr>
      <vt:lpstr>Document B</vt:lpstr>
      <vt:lpstr>Document C</vt:lpstr>
      <vt:lpstr>Crash Course:  https://www.youtube.com/watch?v=jvnU0v6hcUo </vt:lpstr>
    </vt:vector>
  </TitlesOfParts>
  <Company>Issaquah School District 411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9th Honors 12.03.15</dc:title>
  <dc:creator>Steen, Matthew    SHS - Staff</dc:creator>
  <cp:lastModifiedBy>Windows User</cp:lastModifiedBy>
  <cp:revision>7</cp:revision>
  <dcterms:created xsi:type="dcterms:W3CDTF">2015-12-03T18:26:43Z</dcterms:created>
  <dcterms:modified xsi:type="dcterms:W3CDTF">2015-12-04T20:12:51Z</dcterms:modified>
</cp:coreProperties>
</file>