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9"/>
  </p:notesMasterIdLst>
  <p:sldIdLst>
    <p:sldId id="271" r:id="rId2"/>
    <p:sldId id="272" r:id="rId3"/>
    <p:sldId id="273" r:id="rId4"/>
    <p:sldId id="278" r:id="rId5"/>
    <p:sldId id="279" r:id="rId6"/>
    <p:sldId id="280" r:id="rId7"/>
    <p:sldId id="281" r:id="rId8"/>
  </p:sldIdLst>
  <p:sldSz cx="13004800" cy="9753600"/>
  <p:notesSz cx="6858000" cy="9144000"/>
  <p:embeddedFontLst>
    <p:embeddedFont>
      <p:font typeface="Tunga" panose="020B0604020202020204" charset="0"/>
      <p:regular r:id="rId10"/>
      <p:bold r:id="rId11"/>
    </p:embeddedFont>
    <p:embeddedFont>
      <p:font typeface="MS PGothic" panose="020B0600070205080204" pitchFamily="34" charset="-128"/>
      <p:regular r:id="rId12"/>
    </p:embeddedFont>
    <p:embeddedFont>
      <p:font typeface="Merriweather Sans" panose="020B0604020202020204" charset="0"/>
      <p:italic r:id="rId13"/>
      <p:boldItalic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80" y="5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2286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4572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6858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9144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11430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13716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16002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18288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69406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E238459A-A4DE-4B7A-AAB6-FB1AF7FCFCE4}" type="slidenum">
              <a:rPr lang="en-US" altLang="en-US">
                <a:latin typeface="Calibri" panose="020F0502020204030204" pitchFamily="34" charset="0"/>
              </a:rPr>
              <a:pPr eaLnBrk="0" hangingPunct="0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13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 rot="5400000">
            <a:off x="3283910" y="-357709"/>
            <a:ext cx="6437100" cy="117042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 rot="5400000">
            <a:off x="6730460" y="3088496"/>
            <a:ext cx="8322000" cy="29262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 rot="5400000">
            <a:off x="770033" y="270896"/>
            <a:ext cx="8322000" cy="85614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50240" y="2275840"/>
            <a:ext cx="11704200" cy="64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975359" y="3029937"/>
            <a:ext cx="11054100" cy="2090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950719" y="5527039"/>
            <a:ext cx="9103500" cy="2492699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ctr" rtl="0">
              <a:spcBef>
                <a:spcPts val="900"/>
              </a:spcBef>
              <a:buClr>
                <a:srgbClr val="888888"/>
              </a:buClr>
              <a:buFont typeface="Arial"/>
              <a:buNone/>
              <a:defRPr sz="4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ctr" rtl="0">
              <a:spcBef>
                <a:spcPts val="800"/>
              </a:spcBef>
              <a:buClr>
                <a:srgbClr val="888888"/>
              </a:buClr>
              <a:buFont typeface="Arial"/>
              <a:buNone/>
              <a:defRPr sz="4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ctr" rtl="0">
              <a:spcBef>
                <a:spcPts val="700"/>
              </a:spcBef>
              <a:buClr>
                <a:srgbClr val="888888"/>
              </a:buClr>
              <a:buFont typeface="Arial"/>
              <a:buNone/>
              <a:defRPr sz="3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027289" y="6267591"/>
            <a:ext cx="11054100" cy="19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5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027289" y="4133991"/>
            <a:ext cx="11054100" cy="21339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50240" y="2275840"/>
            <a:ext cx="5743800" cy="64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2286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905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524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6610773" y="2275840"/>
            <a:ext cx="5743800" cy="64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2286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905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524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50240" y="2183271"/>
            <a:ext cx="5745900" cy="9102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700"/>
              </a:spcBef>
              <a:buClr>
                <a:schemeClr val="dk1"/>
              </a:buClr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6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650240" y="3093155"/>
            <a:ext cx="5745900" cy="56196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2667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2286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905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3"/>
          </p:nvPr>
        </p:nvSpPr>
        <p:spPr>
          <a:xfrm>
            <a:off x="6606257" y="2183271"/>
            <a:ext cx="5748600" cy="9102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700"/>
              </a:spcBef>
              <a:buClr>
                <a:schemeClr val="dk1"/>
              </a:buClr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6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4"/>
          </p:nvPr>
        </p:nvSpPr>
        <p:spPr>
          <a:xfrm>
            <a:off x="6606257" y="3093155"/>
            <a:ext cx="5748600" cy="56196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2667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2286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905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600" cy="16524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5084515" y="388337"/>
            <a:ext cx="7269900" cy="83244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650240" y="2041031"/>
            <a:ext cx="4278600" cy="6671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549031" y="6827520"/>
            <a:ext cx="7803000" cy="806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pic" idx="2"/>
          </p:nvPr>
        </p:nvSpPr>
        <p:spPr>
          <a:xfrm>
            <a:off x="2549031" y="871502"/>
            <a:ext cx="7803000" cy="5852099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l" rtl="0">
              <a:spcBef>
                <a:spcPts val="900"/>
              </a:spcBef>
              <a:buClr>
                <a:schemeClr val="dk1"/>
              </a:buClr>
              <a:buSzPct val="43478"/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700"/>
              </a:spcBef>
              <a:buClr>
                <a:schemeClr val="dk1"/>
              </a:buClr>
              <a:buSzPct val="58823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549031" y="7633547"/>
            <a:ext cx="7803000" cy="11448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31746"/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SzPct val="76923"/>
              <a:buNone/>
              <a:defRPr sz="2600"/>
            </a:lvl2pPr>
            <a:lvl3pPr lvl="2" indent="0" rtl="0">
              <a:spcBef>
                <a:spcPts val="0"/>
              </a:spcBef>
              <a:buSzPct val="76923"/>
              <a:buNone/>
              <a:defRPr sz="2600"/>
            </a:lvl3pPr>
            <a:lvl4pPr lvl="3" indent="0" rtl="0">
              <a:spcBef>
                <a:spcPts val="0"/>
              </a:spcBef>
              <a:buSzPct val="76923"/>
              <a:buNone/>
              <a:defRPr sz="2600"/>
            </a:lvl4pPr>
            <a:lvl5pPr lvl="4" indent="0" rtl="0">
              <a:spcBef>
                <a:spcPts val="0"/>
              </a:spcBef>
              <a:buSzPct val="76923"/>
              <a:buNone/>
              <a:defRPr sz="2600"/>
            </a:lvl5pPr>
            <a:lvl6pPr lvl="5" indent="0" rtl="0">
              <a:spcBef>
                <a:spcPts val="0"/>
              </a:spcBef>
              <a:buSzPct val="76923"/>
              <a:buNone/>
              <a:defRPr sz="2600"/>
            </a:lvl6pPr>
            <a:lvl7pPr lvl="6" indent="0" rtl="0">
              <a:spcBef>
                <a:spcPts val="0"/>
              </a:spcBef>
              <a:buSzPct val="76923"/>
              <a:buNone/>
              <a:defRPr sz="2600"/>
            </a:lvl7pPr>
            <a:lvl8pPr lvl="7" indent="0" rtl="0">
              <a:spcBef>
                <a:spcPts val="0"/>
              </a:spcBef>
              <a:buSzPct val="76923"/>
              <a:buNone/>
              <a:defRPr sz="2600"/>
            </a:lvl8pPr>
            <a:lvl9pPr lvl="8" indent="0" rtl="0">
              <a:spcBef>
                <a:spcPts val="0"/>
              </a:spcBef>
              <a:buSzPct val="76923"/>
              <a:buNone/>
              <a:defRPr sz="26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50240" y="2275840"/>
            <a:ext cx="11704200" cy="64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SzPct val="117647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SzPct val="117647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 idx="4294967295"/>
          </p:nvPr>
        </p:nvSpPr>
        <p:spPr>
          <a:xfrm>
            <a:off x="0" y="325120"/>
            <a:ext cx="12219093" cy="1517227"/>
          </a:xfrm>
        </p:spPr>
        <p:txBody>
          <a:bodyPr/>
          <a:lstStyle/>
          <a:p>
            <a:pPr marL="688612"/>
            <a:r>
              <a:rPr lang="en-US" altLang="en-US" dirty="0" smtClean="0">
                <a:solidFill>
                  <a:srgbClr val="00B0F0"/>
                </a:solidFill>
                <a:latin typeface="Calibri "/>
                <a:ea typeface="ＭＳ Ｐゴシック" panose="020B0600070205080204" pitchFamily="34" charset="-128"/>
                <a:cs typeface="Tunga" panose="020B0502040204020203" pitchFamily="34" charset="0"/>
              </a:rPr>
              <a:t>IB Psych </a:t>
            </a:r>
            <a:r>
              <a:rPr lang="en-US" altLang="en-US" dirty="0" smtClean="0">
                <a:solidFill>
                  <a:srgbClr val="FF0000"/>
                </a:solidFill>
                <a:latin typeface="Calibri "/>
                <a:ea typeface="ＭＳ Ｐゴシック" panose="020B0600070205080204" pitchFamily="34" charset="-128"/>
                <a:cs typeface="Tunga" panose="020B0502040204020203" pitchFamily="34" charset="0"/>
              </a:rPr>
              <a:t>12/10/18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625600"/>
            <a:ext cx="6177280" cy="7586133"/>
          </a:xfrm>
        </p:spPr>
        <p:txBody>
          <a:bodyPr rtlCol="0">
            <a:normAutofit fontScale="47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8249" b="1" u="sng" dirty="0"/>
              <a:t>Turn in:</a:t>
            </a:r>
            <a:r>
              <a:rPr lang="en-US" sz="8249" b="1" dirty="0"/>
              <a:t> </a:t>
            </a:r>
          </a:p>
          <a:p>
            <a:pPr marL="731509" indent="-650230">
              <a:buFont typeface="Wingdings" panose="05000000000000000000" pitchFamily="2" charset="2"/>
              <a:buChar char="Ø"/>
              <a:defRPr/>
            </a:pPr>
            <a:r>
              <a:rPr lang="en-US" sz="13653" b="1" dirty="0"/>
              <a:t>Nothing</a:t>
            </a:r>
            <a:endParaRPr lang="en-US" sz="13084" b="1" dirty="0"/>
          </a:p>
          <a:p>
            <a:pPr marL="731509" indent="-650230">
              <a:buFont typeface="Wingdings" panose="05000000000000000000" pitchFamily="2" charset="2"/>
              <a:buChar char="Ø"/>
              <a:defRPr/>
            </a:pPr>
            <a:endParaRPr lang="en-US" sz="8533" b="1" dirty="0"/>
          </a:p>
          <a:p>
            <a:pPr marL="731509" indent="-650230">
              <a:buFont typeface="Wingdings" panose="05000000000000000000" pitchFamily="2" charset="2"/>
              <a:buChar char="Ø"/>
              <a:defRPr/>
            </a:pPr>
            <a:endParaRPr lang="en-US" sz="8249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8249" b="1" u="sng" dirty="0"/>
              <a:t>Take out :</a:t>
            </a:r>
            <a:r>
              <a:rPr lang="en-US" sz="8249" b="1" dirty="0"/>
              <a:t> </a:t>
            </a:r>
          </a:p>
          <a:p>
            <a:pPr marL="388332" indent="-388332">
              <a:lnSpc>
                <a:spcPct val="90000"/>
              </a:lnSpc>
              <a:buNone/>
              <a:defRPr/>
            </a:pPr>
            <a:endParaRPr lang="en-US" sz="8249" b="1" dirty="0"/>
          </a:p>
          <a:p>
            <a:pPr marL="957283" lvl="1" indent="-38833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8249" b="1" i="1" u="sng" dirty="0"/>
              <a:t>Planner</a:t>
            </a:r>
          </a:p>
          <a:p>
            <a:pPr marL="957283" lvl="1" indent="-38833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8249" b="1" i="1" dirty="0"/>
              <a:t>Device</a:t>
            </a:r>
          </a:p>
          <a:p>
            <a:pPr marL="957283" lvl="1" indent="-38833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8249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8249" b="1" u="sng" dirty="0"/>
              <a:t>Today’s Learning Objectives: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8249" b="1" u="sng" dirty="0"/>
          </a:p>
          <a:p>
            <a:pPr marL="568951" lvl="1" indent="0">
              <a:buNone/>
              <a:defRPr/>
            </a:pPr>
            <a:r>
              <a:rPr lang="en-US" sz="5689" b="1" i="1" dirty="0"/>
              <a:t>Any and all Learning Outcomes</a:t>
            </a:r>
            <a:endParaRPr lang="en-US" sz="5689" b="1" dirty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6045200" y="1733973"/>
            <a:ext cx="7239000" cy="8019627"/>
          </a:xfrm>
        </p:spPr>
        <p:txBody>
          <a:bodyPr rtlCol="0">
            <a:normAutofit fontScale="47500" lnSpcReduction="20000"/>
          </a:bodyPr>
          <a:lstStyle/>
          <a:p>
            <a:pPr marL="81279" indent="0">
              <a:buNone/>
              <a:defRPr/>
            </a:pPr>
            <a:r>
              <a:rPr lang="en-US" sz="13653" b="1" u="sng" dirty="0"/>
              <a:t>Today’s Agenda:</a:t>
            </a:r>
          </a:p>
          <a:p>
            <a:pPr marL="731509" indent="-650230">
              <a:buFont typeface="Wingdings" panose="05000000000000000000" pitchFamily="2" charset="2"/>
              <a:buChar char="Ø"/>
              <a:defRPr/>
            </a:pPr>
            <a:r>
              <a:rPr lang="en-US" sz="13653" b="1" dirty="0"/>
              <a:t>The IA</a:t>
            </a:r>
          </a:p>
          <a:p>
            <a:pPr marL="1300460" lvl="1" indent="-650230">
              <a:buFont typeface="Wingdings" panose="05000000000000000000" pitchFamily="2" charset="2"/>
              <a:buChar char="Ø"/>
              <a:defRPr/>
            </a:pPr>
            <a:r>
              <a:rPr lang="en-US" sz="13084" b="1" dirty="0"/>
              <a:t>Background &amp; Intro</a:t>
            </a:r>
          </a:p>
          <a:p>
            <a:pPr marL="650230" lvl="1" indent="0">
              <a:buNone/>
              <a:defRPr/>
            </a:pPr>
            <a:endParaRPr lang="en-US" sz="13653" b="1" dirty="0"/>
          </a:p>
          <a:p>
            <a:pPr marL="81279" indent="0">
              <a:buNone/>
              <a:defRPr/>
            </a:pPr>
            <a:r>
              <a:rPr lang="en-US" sz="13653" b="1" u="sng" dirty="0"/>
              <a:t>HW:</a:t>
            </a:r>
            <a:endParaRPr lang="en-US" sz="13653" b="1" dirty="0"/>
          </a:p>
          <a:p>
            <a:pPr marL="1706853" indent="-1625575">
              <a:buFont typeface="Wingdings" panose="05000000000000000000" pitchFamily="2" charset="2"/>
              <a:buChar char="Ø"/>
              <a:defRPr/>
            </a:pPr>
            <a:r>
              <a:rPr lang="en-US" sz="13653" b="1" dirty="0" smtClean="0"/>
              <a:t>Keep </a:t>
            </a:r>
            <a:r>
              <a:rPr lang="en-US" sz="13653" b="1" smtClean="0"/>
              <a:t>on keeping on…</a:t>
            </a:r>
            <a:endParaRPr lang="en-US" sz="11946" b="1" dirty="0"/>
          </a:p>
          <a:p>
            <a:pPr marL="1300460" lvl="1" indent="-650230">
              <a:buFont typeface="Wingdings" panose="05000000000000000000" pitchFamily="2" charset="2"/>
              <a:buChar char="Ø"/>
              <a:defRPr/>
            </a:pPr>
            <a:endParaRPr lang="en-US" sz="11946" b="1" dirty="0"/>
          </a:p>
          <a:p>
            <a:pPr marL="81279" indent="0">
              <a:buNone/>
              <a:defRPr/>
            </a:pPr>
            <a:endParaRPr lang="en-US" sz="10524" b="1" u="sng" dirty="0"/>
          </a:p>
          <a:p>
            <a:pPr marL="81279" indent="0">
              <a:buNone/>
              <a:defRPr/>
            </a:pPr>
            <a:endParaRPr lang="en-US" sz="10524" b="1" u="sng" dirty="0"/>
          </a:p>
          <a:p>
            <a:pPr marL="81279" indent="0">
              <a:buNone/>
              <a:defRPr/>
            </a:pPr>
            <a:endParaRPr lang="en-US" sz="6400" b="1" u="sng" dirty="0"/>
          </a:p>
          <a:p>
            <a:pPr marL="650230" lvl="1" indent="0">
              <a:buFont typeface="Wingdings" panose="05000000000000000000" pitchFamily="2" charset="2"/>
              <a:buChar char="Ø"/>
              <a:defRPr/>
            </a:pPr>
            <a:endParaRPr lang="en-US" sz="13084" b="1" dirty="0"/>
          </a:p>
        </p:txBody>
      </p:sp>
    </p:spTree>
    <p:extLst>
      <p:ext uri="{BB962C8B-B14F-4D97-AF65-F5344CB8AC3E}">
        <p14:creationId xmlns:p14="http://schemas.microsoft.com/office/powerpoint/2010/main" val="24403465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13004800" cy="1038578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GB" altLang="en-US" dirty="0" smtClean="0">
                <a:ea typeface="ＭＳ Ｐゴシック" panose="020B0600070205080204" pitchFamily="34" charset="-128"/>
              </a:rPr>
              <a:t>Internal assessment Basics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13004800" cy="7188940"/>
          </a:xfrm>
        </p:spPr>
        <p:txBody>
          <a:bodyPr/>
          <a:lstStyle/>
          <a:p>
            <a:pPr eaLnBrk="1" hangingPunct="1"/>
            <a:r>
              <a:rPr lang="da-DK" altLang="en-US" sz="4000" dirty="0" smtClean="0">
                <a:ea typeface="ＭＳ Ｐゴシック" panose="020B0600070205080204" pitchFamily="34" charset="-128"/>
              </a:rPr>
              <a:t>Report according to IB guidelines</a:t>
            </a:r>
          </a:p>
          <a:p>
            <a:pPr eaLnBrk="1" hangingPunct="1"/>
            <a:r>
              <a:rPr lang="da-DK" altLang="en-US" sz="4000" dirty="0" smtClean="0">
                <a:ea typeface="ＭＳ Ｐゴシック" panose="020B0600070205080204" pitchFamily="34" charset="-128"/>
              </a:rPr>
              <a:t>Maximum </a:t>
            </a:r>
            <a:r>
              <a:rPr lang="da-DK" altLang="en-US" sz="4000" b="1" i="1" u="sng" dirty="0" smtClean="0">
                <a:ea typeface="ＭＳ Ｐゴシック" panose="020B0600070205080204" pitchFamily="34" charset="-128"/>
              </a:rPr>
              <a:t>2200 words (SL)</a:t>
            </a:r>
          </a:p>
          <a:p>
            <a:pPr lvl="1"/>
            <a:r>
              <a:rPr lang="da-DK" altLang="en-US" sz="3200" b="1" i="1" u="sng" dirty="0" smtClean="0">
                <a:ea typeface="ＭＳ Ｐゴシック" panose="020B0600070205080204" pitchFamily="34" charset="-128"/>
              </a:rPr>
              <a:t>DO NOT USE FOOTNOTES—APPENDICES DO NOT COUNT TOWARDS WORD COUNT</a:t>
            </a:r>
          </a:p>
          <a:p>
            <a:pPr lvl="1"/>
            <a:r>
              <a:rPr lang="da-DK" altLang="en-US" sz="3200" b="1" i="1" u="sng" dirty="0" smtClean="0">
                <a:ea typeface="ＭＳ Ｐゴシック" panose="020B0600070205080204" pitchFamily="34" charset="-128"/>
              </a:rPr>
              <a:t>NO min/max for each section—it’s a word count for the whole report.</a:t>
            </a:r>
          </a:p>
          <a:p>
            <a:pPr eaLnBrk="1" hangingPunct="1"/>
            <a:r>
              <a:rPr lang="da-DK" altLang="en-US" sz="4000" dirty="0" smtClean="0">
                <a:ea typeface="ＭＳ Ｐゴシック" panose="020B0600070205080204" pitchFamily="34" charset="-128"/>
              </a:rPr>
              <a:t>SL: a simple experiment</a:t>
            </a:r>
          </a:p>
          <a:p>
            <a:pPr eaLnBrk="1" hangingPunct="1"/>
            <a:r>
              <a:rPr lang="da-DK" altLang="en-US" sz="4000" dirty="0" smtClean="0">
                <a:ea typeface="ＭＳ Ｐゴシック" panose="020B0600070205080204" pitchFamily="34" charset="-128"/>
              </a:rPr>
              <a:t>Ethical considerations (informed consent)</a:t>
            </a:r>
          </a:p>
          <a:p>
            <a:pPr eaLnBrk="1" hangingPunct="1"/>
            <a:r>
              <a:rPr lang="da-DK" altLang="en-US" sz="4000" dirty="0" smtClean="0">
                <a:ea typeface="ＭＳ Ｐゴシック" panose="020B0600070205080204" pitchFamily="34" charset="-128"/>
              </a:rPr>
              <a:t>Use </a:t>
            </a:r>
            <a:r>
              <a:rPr lang="da-DK" altLang="en-US" sz="4000" b="1" i="1" u="sng" dirty="0" smtClean="0">
                <a:ea typeface="ＭＳ Ｐゴシック" panose="020B0600070205080204" pitchFamily="34" charset="-128"/>
              </a:rPr>
              <a:t>past tense</a:t>
            </a:r>
          </a:p>
          <a:p>
            <a:pPr eaLnBrk="1" hangingPunct="1"/>
            <a:r>
              <a:rPr lang="da-DK" altLang="en-US" sz="4000" dirty="0" smtClean="0">
                <a:ea typeface="ＭＳ Ｐゴシック" panose="020B0600070205080204" pitchFamily="34" charset="-128"/>
              </a:rPr>
              <a:t>Use </a:t>
            </a:r>
            <a:r>
              <a:rPr lang="da-DK" altLang="en-US" sz="4000" b="1" i="1" u="sng" dirty="0" smtClean="0">
                <a:ea typeface="ＭＳ Ｐゴシック" panose="020B0600070205080204" pitchFamily="34" charset="-128"/>
              </a:rPr>
              <a:t>3</a:t>
            </a:r>
            <a:r>
              <a:rPr lang="da-DK" altLang="en-US" sz="4000" b="1" i="1" u="sng" baseline="30000" dirty="0" smtClean="0">
                <a:ea typeface="ＭＳ Ｐゴシック" panose="020B0600070205080204" pitchFamily="34" charset="-128"/>
              </a:rPr>
              <a:t>rd</a:t>
            </a:r>
            <a:r>
              <a:rPr lang="da-DK" altLang="en-US" sz="4000" b="1" i="1" u="sng" dirty="0" smtClean="0">
                <a:ea typeface="ＭＳ Ｐゴシック" panose="020B0600070205080204" pitchFamily="34" charset="-128"/>
              </a:rPr>
              <a:t> person</a:t>
            </a:r>
          </a:p>
          <a:p>
            <a:pPr eaLnBrk="1" hangingPunct="1"/>
            <a:r>
              <a:rPr lang="da-DK" altLang="en-US" sz="4000" b="1" i="1" u="sng" dirty="0" smtClean="0">
                <a:ea typeface="ＭＳ Ｐゴシック" panose="020B0600070205080204" pitchFamily="34" charset="-128"/>
              </a:rPr>
              <a:t>ABSOLUTELY NO PDF FILES WILL BE ACCEPTED!  I WILL DELETE!  WORD ONLY!!!</a:t>
            </a:r>
            <a:endParaRPr lang="en-GB" altLang="en-US" sz="4000" b="1" i="1" u="sng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0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8104"/>
            <a:ext cx="13004800" cy="1468296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da-DK" altLang="en-US" sz="9600" dirty="0" smtClean="0">
                <a:ea typeface="ＭＳ Ｐゴシック" panose="020B0600070205080204" pitchFamily="34" charset="-128"/>
              </a:rPr>
              <a:t>Components</a:t>
            </a:r>
            <a:endParaRPr lang="en-GB" altLang="en-US" sz="9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133600"/>
            <a:ext cx="13004800" cy="8077200"/>
          </a:xfrm>
        </p:spPr>
        <p:txBody>
          <a:bodyPr/>
          <a:lstStyle/>
          <a:p>
            <a:pPr marL="1625600" indent="-13716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a-DK" altLang="en-US" sz="8800" dirty="0" smtClean="0">
                <a:ea typeface="ＭＳ Ｐゴシック" panose="020B0600070205080204" pitchFamily="34" charset="-128"/>
              </a:rPr>
              <a:t>Introduction:  	6 Marks</a:t>
            </a:r>
          </a:p>
          <a:p>
            <a:pPr marL="1625600" indent="-13716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a-DK" altLang="en-US" sz="8800" dirty="0" smtClean="0">
                <a:ea typeface="ＭＳ Ｐゴシック" panose="020B0600070205080204" pitchFamily="34" charset="-128"/>
              </a:rPr>
              <a:t>Exploration:  	4 Marks</a:t>
            </a:r>
          </a:p>
          <a:p>
            <a:pPr marL="1625600" indent="-13716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a-DK" altLang="en-US" sz="8800" dirty="0" smtClean="0">
                <a:ea typeface="ＭＳ Ｐゴシック" panose="020B0600070205080204" pitchFamily="34" charset="-128"/>
              </a:rPr>
              <a:t>Analysis:  			6 Marks</a:t>
            </a:r>
          </a:p>
          <a:p>
            <a:pPr marL="1625600" indent="-13716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a-DK" altLang="en-US" sz="8800" dirty="0" smtClean="0">
                <a:ea typeface="ＭＳ Ｐゴシック" panose="020B0600070205080204" pitchFamily="34" charset="-128"/>
              </a:rPr>
              <a:t>Evaluation:  		6 Marks</a:t>
            </a:r>
          </a:p>
          <a:p>
            <a:pPr marL="254000" indent="0" eaLnBrk="1" hangingPunct="1">
              <a:lnSpc>
                <a:spcPct val="90000"/>
              </a:lnSpc>
              <a:buNone/>
            </a:pPr>
            <a:endParaRPr lang="da-DK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20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8104"/>
            <a:ext cx="13004800" cy="1468296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da-DK" altLang="en-US" sz="9600" dirty="0" smtClean="0">
                <a:ea typeface="ＭＳ Ｐゴシック" panose="020B0600070205080204" pitchFamily="34" charset="-128"/>
              </a:rPr>
              <a:t>Components</a:t>
            </a:r>
            <a:endParaRPr lang="en-GB" altLang="en-US" sz="9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13004800" cy="1447800"/>
          </a:xfrm>
        </p:spPr>
        <p:txBody>
          <a:bodyPr/>
          <a:lstStyle/>
          <a:p>
            <a:pPr marL="1625600" indent="-13716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da-DK" altLang="en-US" sz="8800" dirty="0" smtClean="0">
                <a:ea typeface="ＭＳ Ｐゴシック" panose="020B0600070205080204" pitchFamily="34" charset="-128"/>
              </a:rPr>
              <a:t>Introduction:  	6 Marks</a:t>
            </a:r>
          </a:p>
          <a:p>
            <a:pPr marL="254000" indent="0" eaLnBrk="1" hangingPunct="1">
              <a:lnSpc>
                <a:spcPct val="90000"/>
              </a:lnSpc>
              <a:buNone/>
            </a:pPr>
            <a:endParaRPr lang="da-DK" altLang="en-US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69809"/>
              </p:ext>
            </p:extLst>
          </p:nvPr>
        </p:nvGraphicFramePr>
        <p:xfrm>
          <a:off x="0" y="2971800"/>
          <a:ext cx="13004800" cy="678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1084324551"/>
                    </a:ext>
                  </a:extLst>
                </a:gridCol>
                <a:gridCol w="11074400">
                  <a:extLst>
                    <a:ext uri="{9D8B030D-6E8A-4147-A177-3AD203B41FA5}">
                      <a16:colId xmlns:a16="http://schemas.microsoft.com/office/drawing/2014/main" val="2677313044"/>
                    </a:ext>
                  </a:extLst>
                </a:gridCol>
              </a:tblGrid>
              <a:tr h="3926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DESCRIPTOR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400390"/>
                  </a:ext>
                </a:extLst>
              </a:tr>
              <a:tr h="67764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Does not reach the standard described by the descriptors below.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476227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1-2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The aim of the investigation is stated but its</a:t>
                      </a:r>
                      <a:r>
                        <a:rPr lang="en-US" sz="2000" baseline="0" dirty="0" smtClean="0"/>
                        <a:t> relevance is not identified.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The theory or model upon which the student’s investigation is based is identified but the description is incomplete or contains errors.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Null and/or research hypotheses are stated, but do not correctly identify the Independent or Dependent Variables.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813892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3-4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The aim of the investigation is stated and its relevance is identified but not explained.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The theory or model upon which the student’s investigation is based is described but the link to the student’s investigation is not explained.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The Independent and Dependent Variables</a:t>
                      </a:r>
                      <a:r>
                        <a:rPr lang="en-US" sz="2000" baseline="0" dirty="0" smtClean="0"/>
                        <a:t> are correctly stated in the null or research hypotheses, but not operationalized.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26781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5-6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The aim of the investigation</a:t>
                      </a:r>
                      <a:r>
                        <a:rPr lang="en-US" sz="2000" baseline="0" dirty="0" smtClean="0"/>
                        <a:t> is stated and its relevance is explained.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The theory or model upon which the student’s investigation is based is described and the link to the student’s investigation is explained.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The Independent and Dependent Variables are stated and operationalized in the null or research hypotheses.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8104"/>
            <a:ext cx="13004800" cy="1468296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da-DK" altLang="en-US" sz="9600" dirty="0" smtClean="0">
                <a:ea typeface="ＭＳ Ｐゴシック" panose="020B0600070205080204" pitchFamily="34" charset="-128"/>
              </a:rPr>
              <a:t>Components</a:t>
            </a:r>
            <a:endParaRPr lang="en-GB" altLang="en-US" sz="9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13004800" cy="1447800"/>
          </a:xfrm>
        </p:spPr>
        <p:txBody>
          <a:bodyPr/>
          <a:lstStyle/>
          <a:p>
            <a:pPr marL="1625600" indent="-137160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da-DK" altLang="en-US" sz="8800" dirty="0" smtClean="0">
                <a:ea typeface="ＭＳ Ｐゴシック" panose="020B0600070205080204" pitchFamily="34" charset="-128"/>
              </a:rPr>
              <a:t>Exploration:  	4 Marks</a:t>
            </a:r>
          </a:p>
          <a:p>
            <a:pPr marL="254000" indent="0" eaLnBrk="1" hangingPunct="1">
              <a:lnSpc>
                <a:spcPct val="90000"/>
              </a:lnSpc>
              <a:buNone/>
            </a:pPr>
            <a:endParaRPr lang="da-DK" altLang="en-US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04487"/>
              </p:ext>
            </p:extLst>
          </p:nvPr>
        </p:nvGraphicFramePr>
        <p:xfrm>
          <a:off x="0" y="2971800"/>
          <a:ext cx="13004800" cy="487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1084324551"/>
                    </a:ext>
                  </a:extLst>
                </a:gridCol>
                <a:gridCol w="11074400">
                  <a:extLst>
                    <a:ext uri="{9D8B030D-6E8A-4147-A177-3AD203B41FA5}">
                      <a16:colId xmlns:a16="http://schemas.microsoft.com/office/drawing/2014/main" val="2677313044"/>
                    </a:ext>
                  </a:extLst>
                </a:gridCol>
              </a:tblGrid>
              <a:tr h="3926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DESCRIPTOR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400390"/>
                  </a:ext>
                </a:extLst>
              </a:tr>
              <a:tr h="67764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Does not reach the standard described by the descriptors below.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476227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1-2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The research design is described.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The sampling technique is described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Characteristics of the participants are described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Controlled variables are described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The materials are described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813892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3-4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The research design is </a:t>
                      </a:r>
                      <a:r>
                        <a:rPr lang="en-US" sz="2000" baseline="0" dirty="0" smtClean="0"/>
                        <a:t>explained</a:t>
                      </a:r>
                      <a:endParaRPr lang="en-US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The sampling technique is explained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Characteristics of the participants are explained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Controlled variables are explained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The choice of materials is explained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26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1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8104"/>
            <a:ext cx="13004800" cy="1468296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da-DK" altLang="en-US" sz="9600" dirty="0" smtClean="0">
                <a:ea typeface="ＭＳ Ｐゴシック" panose="020B0600070205080204" pitchFamily="34" charset="-128"/>
              </a:rPr>
              <a:t>Components</a:t>
            </a:r>
            <a:endParaRPr lang="en-GB" altLang="en-US" sz="9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13004800" cy="1447800"/>
          </a:xfrm>
        </p:spPr>
        <p:txBody>
          <a:bodyPr/>
          <a:lstStyle/>
          <a:p>
            <a:pPr marL="1625600" indent="-1371600" eaLnBrk="1" hangingPunct="1">
              <a:lnSpc>
                <a:spcPct val="90000"/>
              </a:lnSpc>
              <a:buFont typeface="+mj-lt"/>
              <a:buAutoNum type="arabicPeriod" startAt="3"/>
            </a:pPr>
            <a:r>
              <a:rPr lang="da-DK" altLang="en-US" sz="8800" dirty="0" smtClean="0">
                <a:ea typeface="ＭＳ Ｐゴシック" panose="020B0600070205080204" pitchFamily="34" charset="-128"/>
              </a:rPr>
              <a:t>Analysis:  		6 Marks</a:t>
            </a:r>
          </a:p>
          <a:p>
            <a:pPr marL="254000" indent="0" eaLnBrk="1" hangingPunct="1">
              <a:lnSpc>
                <a:spcPct val="90000"/>
              </a:lnSpc>
              <a:buNone/>
            </a:pPr>
            <a:endParaRPr lang="da-DK" altLang="en-US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497499"/>
              </p:ext>
            </p:extLst>
          </p:nvPr>
        </p:nvGraphicFramePr>
        <p:xfrm>
          <a:off x="0" y="2971800"/>
          <a:ext cx="13004800" cy="679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1084324551"/>
                    </a:ext>
                  </a:extLst>
                </a:gridCol>
                <a:gridCol w="11074400">
                  <a:extLst>
                    <a:ext uri="{9D8B030D-6E8A-4147-A177-3AD203B41FA5}">
                      <a16:colId xmlns:a16="http://schemas.microsoft.com/office/drawing/2014/main" val="2677313044"/>
                    </a:ext>
                  </a:extLst>
                </a:gridCol>
              </a:tblGrid>
              <a:tr h="3926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DESCRIPTOR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400390"/>
                  </a:ext>
                </a:extLst>
              </a:tr>
              <a:tr h="67764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Does not reach the standard described by the descriptors below.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476227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1-2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Only descriptive or inferential statistics are applied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A correct graphing technique is chose but the graph does not address the hypothesis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There is no clear statement of findings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813892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3-4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Appropriate descriptive and inferential statistics are applied but there are errors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The graph addresses the hypothesis but contains errors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The</a:t>
                      </a:r>
                      <a:r>
                        <a:rPr lang="en-US" sz="2400" baseline="0" dirty="0" smtClean="0"/>
                        <a:t> statistical findings are stated but either not interpreted with regard to the data or not linked to the hypothesis</a:t>
                      </a:r>
                      <a:r>
                        <a:rPr lang="en-US" sz="2400" dirty="0" smtClean="0"/>
                        <a:t>  </a:t>
                      </a:r>
                      <a:endParaRPr lang="en-US" sz="2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26781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5-6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Descriptive and inferential statistics are appropriately and accurately applied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The graph is correctly presented and addresses the hypothesis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The statistical findings are interpreted</a:t>
                      </a:r>
                      <a:r>
                        <a:rPr lang="en-US" sz="2400" baseline="0" dirty="0" smtClean="0"/>
                        <a:t> with regard to the data and linked to the hypothesis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03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8104"/>
            <a:ext cx="13004800" cy="1468296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da-DK" altLang="en-US" sz="9600" dirty="0" smtClean="0">
                <a:ea typeface="ＭＳ Ｐゴシック" panose="020B0600070205080204" pitchFamily="34" charset="-128"/>
              </a:rPr>
              <a:t>Components</a:t>
            </a:r>
            <a:endParaRPr lang="en-GB" altLang="en-US" sz="9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13004800" cy="1447800"/>
          </a:xfrm>
        </p:spPr>
        <p:txBody>
          <a:bodyPr/>
          <a:lstStyle/>
          <a:p>
            <a:pPr marL="1625600" indent="-137160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da-DK" altLang="en-US" sz="8800" dirty="0" smtClean="0">
                <a:ea typeface="ＭＳ Ｐゴシック" panose="020B0600070205080204" pitchFamily="34" charset="-128"/>
              </a:rPr>
              <a:t>Evaluation:  		6 Marks</a:t>
            </a:r>
          </a:p>
          <a:p>
            <a:pPr marL="254000" indent="0" eaLnBrk="1" hangingPunct="1">
              <a:lnSpc>
                <a:spcPct val="90000"/>
              </a:lnSpc>
              <a:buNone/>
            </a:pPr>
            <a:endParaRPr lang="da-DK" altLang="en-US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158479"/>
              </p:ext>
            </p:extLst>
          </p:nvPr>
        </p:nvGraphicFramePr>
        <p:xfrm>
          <a:off x="0" y="2971800"/>
          <a:ext cx="13004800" cy="829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1084324551"/>
                    </a:ext>
                  </a:extLst>
                </a:gridCol>
                <a:gridCol w="11074400">
                  <a:extLst>
                    <a:ext uri="{9D8B030D-6E8A-4147-A177-3AD203B41FA5}">
                      <a16:colId xmlns:a16="http://schemas.microsoft.com/office/drawing/2014/main" val="2677313044"/>
                    </a:ext>
                  </a:extLst>
                </a:gridCol>
              </a:tblGrid>
              <a:tr h="3926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DESCRIPTOR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400390"/>
                  </a:ext>
                </a:extLst>
              </a:tr>
              <a:tr h="67764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Does not reach the standard described by the descriptors below.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476227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1-2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The findings of the investigation are described without reference to the background theory or</a:t>
                      </a:r>
                      <a:r>
                        <a:rPr lang="en-US" sz="2400" baseline="0" dirty="0" smtClean="0"/>
                        <a:t> model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Strengths and limitations of the design, sample or procedure are stated but are not directly relevant to the investigation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Modifications are described but not explicitly linked to the limitations of the student's investigation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813892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3-4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The findings of the investigation are described with reference to the background theory or</a:t>
                      </a:r>
                      <a:r>
                        <a:rPr lang="en-US" sz="2400" baseline="0" dirty="0" smtClean="0"/>
                        <a:t> model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Strengths and limitations of the design, sample or procedure are stated and described and relevant to the investigation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Modifications are described but not explicitly linked to the limitations of the student's investigation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26781"/>
                  </a:ext>
                </a:extLst>
              </a:tr>
              <a:tr h="19038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5-6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The findings of the student’s investigation are discussed with reference</a:t>
                      </a:r>
                      <a:r>
                        <a:rPr lang="en-US" sz="2400" baseline="0" dirty="0" smtClean="0"/>
                        <a:t> to the background theory or model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Strengths and limitations of the design, sample and procedure are stated and explained and relevant to the investigation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Modifications are explicitly linked to the limitations of the student’s investigation and fully justified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7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1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654</Words>
  <Application>Microsoft Office PowerPoint</Application>
  <PresentationFormat>Custom</PresentationFormat>
  <Paragraphs>110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 </vt:lpstr>
      <vt:lpstr>Tunga</vt:lpstr>
      <vt:lpstr>MS PGothic</vt:lpstr>
      <vt:lpstr>Merriweather Sans</vt:lpstr>
      <vt:lpstr>Calibri</vt:lpstr>
      <vt:lpstr>Wingdings</vt:lpstr>
      <vt:lpstr>Arial</vt:lpstr>
      <vt:lpstr>Office Theme</vt:lpstr>
      <vt:lpstr>IB Psych 12/10/18</vt:lpstr>
      <vt:lpstr>Internal assessment Basics </vt:lpstr>
      <vt:lpstr>Components</vt:lpstr>
      <vt:lpstr>Components</vt:lpstr>
      <vt:lpstr>Components</vt:lpstr>
      <vt:lpstr>Components</vt:lpstr>
      <vt:lpstr>Components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Psychology 11.08.16</dc:title>
  <dc:creator>Steen, Matthew    SHS - Staff</dc:creator>
  <cp:lastModifiedBy>Steen, Matthew    SHS - Staff</cp:lastModifiedBy>
  <cp:revision>16</cp:revision>
  <dcterms:modified xsi:type="dcterms:W3CDTF">2018-12-18T18:57:23Z</dcterms:modified>
</cp:coreProperties>
</file>