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7" r:id="rId3"/>
    <p:sldId id="262" r:id="rId4"/>
    <p:sldId id="269" r:id="rId5"/>
    <p:sldId id="268"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44F24D-077F-4BC7-AE25-5B3EF1F7327B}" type="datetimeFigureOut">
              <a:rPr lang="en-US" smtClean="0"/>
              <a:pPr/>
              <a:t>12/10/2018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8F1D9E-B852-4869-98F9-7BD25764BFAD}" type="slidenum">
              <a:rPr lang="en-US" smtClean="0"/>
              <a:pPr/>
              <a:t>‹#›</a:t>
            </a:fld>
            <a:endParaRPr lang="en-US"/>
          </a:p>
        </p:txBody>
      </p:sp>
    </p:spTree>
    <p:extLst>
      <p:ext uri="{BB962C8B-B14F-4D97-AF65-F5344CB8AC3E}">
        <p14:creationId xmlns:p14="http://schemas.microsoft.com/office/powerpoint/2010/main" val="2598942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MS PGothic"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E6D62F-8524-42BC-991B-65E842CB5C14}" type="slidenum">
              <a:rPr lang="en-US" altLang="en-US" smtClean="0">
                <a:latin typeface="Calibri" pitchFamily="34" charset="0"/>
                <a:ea typeface="MS PGothic" pitchFamily="34" charset="-128"/>
                <a:cs typeface="Arial" charset="0"/>
              </a:rPr>
              <a:pPr/>
              <a:t>1</a:t>
            </a:fld>
            <a:endParaRPr lang="en-US" altLang="en-US" smtClean="0">
              <a:latin typeface="Calibri" pitchFamily="34" charset="0"/>
              <a:ea typeface="MS PGothic" pitchFamily="34" charset="-128"/>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MS PGothic"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E6D62F-8524-42BC-991B-65E842CB5C14}" type="slidenum">
              <a:rPr lang="en-US" altLang="en-US" smtClean="0">
                <a:latin typeface="Calibri" pitchFamily="34" charset="0"/>
                <a:ea typeface="MS PGothic" pitchFamily="34" charset="-128"/>
                <a:cs typeface="Arial" charset="0"/>
              </a:rPr>
              <a:pPr/>
              <a:t>2</a:t>
            </a:fld>
            <a:endParaRPr lang="en-US" altLang="en-US" smtClean="0">
              <a:latin typeface="Calibri" pitchFamily="34" charset="0"/>
              <a:ea typeface="MS PGothic" pitchFamily="34" charset="-128"/>
              <a:cs typeface="Arial" charset="0"/>
            </a:endParaRPr>
          </a:p>
        </p:txBody>
      </p:sp>
    </p:spTree>
    <p:extLst>
      <p:ext uri="{BB962C8B-B14F-4D97-AF65-F5344CB8AC3E}">
        <p14:creationId xmlns:p14="http://schemas.microsoft.com/office/powerpoint/2010/main" val="305372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MS PGothic"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E6D62F-8524-42BC-991B-65E842CB5C14}" type="slidenum">
              <a:rPr lang="en-US" altLang="en-US" smtClean="0">
                <a:latin typeface="Calibri" pitchFamily="34" charset="0"/>
                <a:ea typeface="MS PGothic" pitchFamily="34" charset="-128"/>
                <a:cs typeface="Arial" charset="0"/>
              </a:rPr>
              <a:pPr/>
              <a:t>3</a:t>
            </a:fld>
            <a:endParaRPr lang="en-US" altLang="en-US" smtClean="0">
              <a:latin typeface="Calibri" pitchFamily="34" charset="0"/>
              <a:ea typeface="MS PGothic" pitchFamily="34" charset="-128"/>
              <a:cs typeface="Arial" charset="0"/>
            </a:endParaRPr>
          </a:p>
        </p:txBody>
      </p:sp>
    </p:spTree>
    <p:extLst>
      <p:ext uri="{BB962C8B-B14F-4D97-AF65-F5344CB8AC3E}">
        <p14:creationId xmlns:p14="http://schemas.microsoft.com/office/powerpoint/2010/main" val="409434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MS PGothic"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E6D62F-8524-42BC-991B-65E842CB5C14}" type="slidenum">
              <a:rPr lang="en-US" altLang="en-US" smtClean="0">
                <a:latin typeface="Calibri" pitchFamily="34" charset="0"/>
                <a:ea typeface="MS PGothic" pitchFamily="34" charset="-128"/>
                <a:cs typeface="Arial" charset="0"/>
              </a:rPr>
              <a:pPr/>
              <a:t>4</a:t>
            </a:fld>
            <a:endParaRPr lang="en-US" altLang="en-US" smtClean="0">
              <a:latin typeface="Calibri" pitchFamily="34" charset="0"/>
              <a:ea typeface="MS PGothic" pitchFamily="34" charset="-128"/>
              <a:cs typeface="Arial" charset="0"/>
            </a:endParaRPr>
          </a:p>
        </p:txBody>
      </p:sp>
    </p:spTree>
    <p:extLst>
      <p:ext uri="{BB962C8B-B14F-4D97-AF65-F5344CB8AC3E}">
        <p14:creationId xmlns:p14="http://schemas.microsoft.com/office/powerpoint/2010/main" val="1629912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MS PGothic"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E6D62F-8524-42BC-991B-65E842CB5C14}" type="slidenum">
              <a:rPr lang="en-US" altLang="en-US" smtClean="0">
                <a:latin typeface="Calibri" pitchFamily="34" charset="0"/>
                <a:ea typeface="MS PGothic" pitchFamily="34" charset="-128"/>
                <a:cs typeface="Arial" charset="0"/>
              </a:rPr>
              <a:pPr/>
              <a:t>5</a:t>
            </a:fld>
            <a:endParaRPr lang="en-US" altLang="en-US" smtClean="0">
              <a:latin typeface="Calibri" pitchFamily="34" charset="0"/>
              <a:ea typeface="MS PGothic" pitchFamily="34" charset="-128"/>
              <a:cs typeface="Arial" charset="0"/>
            </a:endParaRPr>
          </a:p>
        </p:txBody>
      </p:sp>
    </p:spTree>
    <p:extLst>
      <p:ext uri="{BB962C8B-B14F-4D97-AF65-F5344CB8AC3E}">
        <p14:creationId xmlns:p14="http://schemas.microsoft.com/office/powerpoint/2010/main" val="3304686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MS PGothic"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E6D62F-8524-42BC-991B-65E842CB5C14}" type="slidenum">
              <a:rPr lang="en-US" altLang="en-US" smtClean="0">
                <a:latin typeface="Calibri" pitchFamily="34" charset="0"/>
                <a:ea typeface="MS PGothic" pitchFamily="34" charset="-128"/>
                <a:cs typeface="Arial" charset="0"/>
              </a:rPr>
              <a:pPr/>
              <a:t>6</a:t>
            </a:fld>
            <a:endParaRPr lang="en-US" altLang="en-US" smtClean="0">
              <a:latin typeface="Calibri" pitchFamily="34" charset="0"/>
              <a:ea typeface="MS PGothic" pitchFamily="34" charset="-128"/>
              <a:cs typeface="Arial" charset="0"/>
            </a:endParaRPr>
          </a:p>
        </p:txBody>
      </p:sp>
    </p:spTree>
    <p:extLst>
      <p:ext uri="{BB962C8B-B14F-4D97-AF65-F5344CB8AC3E}">
        <p14:creationId xmlns:p14="http://schemas.microsoft.com/office/powerpoint/2010/main" val="1782540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MS PGothic"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E6D62F-8524-42BC-991B-65E842CB5C14}" type="slidenum">
              <a:rPr lang="en-US" altLang="en-US" smtClean="0">
                <a:latin typeface="Calibri" pitchFamily="34" charset="0"/>
                <a:ea typeface="MS PGothic" pitchFamily="34" charset="-128"/>
                <a:cs typeface="Arial" charset="0"/>
              </a:rPr>
              <a:pPr/>
              <a:t>7</a:t>
            </a:fld>
            <a:endParaRPr lang="en-US" altLang="en-US" smtClean="0">
              <a:latin typeface="Calibri" pitchFamily="34" charset="0"/>
              <a:ea typeface="MS PGothic" pitchFamily="34" charset="-128"/>
              <a:cs typeface="Arial" charset="0"/>
            </a:endParaRPr>
          </a:p>
        </p:txBody>
      </p:sp>
    </p:spTree>
    <p:extLst>
      <p:ext uri="{BB962C8B-B14F-4D97-AF65-F5344CB8AC3E}">
        <p14:creationId xmlns:p14="http://schemas.microsoft.com/office/powerpoint/2010/main" val="409632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MS PGothic"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E6D62F-8524-42BC-991B-65E842CB5C14}" type="slidenum">
              <a:rPr lang="en-US" altLang="en-US" smtClean="0">
                <a:latin typeface="Calibri" pitchFamily="34" charset="0"/>
                <a:ea typeface="MS PGothic" pitchFamily="34" charset="-128"/>
                <a:cs typeface="Arial" charset="0"/>
              </a:rPr>
              <a:pPr/>
              <a:t>8</a:t>
            </a:fld>
            <a:endParaRPr lang="en-US" altLang="en-US" smtClean="0">
              <a:latin typeface="Calibri" pitchFamily="34" charset="0"/>
              <a:ea typeface="MS PGothic" pitchFamily="34" charset="-128"/>
              <a:cs typeface="Arial" charset="0"/>
            </a:endParaRPr>
          </a:p>
        </p:txBody>
      </p:sp>
    </p:spTree>
    <p:extLst>
      <p:ext uri="{BB962C8B-B14F-4D97-AF65-F5344CB8AC3E}">
        <p14:creationId xmlns:p14="http://schemas.microsoft.com/office/powerpoint/2010/main" val="246130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596707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1789722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134109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42079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245118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67515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363624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11435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202849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232032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17DE3-D6E3-4F96-9B4E-63BD31B862B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01BDE-FD2C-4BAB-9C21-A824B5913022}" type="slidenum">
              <a:rPr lang="en-US" smtClean="0"/>
              <a:pPr/>
              <a:t>‹#›</a:t>
            </a:fld>
            <a:endParaRPr lang="en-US"/>
          </a:p>
        </p:txBody>
      </p:sp>
    </p:spTree>
    <p:extLst>
      <p:ext uri="{BB962C8B-B14F-4D97-AF65-F5344CB8AC3E}">
        <p14:creationId xmlns:p14="http://schemas.microsoft.com/office/powerpoint/2010/main" val="4039207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17DE3-D6E3-4F96-9B4E-63BD31B862B9}" type="datetimeFigureOut">
              <a:rPr lang="en-US" smtClean="0"/>
              <a:pPr/>
              <a:t>12/10/2018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01BDE-FD2C-4BAB-9C21-A824B5913022}" type="slidenum">
              <a:rPr lang="en-US" smtClean="0"/>
              <a:pPr/>
              <a:t>‹#›</a:t>
            </a:fld>
            <a:endParaRPr lang="en-US"/>
          </a:p>
        </p:txBody>
      </p:sp>
    </p:spTree>
    <p:extLst>
      <p:ext uri="{BB962C8B-B14F-4D97-AF65-F5344CB8AC3E}">
        <p14:creationId xmlns:p14="http://schemas.microsoft.com/office/powerpoint/2010/main" val="2447776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066800"/>
          </a:xfrm>
        </p:spPr>
        <p:txBody>
          <a:bodyPr/>
          <a:lstStyle/>
          <a:p>
            <a:pPr marL="484188" eaLnBrk="1" hangingPunct="1"/>
            <a:r>
              <a:rPr lang="en-US" altLang="en-US" dirty="0" smtClean="0">
                <a:solidFill>
                  <a:srgbClr val="00B0F0"/>
                </a:solidFill>
                <a:cs typeface="Tunga" pitchFamily="34" charset="0"/>
              </a:rPr>
              <a:t>10</a:t>
            </a:r>
            <a:r>
              <a:rPr lang="en-US" altLang="en-US" baseline="30000" dirty="0" smtClean="0">
                <a:solidFill>
                  <a:srgbClr val="00B0F0"/>
                </a:solidFill>
                <a:cs typeface="Tunga" pitchFamily="34" charset="0"/>
              </a:rPr>
              <a:t>th</a:t>
            </a:r>
            <a:r>
              <a:rPr lang="en-US" altLang="en-US" dirty="0" smtClean="0">
                <a:solidFill>
                  <a:srgbClr val="00B0F0"/>
                </a:solidFill>
                <a:cs typeface="Tunga" pitchFamily="34" charset="0"/>
              </a:rPr>
              <a:t> World Studies </a:t>
            </a:r>
            <a:r>
              <a:rPr lang="en-US" altLang="en-US" dirty="0" smtClean="0">
                <a:solidFill>
                  <a:srgbClr val="FF0000"/>
                </a:solidFill>
                <a:cs typeface="Tunga" pitchFamily="34" charset="0"/>
              </a:rPr>
              <a:t>12.10.18</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4343400" cy="5334000"/>
          </a:xfrm>
        </p:spPr>
        <p:txBody>
          <a:bodyPr rtlCol="0">
            <a:normAutofit fontScale="40000" lnSpcReduction="20000"/>
          </a:bodyPr>
          <a:lstStyle/>
          <a:p>
            <a:pPr marL="0" indent="0" eaLnBrk="1" fontAlgn="auto" hangingPunct="1">
              <a:lnSpc>
                <a:spcPct val="90000"/>
              </a:lnSpc>
              <a:spcAft>
                <a:spcPts val="0"/>
              </a:spcAft>
              <a:buFont typeface="Arial" panose="020B0604020202020204" pitchFamily="34" charset="0"/>
              <a:buNone/>
              <a:defRPr/>
            </a:pPr>
            <a:r>
              <a:rPr lang="en-US" sz="5800" b="1" u="sng" dirty="0" smtClean="0"/>
              <a:t>Turn in:</a:t>
            </a:r>
            <a:r>
              <a:rPr lang="en-US" sz="5800" b="1" dirty="0" smtClean="0"/>
              <a:t> </a:t>
            </a:r>
          </a:p>
          <a:p>
            <a:pPr marL="57150" indent="0">
              <a:buFont typeface="Wingdings" pitchFamily="2" charset="2"/>
              <a:buChar char="Ø"/>
              <a:defRPr/>
            </a:pPr>
            <a:r>
              <a:rPr lang="en-US" sz="6000" b="1" dirty="0" smtClean="0"/>
              <a:t>Nothing</a:t>
            </a:r>
            <a:endParaRPr lang="en-US" sz="6000" b="1" dirty="0"/>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smtClean="0"/>
              <a:t>Take out :</a:t>
            </a:r>
            <a:r>
              <a:rPr lang="en-US" sz="5800" b="1" dirty="0" smtClean="0"/>
              <a:t> </a:t>
            </a:r>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673100" lvl="1" indent="-273050" eaLnBrk="1" fontAlgn="auto" hangingPunct="1">
              <a:lnSpc>
                <a:spcPct val="90000"/>
              </a:lnSpc>
              <a:spcAft>
                <a:spcPts val="0"/>
              </a:spcAft>
              <a:buFont typeface="Wingdings" pitchFamily="2" charset="2"/>
              <a:buChar char="Ø"/>
              <a:defRPr/>
            </a:pPr>
            <a:r>
              <a:rPr lang="en-US" sz="5800" b="1" i="1" dirty="0" smtClean="0"/>
              <a:t>Planner/Calendar</a:t>
            </a:r>
          </a:p>
          <a:p>
            <a:pPr marL="673100" lvl="1" indent="-273050" eaLnBrk="1" fontAlgn="auto" hangingPunct="1">
              <a:lnSpc>
                <a:spcPct val="90000"/>
              </a:lnSpc>
              <a:spcAft>
                <a:spcPts val="0"/>
              </a:spcAft>
              <a:buFont typeface="Wingdings" pitchFamily="2" charset="2"/>
              <a:buChar char="Ø"/>
              <a:defRPr/>
            </a:pPr>
            <a:r>
              <a:rPr lang="en-US" sz="5800" b="1" dirty="0" smtClean="0"/>
              <a:t>Note Cards</a:t>
            </a:r>
          </a:p>
          <a:p>
            <a:pPr marL="673100" lvl="1" indent="-273050" eaLnBrk="1" fontAlgn="auto" hangingPunct="1">
              <a:lnSpc>
                <a:spcPct val="90000"/>
              </a:lnSpc>
              <a:spcAft>
                <a:spcPts val="0"/>
              </a:spcAft>
              <a:buFont typeface="Wingdings" pitchFamily="2" charset="2"/>
              <a:buChar char="Ø"/>
              <a:defRPr/>
            </a:pPr>
            <a:endParaRPr lang="en-US" sz="5800" b="1" dirty="0" smtClean="0"/>
          </a:p>
          <a:p>
            <a:pPr marL="673100" lvl="1" indent="-273050" eaLnBrk="1" fontAlgn="auto" hangingPunct="1">
              <a:lnSpc>
                <a:spcPct val="90000"/>
              </a:lnSpc>
              <a:spcAft>
                <a:spcPts val="0"/>
              </a:spcAft>
              <a:buFont typeface="Wingdings"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a:t>T</a:t>
            </a:r>
            <a:r>
              <a:rPr lang="en-US" sz="5800" b="1" u="sng" dirty="0" smtClean="0"/>
              <a:t>oday’s Learning Objectives:</a:t>
            </a:r>
          </a:p>
          <a:p>
            <a:pPr marL="273050" indent="-273050" eaLnBrk="1" fontAlgn="auto" hangingPunct="1">
              <a:lnSpc>
                <a:spcPct val="90000"/>
              </a:lnSpc>
              <a:spcAft>
                <a:spcPts val="0"/>
              </a:spcAft>
              <a:buFont typeface="Arial" panose="020B0604020202020204" pitchFamily="34" charset="0"/>
              <a:buNone/>
              <a:defRPr/>
            </a:pPr>
            <a:endParaRPr lang="en-US" sz="5800" b="1" u="sng" dirty="0" smtClean="0"/>
          </a:p>
          <a:p>
            <a:pPr marL="576263" lvl="1" indent="-273050" eaLnBrk="1" fontAlgn="auto" hangingPunct="1">
              <a:lnSpc>
                <a:spcPct val="90000"/>
              </a:lnSpc>
              <a:spcAft>
                <a:spcPts val="0"/>
              </a:spcAft>
              <a:buFont typeface="Wingdings" pitchFamily="2" charset="2"/>
              <a:buChar char="Ø"/>
              <a:defRPr/>
            </a:pPr>
            <a:r>
              <a:rPr lang="en-US" sz="5800" b="1" dirty="0" smtClean="0"/>
              <a:t>I can understand how to perform research and create useful notecards.</a:t>
            </a:r>
            <a:endParaRPr lang="en-US" dirty="0" smtClean="0"/>
          </a:p>
        </p:txBody>
      </p:sp>
      <p:sp>
        <p:nvSpPr>
          <p:cNvPr id="27652" name="Content Placeholder 9"/>
          <p:cNvSpPr>
            <a:spLocks noGrp="1"/>
          </p:cNvSpPr>
          <p:nvPr>
            <p:ph sz="quarter" idx="4294967295"/>
          </p:nvPr>
        </p:nvSpPr>
        <p:spPr>
          <a:xfrm>
            <a:off x="4645025" y="1219200"/>
            <a:ext cx="4498975" cy="5638800"/>
          </a:xfrm>
        </p:spPr>
        <p:txBody>
          <a:bodyPr rtlCol="0">
            <a:normAutofit fontScale="32500" lnSpcReduction="20000"/>
          </a:bodyPr>
          <a:lstStyle/>
          <a:p>
            <a:pPr marL="57150" indent="0" eaLnBrk="1" fontAlgn="auto" hangingPunct="1">
              <a:spcAft>
                <a:spcPts val="0"/>
              </a:spcAft>
              <a:buFont typeface="Wingdings" pitchFamily="2" charset="2"/>
              <a:buNone/>
              <a:defRPr/>
            </a:pPr>
            <a:r>
              <a:rPr lang="en-US" sz="9600" b="1" u="sng" dirty="0" smtClean="0"/>
              <a:t>Today’s Agenda:</a:t>
            </a:r>
          </a:p>
          <a:p>
            <a:pPr marL="514350" indent="-457200">
              <a:buFont typeface="Wingdings" panose="05000000000000000000" pitchFamily="2" charset="2"/>
              <a:buChar char="Ø"/>
              <a:defRPr/>
            </a:pPr>
            <a:r>
              <a:rPr lang="en-US" sz="9600" b="1" dirty="0" smtClean="0"/>
              <a:t>FRP:  Analysis</a:t>
            </a:r>
          </a:p>
          <a:p>
            <a:pPr marL="514350" indent="-457200">
              <a:buFont typeface="Wingdings" panose="05000000000000000000" pitchFamily="2" charset="2"/>
              <a:buChar char="Ø"/>
              <a:defRPr/>
            </a:pPr>
            <a:r>
              <a:rPr lang="en-US" sz="9600" b="1" dirty="0" smtClean="0"/>
              <a:t>OUTLINE w/Works Cited:  HC &amp; TII.com</a:t>
            </a:r>
            <a:endParaRPr lang="en-US" sz="9600" b="1" dirty="0" smtClean="0"/>
          </a:p>
          <a:p>
            <a:pPr marL="457200" lvl="1" indent="0" eaLnBrk="1" hangingPunct="1">
              <a:buFontTx/>
              <a:buNone/>
              <a:defRPr/>
            </a:pPr>
            <a:endParaRPr lang="en-US" sz="2400" b="1" dirty="0" smtClean="0"/>
          </a:p>
          <a:p>
            <a:pPr marL="514350" indent="-457200" eaLnBrk="1" hangingPunct="1">
              <a:buFontTx/>
              <a:buNone/>
              <a:defRPr/>
            </a:pPr>
            <a:endParaRPr lang="en-US" sz="2400" b="1" dirty="0" smtClean="0"/>
          </a:p>
          <a:p>
            <a:pPr marL="457200" lvl="1" indent="0" eaLnBrk="1" hangingPunct="1">
              <a:buFontTx/>
              <a:buNone/>
              <a:defRPr/>
            </a:pPr>
            <a:endParaRPr lang="en-US" sz="2400" b="1" dirty="0" smtClean="0"/>
          </a:p>
          <a:p>
            <a:pPr marL="57150" indent="0" eaLnBrk="1" fontAlgn="auto" hangingPunct="1">
              <a:spcAft>
                <a:spcPts val="0"/>
              </a:spcAft>
              <a:buFont typeface="Arial" panose="020B0604020202020204" pitchFamily="34" charset="0"/>
              <a:buNone/>
              <a:defRPr/>
            </a:pPr>
            <a:r>
              <a:rPr lang="en-US" sz="7400" b="1" u="sng" dirty="0" smtClean="0"/>
              <a:t>HW:</a:t>
            </a:r>
          </a:p>
          <a:p>
            <a:pPr marL="57150" indent="0" eaLnBrk="1" fontAlgn="auto" hangingPunct="1">
              <a:spcAft>
                <a:spcPts val="0"/>
              </a:spcAft>
              <a:buFont typeface="Arial" charset="0"/>
              <a:buNone/>
              <a:defRPr/>
            </a:pPr>
            <a:endParaRPr lang="en-US" sz="4500" b="1" u="sng" dirty="0" smtClean="0"/>
          </a:p>
          <a:p>
            <a:pPr marL="57150" indent="0">
              <a:buFont typeface="Wingdings" pitchFamily="2" charset="2"/>
              <a:buChar char="Ø"/>
              <a:defRPr/>
            </a:pPr>
            <a:r>
              <a:rPr lang="en-US" sz="9600" b="1" dirty="0" smtClean="0"/>
              <a:t>Put your research in </a:t>
            </a:r>
            <a:r>
              <a:rPr lang="en-US" sz="9600" b="1" u="sng" dirty="0" smtClean="0"/>
              <a:t>OUTLINE</a:t>
            </a:r>
            <a:r>
              <a:rPr lang="en-US" sz="9600" b="1" dirty="0" smtClean="0"/>
              <a:t> form</a:t>
            </a:r>
          </a:p>
          <a:p>
            <a:pPr marL="57150" indent="0">
              <a:buFont typeface="Wingdings" pitchFamily="2" charset="2"/>
              <a:buChar char="Ø"/>
              <a:defRPr/>
            </a:pPr>
            <a:r>
              <a:rPr lang="en-US" sz="9600" b="1" dirty="0" smtClean="0"/>
              <a:t>Research</a:t>
            </a:r>
            <a:r>
              <a:rPr lang="en-US" sz="9600" b="1" dirty="0" smtClean="0"/>
              <a:t>, research, research.</a:t>
            </a:r>
          </a:p>
        </p:txBody>
      </p:sp>
    </p:spTree>
    <p:extLst>
      <p:ext uri="{BB962C8B-B14F-4D97-AF65-F5344CB8AC3E}">
        <p14:creationId xmlns:p14="http://schemas.microsoft.com/office/powerpoint/2010/main" val="272075939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1980" y="26719"/>
            <a:ext cx="9145979" cy="1066800"/>
          </a:xfrm>
        </p:spPr>
        <p:txBody>
          <a:bodyPr>
            <a:normAutofit fontScale="90000"/>
          </a:bodyPr>
          <a:lstStyle/>
          <a:p>
            <a:pPr marL="484188" eaLnBrk="1" hangingPunct="1"/>
            <a:r>
              <a:rPr lang="en-US" altLang="en-US" dirty="0" smtClean="0">
                <a:solidFill>
                  <a:srgbClr val="00B0F0"/>
                </a:solidFill>
                <a:cs typeface="Tunga" pitchFamily="34" charset="0"/>
              </a:rPr>
              <a:t>A Few Points of </a:t>
            </a:r>
            <a:r>
              <a:rPr lang="en-US" altLang="en-US" dirty="0" smtClean="0">
                <a:solidFill>
                  <a:srgbClr val="00B0F0"/>
                </a:solidFill>
                <a:cs typeface="Tunga" pitchFamily="34" charset="0"/>
              </a:rPr>
              <a:t>Interest—be sure to understand:  WRITE </a:t>
            </a:r>
            <a:r>
              <a:rPr lang="en-US" altLang="en-US" dirty="0" smtClean="0">
                <a:solidFill>
                  <a:srgbClr val="00B0F0"/>
                </a:solidFill>
                <a:cs typeface="Tunga" pitchFamily="34" charset="0"/>
              </a:rPr>
              <a:t>IT DOWN!!!</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5334000"/>
          </a:xfrm>
        </p:spPr>
        <p:txBody>
          <a:bodyPr rtlCol="0">
            <a:normAutofit fontScale="92500" lnSpcReduction="10000"/>
          </a:bodyPr>
          <a:lstStyle/>
          <a:p>
            <a:pPr marL="514350" indent="-514350" eaLnBrk="1" fontAlgn="auto" hangingPunct="1">
              <a:lnSpc>
                <a:spcPct val="90000"/>
              </a:lnSpc>
              <a:spcAft>
                <a:spcPts val="0"/>
              </a:spcAft>
              <a:buFont typeface="+mj-lt"/>
              <a:buAutoNum type="arabicPeriod"/>
              <a:defRPr/>
            </a:pPr>
            <a:r>
              <a:rPr lang="en-US" dirty="0" smtClean="0"/>
              <a:t>Make sure you understand the directions—read them!</a:t>
            </a:r>
          </a:p>
          <a:p>
            <a:pPr marL="514350" indent="-514350" eaLnBrk="1" fontAlgn="auto" hangingPunct="1">
              <a:lnSpc>
                <a:spcPct val="90000"/>
              </a:lnSpc>
              <a:spcAft>
                <a:spcPts val="0"/>
              </a:spcAft>
              <a:buFont typeface="+mj-lt"/>
              <a:buAutoNum type="arabicPeriod"/>
              <a:defRPr/>
            </a:pPr>
            <a:r>
              <a:rPr lang="en-US" dirty="0" smtClean="0"/>
              <a:t>Points outside of the directions</a:t>
            </a:r>
          </a:p>
          <a:p>
            <a:pPr marL="914400" lvl="1" indent="-514350">
              <a:lnSpc>
                <a:spcPct val="90000"/>
              </a:lnSpc>
              <a:buFont typeface="+mj-lt"/>
              <a:buAutoNum type="alphaUcPeriod"/>
              <a:defRPr/>
            </a:pPr>
            <a:r>
              <a:rPr lang="en-US" b="1" u="sng" dirty="0" smtClean="0"/>
              <a:t>30</a:t>
            </a:r>
            <a:r>
              <a:rPr lang="en-US" b="1" u="sng" dirty="0" smtClean="0"/>
              <a:t> </a:t>
            </a:r>
            <a:r>
              <a:rPr lang="en-US" b="1" u="sng" dirty="0" smtClean="0"/>
              <a:t>Note card Minimum</a:t>
            </a:r>
            <a:r>
              <a:rPr lang="en-US" dirty="0" smtClean="0"/>
              <a:t>—no, you will not use them all in your paper, but this doesn’t mean your efforts are not useful</a:t>
            </a:r>
            <a:r>
              <a:rPr lang="en-US" dirty="0" smtClean="0"/>
              <a:t>!  Some of you still haven’t checked in with me…</a:t>
            </a:r>
            <a:r>
              <a:rPr lang="en-US" dirty="0" smtClean="0">
                <a:sym typeface="Wingdings" panose="05000000000000000000" pitchFamily="2" charset="2"/>
              </a:rPr>
              <a:t></a:t>
            </a:r>
            <a:endParaRPr lang="en-US" dirty="0" smtClean="0"/>
          </a:p>
          <a:p>
            <a:pPr marL="914400" lvl="1" indent="-514350">
              <a:lnSpc>
                <a:spcPct val="90000"/>
              </a:lnSpc>
              <a:buFont typeface="+mj-lt"/>
              <a:buAutoNum type="alphaUcPeriod"/>
              <a:defRPr/>
            </a:pPr>
            <a:r>
              <a:rPr lang="en-US" b="1" u="sng" dirty="0" smtClean="0"/>
              <a:t>4 Source card Minimum</a:t>
            </a:r>
            <a:r>
              <a:rPr lang="en-US" dirty="0" smtClean="0"/>
              <a:t>—if it’s in your paper, it’s in your Works Cited.  The reverse applies as well.</a:t>
            </a:r>
          </a:p>
          <a:p>
            <a:pPr marL="514350" indent="-514350">
              <a:lnSpc>
                <a:spcPct val="90000"/>
              </a:lnSpc>
              <a:buFont typeface="+mj-lt"/>
              <a:buAutoNum type="arabicPeriod"/>
              <a:defRPr/>
            </a:pPr>
            <a:r>
              <a:rPr lang="en-US" dirty="0" smtClean="0"/>
              <a:t>Sources need to come from the SHS (KCLS) database—period.  End of discussion.  I will consider a zero for those that choose to ignore this point.</a:t>
            </a:r>
          </a:p>
          <a:p>
            <a:pPr marL="400050" lvl="1" indent="0">
              <a:lnSpc>
                <a:spcPct val="90000"/>
              </a:lnSpc>
              <a:buNone/>
              <a:defRPr/>
            </a:pPr>
            <a:r>
              <a:rPr lang="en-US" dirty="0" smtClean="0"/>
              <a:t>--Wiki, history.com, about.com, princeton.edu (careful!) are all sources that are </a:t>
            </a:r>
            <a:r>
              <a:rPr lang="en-US" u="sng" dirty="0" smtClean="0"/>
              <a:t>NOT APPROPRIATE</a:t>
            </a:r>
            <a:r>
              <a:rPr lang="en-US" dirty="0" smtClean="0"/>
              <a:t>!</a:t>
            </a:r>
          </a:p>
          <a:p>
            <a:pPr marL="400050" lvl="1" indent="0">
              <a:lnSpc>
                <a:spcPct val="90000"/>
              </a:lnSpc>
              <a:buNone/>
              <a:defRPr/>
            </a:pPr>
            <a:r>
              <a:rPr lang="en-US" dirty="0" smtClean="0"/>
              <a:t>--I don’t know how to make this any more direct:  </a:t>
            </a:r>
            <a:r>
              <a:rPr lang="en-US" b="1" u="sng" dirty="0" smtClean="0"/>
              <a:t>USE THE DATABASE</a:t>
            </a:r>
            <a:r>
              <a:rPr lang="en-US" dirty="0" smtClean="0"/>
              <a:t>!!!  It’s in your written directions as well…</a:t>
            </a:r>
            <a:endParaRPr lang="en-US" dirty="0" smtClean="0"/>
          </a:p>
        </p:txBody>
      </p:sp>
      <p:sp>
        <p:nvSpPr>
          <p:cNvPr id="2" name="Rectangle 1"/>
          <p:cNvSpPr/>
          <p:nvPr/>
        </p:nvSpPr>
        <p:spPr>
          <a:xfrm>
            <a:off x="381000" y="3810000"/>
            <a:ext cx="8686800" cy="26670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941587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28600"/>
            <a:ext cx="9144000" cy="954107"/>
          </a:xfrm>
          <a:prstGeom prst="rect">
            <a:avLst/>
          </a:prstGeom>
          <a:solidFill>
            <a:srgbClr val="FFC000"/>
          </a:solidFill>
        </p:spPr>
        <p:txBody>
          <a:bodyPr wrap="square" rtlCol="0">
            <a:spAutoFit/>
          </a:bodyPr>
          <a:lstStyle/>
          <a:p>
            <a:pPr algn="ctr"/>
            <a:r>
              <a:rPr lang="en-US" sz="2800" dirty="0" smtClean="0"/>
              <a:t>Some quick thoughts about the OUTLINE:  due by the end of class TUESDAY 12/11/18</a:t>
            </a:r>
            <a:endParaRPr lang="en-US" sz="2800" dirty="0"/>
          </a:p>
        </p:txBody>
      </p:sp>
      <p:sp>
        <p:nvSpPr>
          <p:cNvPr id="8" name="Rectangle 7"/>
          <p:cNvSpPr/>
          <p:nvPr/>
        </p:nvSpPr>
        <p:spPr>
          <a:xfrm>
            <a:off x="0" y="1400753"/>
            <a:ext cx="9144000" cy="4552015"/>
          </a:xfrm>
          <a:prstGeom prst="rect">
            <a:avLst/>
          </a:prstGeom>
        </p:spPr>
        <p:txBody>
          <a:bodyPr wrap="square">
            <a:spAutoFit/>
          </a:bodyPr>
          <a:lstStyle/>
          <a:p>
            <a:pPr>
              <a:lnSpc>
                <a:spcPct val="115000"/>
              </a:lnSpc>
            </a:pPr>
            <a:r>
              <a:rPr lang="en-US" sz="1600" dirty="0">
                <a:solidFill>
                  <a:srgbClr val="808080"/>
                </a:solidFill>
                <a:latin typeface="Times New Roman" panose="02020603050405020304" pitchFamily="18" charset="0"/>
                <a:ea typeface="Calibri" panose="020F0502020204030204" pitchFamily="34" charset="0"/>
                <a:cs typeface="Times New Roman" panose="02020603050405020304" pitchFamily="18" charset="0"/>
              </a:rPr>
              <a:t>Click here to enter text</a:t>
            </a:r>
            <a:r>
              <a:rPr lang="en-US" sz="1600" dirty="0" smtClean="0">
                <a:solidFill>
                  <a:srgbClr val="808080"/>
                </a:solidFill>
                <a:latin typeface="Times New Roman" panose="02020603050405020304" pitchFamily="18" charset="0"/>
                <a:ea typeface="Calibri" panose="020F0502020204030204" pitchFamily="34" charset="0"/>
                <a:cs typeface="Times New Roman" panose="02020603050405020304" pitchFamily="18" charset="0"/>
              </a:rPr>
              <a:t>. [Your name: First &amp; Last]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1600" dirty="0">
                <a:solidFill>
                  <a:srgbClr val="808080"/>
                </a:solidFill>
                <a:latin typeface="Times New Roman" panose="02020603050405020304" pitchFamily="18" charset="0"/>
                <a:ea typeface="Calibri" panose="020F0502020204030204" pitchFamily="34" charset="0"/>
                <a:cs typeface="Times New Roman" panose="02020603050405020304" pitchFamily="18" charset="0"/>
              </a:rPr>
              <a:t>Click here to enter text</a:t>
            </a:r>
            <a:r>
              <a:rPr lang="en-US" sz="1600" dirty="0" smtClean="0">
                <a:solidFill>
                  <a:srgbClr val="808080"/>
                </a:solidFill>
                <a:latin typeface="Times New Roman" panose="02020603050405020304" pitchFamily="18" charset="0"/>
                <a:ea typeface="Calibri" panose="020F0502020204030204" pitchFamily="34" charset="0"/>
                <a:cs typeface="Times New Roman" panose="02020603050405020304" pitchFamily="18" charset="0"/>
              </a:rPr>
              <a:t>. [Instructors names]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1600" dirty="0">
                <a:solidFill>
                  <a:srgbClr val="808080"/>
                </a:solidFill>
                <a:latin typeface="Times New Roman" panose="02020603050405020304" pitchFamily="18" charset="0"/>
                <a:ea typeface="Calibri" panose="020F0502020204030204" pitchFamily="34" charset="0"/>
                <a:cs typeface="Times New Roman" panose="02020603050405020304" pitchFamily="18" charset="0"/>
              </a:rPr>
              <a:t>Click here to enter text</a:t>
            </a:r>
            <a:r>
              <a:rPr lang="en-US" sz="1600" dirty="0" smtClean="0">
                <a:solidFill>
                  <a:srgbClr val="808080"/>
                </a:solidFill>
                <a:latin typeface="Times New Roman" panose="02020603050405020304" pitchFamily="18" charset="0"/>
                <a:ea typeface="Calibri" panose="020F0502020204030204" pitchFamily="34" charset="0"/>
                <a:cs typeface="Times New Roman" panose="02020603050405020304" pitchFamily="18" charset="0"/>
              </a:rPr>
              <a:t>. [Name of Course]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1400" dirty="0">
                <a:solidFill>
                  <a:srgbClr val="808080"/>
                </a:solidFill>
                <a:latin typeface="Calibri" panose="020F0502020204030204" pitchFamily="34" charset="0"/>
                <a:ea typeface="Calibri" panose="020F0502020204030204" pitchFamily="34" charset="0"/>
                <a:cs typeface="Times New Roman" panose="02020603050405020304" pitchFamily="18" charset="0"/>
              </a:rPr>
              <a:t>Click here to enter a date</a:t>
            </a:r>
            <a:r>
              <a:rPr lang="en-US" sz="1400" dirty="0" smtClean="0">
                <a:solidFill>
                  <a:srgbClr val="808080"/>
                </a:solidFill>
                <a:latin typeface="Calibri" panose="020F0502020204030204" pitchFamily="34" charset="0"/>
                <a:ea typeface="Calibri" panose="020F0502020204030204" pitchFamily="34" charset="0"/>
                <a:cs typeface="Times New Roman" panose="02020603050405020304" pitchFamily="18" charset="0"/>
              </a:rPr>
              <a:t>. [DD/MM/YYYY]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1600"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1600" dirty="0">
                <a:solidFill>
                  <a:srgbClr val="808080"/>
                </a:solidFill>
                <a:latin typeface="Times New Roman" panose="02020603050405020304" pitchFamily="18" charset="0"/>
                <a:ea typeface="Calibri" panose="020F0502020204030204" pitchFamily="34" charset="0"/>
                <a:cs typeface="Times New Roman" panose="02020603050405020304" pitchFamily="18" charset="0"/>
              </a:rPr>
              <a:t>[SS Research] Outline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1600"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1600" dirty="0">
                <a:latin typeface="Times New Roman" panose="02020603050405020304" pitchFamily="18" charset="0"/>
                <a:ea typeface="Calibri" panose="020F0502020204030204" pitchFamily="34" charset="0"/>
                <a:cs typeface="Times New Roman" panose="02020603050405020304" pitchFamily="18" charset="0"/>
              </a:rPr>
              <a:t>Thesis: </a:t>
            </a:r>
            <a:r>
              <a:rPr lang="en-US" sz="1600" dirty="0">
                <a:solidFill>
                  <a:srgbClr val="808080"/>
                </a:solidFill>
                <a:latin typeface="Times New Roman" panose="02020603050405020304" pitchFamily="18" charset="0"/>
                <a:ea typeface="Calibri" panose="020F0502020204030204" pitchFamily="34" charset="0"/>
                <a:cs typeface="Times New Roman" panose="02020603050405020304" pitchFamily="18" charset="0"/>
              </a:rPr>
              <a:t>Work in progress…let the research direct you!  It should change over time…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AutoNum type="romanU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BTS 1  First Topic [Complete sentence]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 Evidence </a:t>
            </a:r>
            <a:r>
              <a:rPr lang="en-US" sz="1400" dirty="0">
                <a:solidFill>
                  <a:srgbClr val="808080"/>
                </a:solidFill>
                <a:latin typeface="Calibri" panose="020F0502020204030204" pitchFamily="34" charset="0"/>
                <a:ea typeface="Calibri" panose="020F0502020204030204" pitchFamily="34" charset="0"/>
                <a:cs typeface="Times New Roman" panose="02020603050405020304" pitchFamily="18" charset="0"/>
              </a:rPr>
              <a:t>Click here to enter text.</a:t>
            </a:r>
            <a:r>
              <a:rPr lang="en-US" sz="1600" dirty="0">
                <a:latin typeface="Times New Roman" panose="02020603050405020304" pitchFamily="18" charset="0"/>
                <a:ea typeface="Calibri" panose="020F0502020204030204" pitchFamily="34" charset="0"/>
                <a:cs typeface="Times New Roman" panose="02020603050405020304" pitchFamily="18" charset="0"/>
              </a:rPr>
              <a:t> Citation: </a:t>
            </a:r>
            <a:r>
              <a:rPr lang="en-US" sz="1400" dirty="0">
                <a:solidFill>
                  <a:srgbClr val="808080"/>
                </a:solidFill>
                <a:latin typeface="Calibri" panose="020F0502020204030204" pitchFamily="34" charset="0"/>
                <a:ea typeface="Calibri" panose="020F0502020204030204" pitchFamily="34" charset="0"/>
                <a:cs typeface="Times New Roman" panose="02020603050405020304" pitchFamily="18" charset="0"/>
              </a:rPr>
              <a:t>Click here to enter text.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arabi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Analysis </a:t>
            </a:r>
            <a:r>
              <a:rPr lang="en-US" sz="1400" dirty="0">
                <a:solidFill>
                  <a:srgbClr val="808080"/>
                </a:solidFill>
                <a:latin typeface="Calibri" panose="020F0502020204030204" pitchFamily="34" charset="0"/>
                <a:ea typeface="Calibri" panose="020F0502020204030204" pitchFamily="34" charset="0"/>
                <a:cs typeface="Times New Roman" panose="02020603050405020304" pitchFamily="18" charset="0"/>
              </a:rPr>
              <a:t>Click here to enter text.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arabi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Analysis   </a:t>
            </a:r>
            <a:r>
              <a:rPr lang="en-US" sz="1400" dirty="0">
                <a:solidFill>
                  <a:srgbClr val="808080"/>
                </a:solidFill>
                <a:latin typeface="Calibri" panose="020F0502020204030204" pitchFamily="34" charset="0"/>
                <a:ea typeface="Calibri" panose="020F0502020204030204" pitchFamily="34" charset="0"/>
                <a:cs typeface="Times New Roman" panose="02020603050405020304" pitchFamily="18" charset="0"/>
              </a:rPr>
              <a:t>Click here to enter text.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Evidence  </a:t>
            </a:r>
            <a:r>
              <a:rPr lang="en-US" sz="1400" dirty="0">
                <a:solidFill>
                  <a:srgbClr val="808080"/>
                </a:solidFill>
                <a:latin typeface="Calibri" panose="020F0502020204030204" pitchFamily="34" charset="0"/>
                <a:ea typeface="Calibri" panose="020F0502020204030204" pitchFamily="34" charset="0"/>
                <a:cs typeface="Times New Roman" panose="02020603050405020304" pitchFamily="18" charset="0"/>
              </a:rPr>
              <a:t>Click here to enter text.</a:t>
            </a:r>
            <a:r>
              <a:rPr lang="en-US" sz="1600" dirty="0">
                <a:latin typeface="Times New Roman" panose="02020603050405020304" pitchFamily="18" charset="0"/>
                <a:ea typeface="Calibri" panose="020F0502020204030204" pitchFamily="34" charset="0"/>
                <a:cs typeface="Times New Roman" panose="02020603050405020304" pitchFamily="18" charset="0"/>
              </a:rPr>
              <a:t> Citation  </a:t>
            </a:r>
            <a:r>
              <a:rPr lang="en-US" sz="1400" dirty="0">
                <a:solidFill>
                  <a:srgbClr val="808080"/>
                </a:solidFill>
                <a:latin typeface="Calibri" panose="020F0502020204030204" pitchFamily="34" charset="0"/>
                <a:ea typeface="Calibri" panose="020F0502020204030204" pitchFamily="34" charset="0"/>
                <a:cs typeface="Times New Roman" panose="02020603050405020304" pitchFamily="18" charset="0"/>
              </a:rPr>
              <a:t>Click here to enter text.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arabi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Analysis   </a:t>
            </a:r>
            <a:r>
              <a:rPr lang="en-US" sz="1400" dirty="0">
                <a:solidFill>
                  <a:srgbClr val="808080"/>
                </a:solidFill>
                <a:latin typeface="Calibri" panose="020F0502020204030204" pitchFamily="34" charset="0"/>
                <a:ea typeface="Calibri" panose="020F0502020204030204" pitchFamily="34" charset="0"/>
                <a:cs typeface="Times New Roman" panose="02020603050405020304" pitchFamily="18" charset="0"/>
              </a:rPr>
              <a:t>Click here to enter text.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arabi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Analysis   </a:t>
            </a:r>
            <a:r>
              <a:rPr lang="en-US" sz="1400" dirty="0">
                <a:solidFill>
                  <a:srgbClr val="808080"/>
                </a:solidFill>
                <a:latin typeface="Calibri" panose="020F0502020204030204" pitchFamily="34" charset="0"/>
                <a:ea typeface="Calibri" panose="020F0502020204030204" pitchFamily="34" charset="0"/>
                <a:cs typeface="Times New Roman" panose="02020603050405020304" pitchFamily="18" charset="0"/>
              </a:rPr>
              <a:t>Click here to enter text.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4800600" y="1400753"/>
            <a:ext cx="3886200" cy="1200329"/>
          </a:xfrm>
          <a:prstGeom prst="rect">
            <a:avLst/>
          </a:prstGeom>
          <a:solidFill>
            <a:srgbClr val="FFFF00"/>
          </a:solidFill>
        </p:spPr>
        <p:txBody>
          <a:bodyPr wrap="square" rtlCol="0">
            <a:spAutoFit/>
          </a:bodyPr>
          <a:lstStyle/>
          <a:p>
            <a:pPr algn="ctr"/>
            <a:r>
              <a:rPr lang="en-US" sz="3600" dirty="0" smtClean="0"/>
              <a:t>Pay Attention to the little things!!!</a:t>
            </a:r>
            <a:endParaRPr lang="en-US" sz="3600" dirty="0"/>
          </a:p>
        </p:txBody>
      </p:sp>
      <p:sp>
        <p:nvSpPr>
          <p:cNvPr id="12" name="TextBox 11"/>
          <p:cNvSpPr txBox="1"/>
          <p:nvPr/>
        </p:nvSpPr>
        <p:spPr>
          <a:xfrm>
            <a:off x="4794315" y="5352603"/>
            <a:ext cx="3886200" cy="1200329"/>
          </a:xfrm>
          <a:prstGeom prst="rect">
            <a:avLst/>
          </a:prstGeom>
          <a:solidFill>
            <a:srgbClr val="FFFF00"/>
          </a:solidFill>
        </p:spPr>
        <p:txBody>
          <a:bodyPr wrap="square" rtlCol="0">
            <a:spAutoFit/>
          </a:bodyPr>
          <a:lstStyle/>
          <a:p>
            <a:pPr algn="ctr"/>
            <a:r>
              <a:rPr lang="en-US" sz="3600" dirty="0" smtClean="0"/>
              <a:t>Format must be submitted in </a:t>
            </a:r>
            <a:r>
              <a:rPr lang="en-US" sz="3600" i="1" dirty="0" smtClean="0"/>
              <a:t>Word</a:t>
            </a:r>
            <a:endParaRPr lang="en-US" sz="3600" i="1" dirty="0"/>
          </a:p>
        </p:txBody>
      </p:sp>
    </p:spTree>
    <p:extLst>
      <p:ext uri="{BB962C8B-B14F-4D97-AF65-F5344CB8AC3E}">
        <p14:creationId xmlns:p14="http://schemas.microsoft.com/office/powerpoint/2010/main" val="258246403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28600"/>
            <a:ext cx="9144000" cy="954107"/>
          </a:xfrm>
          <a:prstGeom prst="rect">
            <a:avLst/>
          </a:prstGeom>
          <a:solidFill>
            <a:srgbClr val="FFC000"/>
          </a:solidFill>
        </p:spPr>
        <p:txBody>
          <a:bodyPr wrap="square" rtlCol="0">
            <a:spAutoFit/>
          </a:bodyPr>
          <a:lstStyle/>
          <a:p>
            <a:pPr algn="ctr"/>
            <a:r>
              <a:rPr lang="en-US" sz="2800" dirty="0" smtClean="0"/>
              <a:t>Some quick thoughts about the OUTLINE:  due by the end of class TUESDAY 12/11/18</a:t>
            </a:r>
            <a:endParaRPr lang="en-US" sz="2800" dirty="0"/>
          </a:p>
        </p:txBody>
      </p:sp>
      <p:sp>
        <p:nvSpPr>
          <p:cNvPr id="2" name="TextBox 1"/>
          <p:cNvSpPr txBox="1"/>
          <p:nvPr/>
        </p:nvSpPr>
        <p:spPr>
          <a:xfrm>
            <a:off x="0" y="1447800"/>
            <a:ext cx="9144000" cy="5447645"/>
          </a:xfrm>
          <a:prstGeom prst="rect">
            <a:avLst/>
          </a:prstGeom>
          <a:noFill/>
        </p:spPr>
        <p:txBody>
          <a:bodyPr wrap="square" rtlCol="0">
            <a:spAutoFit/>
          </a:bodyPr>
          <a:lstStyle/>
          <a:p>
            <a:pPr algn="ctr"/>
            <a:r>
              <a:rPr lang="en-US" sz="3600" i="1" u="sng" dirty="0" smtClean="0"/>
              <a:t>You must include your Works Cited</a:t>
            </a:r>
            <a:r>
              <a:rPr lang="en-US" sz="3600" dirty="0" smtClean="0"/>
              <a:t>…</a:t>
            </a:r>
            <a:endParaRPr lang="en-US" sz="3600" dirty="0"/>
          </a:p>
          <a:p>
            <a:pPr marL="571500" indent="-571500">
              <a:buFont typeface="Arial" panose="020B0604020202020204" pitchFamily="34" charset="0"/>
              <a:buChar char="•"/>
            </a:pPr>
            <a:r>
              <a:rPr lang="en-US" sz="3600" dirty="0" smtClean="0"/>
              <a:t>If it’s cited in your paper, it’s in your Works Cited.</a:t>
            </a:r>
            <a:endParaRPr lang="en-US" sz="3600" dirty="0"/>
          </a:p>
          <a:p>
            <a:pPr marL="571500" indent="-571500">
              <a:buFont typeface="Arial" panose="020B0604020202020204" pitchFamily="34" charset="0"/>
              <a:buChar char="•"/>
            </a:pPr>
            <a:r>
              <a:rPr lang="en-US" sz="3600" dirty="0" smtClean="0"/>
              <a:t>If it’s not cited in your paper, it’s not in your Works Cited.</a:t>
            </a:r>
            <a:endParaRPr lang="en-US" sz="3600" dirty="0"/>
          </a:p>
          <a:p>
            <a:pPr marL="571500" indent="-571500">
              <a:buFont typeface="Arial" panose="020B0604020202020204" pitchFamily="34" charset="0"/>
              <a:buChar char="•"/>
            </a:pPr>
            <a:r>
              <a:rPr lang="en-US" sz="3600" dirty="0" smtClean="0"/>
              <a:t>It’s called a Work</a:t>
            </a:r>
            <a:r>
              <a:rPr lang="en-US" sz="3600" b="1" u="sng" dirty="0" smtClean="0"/>
              <a:t>s</a:t>
            </a:r>
            <a:r>
              <a:rPr lang="en-US" sz="3600" dirty="0" smtClean="0"/>
              <a:t> </a:t>
            </a:r>
            <a:r>
              <a:rPr lang="en-US" sz="3600" b="1" u="sng" dirty="0" smtClean="0"/>
              <a:t>Cited</a:t>
            </a:r>
            <a:r>
              <a:rPr lang="en-US" sz="3600" dirty="0" smtClean="0"/>
              <a:t>!</a:t>
            </a:r>
          </a:p>
          <a:p>
            <a:endParaRPr lang="en-US" sz="3600" dirty="0" smtClean="0"/>
          </a:p>
          <a:p>
            <a:pPr marL="571500" indent="-571500">
              <a:buFont typeface="Arial" panose="020B0604020202020204" pitchFamily="34" charset="0"/>
              <a:buChar char="•"/>
            </a:pPr>
            <a:r>
              <a:rPr lang="en-US" sz="3200" dirty="0" smtClean="0"/>
              <a:t>Listed Alphabetically:  by whatever appears 1</a:t>
            </a:r>
            <a:r>
              <a:rPr lang="en-US" sz="3200" baseline="30000" dirty="0" smtClean="0"/>
              <a:t>st</a:t>
            </a:r>
            <a:r>
              <a:rPr lang="en-US" sz="3200" dirty="0" smtClean="0"/>
              <a:t>!</a:t>
            </a:r>
          </a:p>
          <a:p>
            <a:pPr marL="571500" indent="-571500">
              <a:buFont typeface="Arial" panose="020B0604020202020204" pitchFamily="34" charset="0"/>
              <a:buChar char="•"/>
            </a:pPr>
            <a:r>
              <a:rPr lang="en-US" sz="3200" dirty="0" smtClean="0"/>
              <a:t>No:  bullet points, numbers, etc.</a:t>
            </a:r>
          </a:p>
          <a:p>
            <a:pPr marL="571500" indent="-571500">
              <a:buFont typeface="Arial" panose="020B0604020202020204" pitchFamily="34" charset="0"/>
              <a:buChar char="•"/>
            </a:pPr>
            <a:r>
              <a:rPr lang="en-US" sz="3200" dirty="0" smtClean="0"/>
              <a:t>Yes:  HANGING indents…see template for help.</a:t>
            </a:r>
            <a:endParaRPr lang="en-US" sz="3200" dirty="0"/>
          </a:p>
        </p:txBody>
      </p:sp>
    </p:spTree>
    <p:extLst>
      <p:ext uri="{BB962C8B-B14F-4D97-AF65-F5344CB8AC3E}">
        <p14:creationId xmlns:p14="http://schemas.microsoft.com/office/powerpoint/2010/main" val="162422479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0"/>
            <a:ext cx="9144000" cy="1143000"/>
          </a:xfrm>
          <a:solidFill>
            <a:srgbClr val="FFFF00"/>
          </a:solidFill>
        </p:spPr>
        <p:txBody>
          <a:bodyPr>
            <a:normAutofit fontScale="90000"/>
          </a:bodyPr>
          <a:lstStyle/>
          <a:p>
            <a:pPr marL="484188" eaLnBrk="1" hangingPunct="1"/>
            <a:r>
              <a:rPr lang="en-US" altLang="en-US" dirty="0" smtClean="0">
                <a:solidFill>
                  <a:srgbClr val="00B0F0"/>
                </a:solidFill>
                <a:cs typeface="Tunga" pitchFamily="34" charset="0"/>
              </a:rPr>
              <a:t>Social Studies Evidence &amp; Analysis:  what’s the difference from Lit. Analysis?</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914400"/>
          </a:xfrm>
        </p:spPr>
        <p:txBody>
          <a:bodyPr rtlCol="0">
            <a:normAutofit/>
          </a:bodyPr>
          <a:lstStyle/>
          <a:p>
            <a:pPr marL="0" indent="0" eaLnBrk="1" fontAlgn="auto" hangingPunct="1">
              <a:lnSpc>
                <a:spcPct val="90000"/>
              </a:lnSpc>
              <a:spcAft>
                <a:spcPts val="0"/>
              </a:spcAft>
              <a:buFont typeface="Arial" panose="020B0604020202020204" pitchFamily="34" charset="0"/>
              <a:buNone/>
              <a:defRPr/>
            </a:pPr>
            <a:r>
              <a:rPr lang="en-US" sz="5800" b="1" dirty="0" smtClean="0">
                <a:solidFill>
                  <a:srgbClr val="FF0000"/>
                </a:solidFill>
              </a:rPr>
              <a:t>Q:  Do you need a lead-in?</a:t>
            </a:r>
            <a:endParaRPr lang="en-US" dirty="0" smtClean="0">
              <a:solidFill>
                <a:srgbClr val="FF0000"/>
              </a:solidFill>
            </a:endParaRPr>
          </a:p>
        </p:txBody>
      </p:sp>
      <p:sp>
        <p:nvSpPr>
          <p:cNvPr id="5" name="Content Placeholder 8"/>
          <p:cNvSpPr txBox="1">
            <a:spLocks/>
          </p:cNvSpPr>
          <p:nvPr/>
        </p:nvSpPr>
        <p:spPr>
          <a:xfrm>
            <a:off x="0" y="2133600"/>
            <a:ext cx="9144000" cy="1447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defRPr/>
            </a:pPr>
            <a:r>
              <a:rPr lang="en-US" sz="5800" b="1" dirty="0">
                <a:solidFill>
                  <a:srgbClr val="00B050"/>
                </a:solidFill>
              </a:rPr>
              <a:t>A</a:t>
            </a:r>
            <a:r>
              <a:rPr lang="en-US" sz="5800" b="1" dirty="0" smtClean="0">
                <a:solidFill>
                  <a:srgbClr val="00B050"/>
                </a:solidFill>
              </a:rPr>
              <a:t>:  Technically, no.  But, it’s not a terrible idea…</a:t>
            </a:r>
            <a:endParaRPr lang="en-US" dirty="0" smtClean="0">
              <a:solidFill>
                <a:srgbClr val="00B050"/>
              </a:solidFill>
            </a:endParaRPr>
          </a:p>
        </p:txBody>
      </p:sp>
      <p:sp>
        <p:nvSpPr>
          <p:cNvPr id="6" name="Content Placeholder 8"/>
          <p:cNvSpPr txBox="1">
            <a:spLocks/>
          </p:cNvSpPr>
          <p:nvPr/>
        </p:nvSpPr>
        <p:spPr>
          <a:xfrm>
            <a:off x="0" y="3599213"/>
            <a:ext cx="9144000" cy="1447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defRPr/>
            </a:pPr>
            <a:r>
              <a:rPr lang="en-US" sz="5800" b="1" dirty="0" smtClean="0">
                <a:solidFill>
                  <a:srgbClr val="FF0000"/>
                </a:solidFill>
              </a:rPr>
              <a:t>Q:  How many sentences of analysis do I need?</a:t>
            </a:r>
            <a:endParaRPr lang="en-US" dirty="0" smtClean="0">
              <a:solidFill>
                <a:srgbClr val="FF0000"/>
              </a:solidFill>
            </a:endParaRPr>
          </a:p>
        </p:txBody>
      </p:sp>
      <p:sp>
        <p:nvSpPr>
          <p:cNvPr id="7" name="Content Placeholder 8"/>
          <p:cNvSpPr txBox="1">
            <a:spLocks/>
          </p:cNvSpPr>
          <p:nvPr/>
        </p:nvSpPr>
        <p:spPr>
          <a:xfrm>
            <a:off x="0" y="5047013"/>
            <a:ext cx="9144000" cy="144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defRPr/>
            </a:pPr>
            <a:r>
              <a:rPr lang="en-US" sz="4800" b="1" dirty="0">
                <a:solidFill>
                  <a:srgbClr val="00B050"/>
                </a:solidFill>
              </a:rPr>
              <a:t>A</a:t>
            </a:r>
            <a:r>
              <a:rPr lang="en-US" sz="4800" b="1" dirty="0" smtClean="0">
                <a:solidFill>
                  <a:srgbClr val="00B050"/>
                </a:solidFill>
              </a:rPr>
              <a:t>:  For this year, 2 &amp; keep it to 2.</a:t>
            </a:r>
            <a:endParaRPr lang="en-US" sz="2800" dirty="0" smtClean="0">
              <a:solidFill>
                <a:srgbClr val="00B050"/>
              </a:solidFill>
            </a:endParaRPr>
          </a:p>
        </p:txBody>
      </p:sp>
    </p:spTree>
    <p:extLst>
      <p:ext uri="{BB962C8B-B14F-4D97-AF65-F5344CB8AC3E}">
        <p14:creationId xmlns:p14="http://schemas.microsoft.com/office/powerpoint/2010/main" val="57996842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1000"/>
                                        <p:tgtEl>
                                          <p:spTgt spid="7">
                                            <p:txEl>
                                              <p:pRg st="0" end="0"/>
                                            </p:txEl>
                                          </p:spTgt>
                                        </p:tgtEl>
                                      </p:cBhvr>
                                    </p:animEffect>
                                    <p:anim calcmode="lin" valueType="num">
                                      <p:cBhvr>
                                        <p:cTn id="2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76200"/>
            <a:ext cx="9144000" cy="1066800"/>
          </a:xfrm>
          <a:solidFill>
            <a:srgbClr val="FFFF00"/>
          </a:solidFill>
        </p:spPr>
        <p:txBody>
          <a:bodyPr/>
          <a:lstStyle/>
          <a:p>
            <a:pPr marL="484188" eaLnBrk="1" hangingPunct="1"/>
            <a:r>
              <a:rPr lang="en-US" altLang="en-US" dirty="0" smtClean="0">
                <a:solidFill>
                  <a:srgbClr val="00B0F0"/>
                </a:solidFill>
                <a:cs typeface="Tunga" pitchFamily="34" charset="0"/>
              </a:rPr>
              <a:t>Social Studies Evidence &amp; Analysis</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914400"/>
          </a:xfrm>
        </p:spPr>
        <p:txBody>
          <a:bodyPr rtlCol="0">
            <a:noAutofit/>
          </a:bodyPr>
          <a:lstStyle/>
          <a:p>
            <a:pPr marL="0" indent="0" eaLnBrk="1" fontAlgn="auto" hangingPunct="1">
              <a:lnSpc>
                <a:spcPct val="90000"/>
              </a:lnSpc>
              <a:spcAft>
                <a:spcPts val="0"/>
              </a:spcAft>
              <a:buFont typeface="Arial" panose="020B0604020202020204" pitchFamily="34" charset="0"/>
              <a:buNone/>
              <a:defRPr/>
            </a:pPr>
            <a:r>
              <a:rPr lang="en-US" sz="5800" b="1" dirty="0" smtClean="0">
                <a:solidFill>
                  <a:srgbClr val="FF0000"/>
                </a:solidFill>
              </a:rPr>
              <a:t>Q:  Ok, so what’s the first sentence for?  A lit. device?</a:t>
            </a:r>
            <a:endParaRPr lang="en-US" sz="5800" dirty="0" smtClean="0">
              <a:solidFill>
                <a:srgbClr val="FF0000"/>
              </a:solidFill>
            </a:endParaRPr>
          </a:p>
        </p:txBody>
      </p:sp>
      <p:sp>
        <p:nvSpPr>
          <p:cNvPr id="5" name="Content Placeholder 8"/>
          <p:cNvSpPr txBox="1">
            <a:spLocks/>
          </p:cNvSpPr>
          <p:nvPr/>
        </p:nvSpPr>
        <p:spPr>
          <a:xfrm>
            <a:off x="0" y="2743200"/>
            <a:ext cx="9144000" cy="1447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defRPr/>
            </a:pPr>
            <a:r>
              <a:rPr lang="en-US" sz="5800" b="1" dirty="0">
                <a:solidFill>
                  <a:srgbClr val="7030A0"/>
                </a:solidFill>
              </a:rPr>
              <a:t>A</a:t>
            </a:r>
            <a:r>
              <a:rPr lang="en-US" sz="5800" b="1" dirty="0" smtClean="0">
                <a:solidFill>
                  <a:srgbClr val="7030A0"/>
                </a:solidFill>
              </a:rPr>
              <a:t>:  Uh, no…1</a:t>
            </a:r>
            <a:r>
              <a:rPr lang="en-US" sz="5800" b="1" baseline="30000" dirty="0" smtClean="0">
                <a:solidFill>
                  <a:srgbClr val="7030A0"/>
                </a:solidFill>
              </a:rPr>
              <a:t>st</a:t>
            </a:r>
            <a:r>
              <a:rPr lang="en-US" sz="5800" b="1" dirty="0" smtClean="0">
                <a:solidFill>
                  <a:srgbClr val="7030A0"/>
                </a:solidFill>
              </a:rPr>
              <a:t> should </a:t>
            </a:r>
            <a:r>
              <a:rPr lang="en-US" sz="5800" b="1" u="sng" dirty="0" smtClean="0">
                <a:solidFill>
                  <a:srgbClr val="7030A0"/>
                </a:solidFill>
              </a:rPr>
              <a:t>explain</a:t>
            </a:r>
            <a:r>
              <a:rPr lang="en-US" sz="5800" b="1" dirty="0" smtClean="0">
                <a:solidFill>
                  <a:srgbClr val="7030A0"/>
                </a:solidFill>
              </a:rPr>
              <a:t> the evidence.</a:t>
            </a:r>
            <a:endParaRPr lang="en-US" dirty="0" smtClean="0">
              <a:solidFill>
                <a:srgbClr val="7030A0"/>
              </a:solidFill>
            </a:endParaRPr>
          </a:p>
        </p:txBody>
      </p:sp>
      <p:sp>
        <p:nvSpPr>
          <p:cNvPr id="7" name="Content Placeholder 8"/>
          <p:cNvSpPr txBox="1">
            <a:spLocks/>
          </p:cNvSpPr>
          <p:nvPr/>
        </p:nvSpPr>
        <p:spPr>
          <a:xfrm>
            <a:off x="-21771" y="4191000"/>
            <a:ext cx="9144000" cy="144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defRPr/>
            </a:pPr>
            <a:r>
              <a:rPr lang="en-US" sz="4400" b="1" u="sng" dirty="0" smtClean="0">
                <a:solidFill>
                  <a:srgbClr val="00B0F0"/>
                </a:solidFill>
              </a:rPr>
              <a:t>Explain</a:t>
            </a:r>
            <a:r>
              <a:rPr lang="en-US" sz="4400" b="1" dirty="0" smtClean="0">
                <a:solidFill>
                  <a:srgbClr val="00B0F0"/>
                </a:solidFill>
              </a:rPr>
              <a:t> is to give details using reasons and causes…this is your context.  What is happening surrounding your evidence?  What is it’s purpose?</a:t>
            </a:r>
            <a:endParaRPr lang="en-US" sz="2400" dirty="0" smtClean="0">
              <a:solidFill>
                <a:srgbClr val="00B0F0"/>
              </a:solidFill>
            </a:endParaRPr>
          </a:p>
        </p:txBody>
      </p:sp>
    </p:spTree>
    <p:extLst>
      <p:ext uri="{BB962C8B-B14F-4D97-AF65-F5344CB8AC3E}">
        <p14:creationId xmlns:p14="http://schemas.microsoft.com/office/powerpoint/2010/main" val="362551431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1" y="85725"/>
            <a:ext cx="9122229" cy="1066800"/>
          </a:xfrm>
          <a:solidFill>
            <a:srgbClr val="FFFF00"/>
          </a:solidFill>
        </p:spPr>
        <p:txBody>
          <a:bodyPr/>
          <a:lstStyle/>
          <a:p>
            <a:pPr marL="484188" eaLnBrk="1" hangingPunct="1"/>
            <a:r>
              <a:rPr lang="en-US" altLang="en-US" dirty="0" smtClean="0">
                <a:solidFill>
                  <a:srgbClr val="00B0F0"/>
                </a:solidFill>
                <a:cs typeface="Tunga" pitchFamily="34" charset="0"/>
              </a:rPr>
              <a:t>Social Studies Evidence &amp; Analysis</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914400"/>
          </a:xfrm>
        </p:spPr>
        <p:txBody>
          <a:bodyPr rtlCol="0">
            <a:noAutofit/>
          </a:bodyPr>
          <a:lstStyle/>
          <a:p>
            <a:pPr marL="0" indent="0" eaLnBrk="1" fontAlgn="auto" hangingPunct="1">
              <a:lnSpc>
                <a:spcPct val="90000"/>
              </a:lnSpc>
              <a:spcAft>
                <a:spcPts val="0"/>
              </a:spcAft>
              <a:buFont typeface="Arial" panose="020B0604020202020204" pitchFamily="34" charset="0"/>
              <a:buNone/>
              <a:defRPr/>
            </a:pPr>
            <a:r>
              <a:rPr lang="en-US" sz="5800" b="1" dirty="0" smtClean="0">
                <a:solidFill>
                  <a:srgbClr val="FF0000"/>
                </a:solidFill>
              </a:rPr>
              <a:t>Q:  Ok, so what about the 2</a:t>
            </a:r>
            <a:r>
              <a:rPr lang="en-US" sz="5800" b="1" baseline="30000" dirty="0" smtClean="0">
                <a:solidFill>
                  <a:srgbClr val="FF0000"/>
                </a:solidFill>
              </a:rPr>
              <a:t>nd</a:t>
            </a:r>
            <a:r>
              <a:rPr lang="en-US" sz="5800" b="1" dirty="0" smtClean="0">
                <a:solidFill>
                  <a:srgbClr val="FF0000"/>
                </a:solidFill>
              </a:rPr>
              <a:t> sentence of analysis.</a:t>
            </a:r>
            <a:endParaRPr lang="en-US" sz="5800" dirty="0" smtClean="0">
              <a:solidFill>
                <a:srgbClr val="FF0000"/>
              </a:solidFill>
            </a:endParaRPr>
          </a:p>
        </p:txBody>
      </p:sp>
      <p:sp>
        <p:nvSpPr>
          <p:cNvPr id="5" name="Content Placeholder 8"/>
          <p:cNvSpPr txBox="1">
            <a:spLocks/>
          </p:cNvSpPr>
          <p:nvPr/>
        </p:nvSpPr>
        <p:spPr>
          <a:xfrm>
            <a:off x="0" y="2743200"/>
            <a:ext cx="9144000" cy="1447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defRPr/>
            </a:pPr>
            <a:r>
              <a:rPr lang="en-US" sz="5800" b="1" dirty="0">
                <a:solidFill>
                  <a:schemeClr val="accent5">
                    <a:lumMod val="50000"/>
                  </a:schemeClr>
                </a:solidFill>
              </a:rPr>
              <a:t>A</a:t>
            </a:r>
            <a:r>
              <a:rPr lang="en-US" sz="5800" b="1" dirty="0" smtClean="0">
                <a:solidFill>
                  <a:schemeClr val="accent5">
                    <a:lumMod val="50000"/>
                  </a:schemeClr>
                </a:solidFill>
              </a:rPr>
              <a:t>:  Just as in your Macbeth essay…connect to your thesis.</a:t>
            </a:r>
            <a:endParaRPr lang="en-US" dirty="0" smtClean="0">
              <a:solidFill>
                <a:schemeClr val="accent5">
                  <a:lumMod val="50000"/>
                </a:schemeClr>
              </a:solidFill>
            </a:endParaRPr>
          </a:p>
        </p:txBody>
      </p:sp>
      <p:sp>
        <p:nvSpPr>
          <p:cNvPr id="7" name="Content Placeholder 8"/>
          <p:cNvSpPr txBox="1">
            <a:spLocks/>
          </p:cNvSpPr>
          <p:nvPr/>
        </p:nvSpPr>
        <p:spPr>
          <a:xfrm>
            <a:off x="-21771" y="4213761"/>
            <a:ext cx="9144000" cy="144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Font typeface="Arial" panose="020B0604020202020204" pitchFamily="34" charset="0"/>
              <a:buNone/>
              <a:defRPr/>
            </a:pPr>
            <a:r>
              <a:rPr lang="en-US" sz="5400" b="1" dirty="0" smtClean="0">
                <a:solidFill>
                  <a:srgbClr val="00B0F0"/>
                </a:solidFill>
              </a:rPr>
              <a:t>In other words, </a:t>
            </a:r>
            <a:r>
              <a:rPr lang="en-US" sz="5400" b="1" u="sng" dirty="0" smtClean="0">
                <a:solidFill>
                  <a:srgbClr val="00B0F0"/>
                </a:solidFill>
              </a:rPr>
              <a:t>WHY</a:t>
            </a:r>
            <a:r>
              <a:rPr lang="en-US" sz="5400" b="1" dirty="0" smtClean="0">
                <a:solidFill>
                  <a:srgbClr val="00B0F0"/>
                </a:solidFill>
              </a:rPr>
              <a:t> is your evidence important in proving your thesis?</a:t>
            </a:r>
            <a:endParaRPr lang="en-US" dirty="0" smtClean="0">
              <a:solidFill>
                <a:srgbClr val="00B0F0"/>
              </a:solidFill>
            </a:endParaRPr>
          </a:p>
        </p:txBody>
      </p:sp>
    </p:spTree>
    <p:extLst>
      <p:ext uri="{BB962C8B-B14F-4D97-AF65-F5344CB8AC3E}">
        <p14:creationId xmlns:p14="http://schemas.microsoft.com/office/powerpoint/2010/main" val="84881583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066800"/>
          </a:xfrm>
        </p:spPr>
        <p:txBody>
          <a:bodyPr/>
          <a:lstStyle/>
          <a:p>
            <a:pPr marL="484188" eaLnBrk="1" hangingPunct="1"/>
            <a:r>
              <a:rPr lang="en-US" altLang="en-US" dirty="0" smtClean="0">
                <a:solidFill>
                  <a:srgbClr val="00B0F0"/>
                </a:solidFill>
                <a:cs typeface="Tunga" pitchFamily="34" charset="0"/>
              </a:rPr>
              <a:t>Social Studies Evidence &amp; Analysis</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914400"/>
          </a:xfrm>
        </p:spPr>
        <p:txBody>
          <a:bodyPr rtlCol="0">
            <a:noAutofit/>
          </a:bodyPr>
          <a:lstStyle/>
          <a:p>
            <a:pPr marL="0" indent="0" eaLnBrk="1" fontAlgn="auto" hangingPunct="1">
              <a:lnSpc>
                <a:spcPct val="90000"/>
              </a:lnSpc>
              <a:spcAft>
                <a:spcPts val="0"/>
              </a:spcAft>
              <a:buFont typeface="Arial" panose="020B0604020202020204" pitchFamily="34" charset="0"/>
              <a:buNone/>
              <a:defRPr/>
            </a:pPr>
            <a:r>
              <a:rPr lang="en-US" sz="5800" b="1" dirty="0" smtClean="0">
                <a:solidFill>
                  <a:srgbClr val="C00000"/>
                </a:solidFill>
              </a:rPr>
              <a:t>Let’s hear it another way…</a:t>
            </a:r>
            <a:endParaRPr lang="en-US" sz="5800" dirty="0" smtClean="0">
              <a:solidFill>
                <a:srgbClr val="C00000"/>
              </a:solidFill>
            </a:endParaRPr>
          </a:p>
        </p:txBody>
      </p:sp>
      <p:sp>
        <p:nvSpPr>
          <p:cNvPr id="5" name="Content Placeholder 8"/>
          <p:cNvSpPr txBox="1">
            <a:spLocks/>
          </p:cNvSpPr>
          <p:nvPr/>
        </p:nvSpPr>
        <p:spPr>
          <a:xfrm>
            <a:off x="-21771" y="2209800"/>
            <a:ext cx="9144000" cy="1447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defRPr/>
            </a:pPr>
            <a:r>
              <a:rPr lang="en-US" sz="5800" b="1" dirty="0" smtClean="0">
                <a:solidFill>
                  <a:srgbClr val="00B050"/>
                </a:solidFill>
              </a:rPr>
              <a:t>1</a:t>
            </a:r>
            <a:r>
              <a:rPr lang="en-US" sz="5800" b="1" baseline="30000" dirty="0" smtClean="0">
                <a:solidFill>
                  <a:srgbClr val="00B050"/>
                </a:solidFill>
              </a:rPr>
              <a:t>st</a:t>
            </a:r>
            <a:r>
              <a:rPr lang="en-US" sz="5800" b="1" dirty="0" smtClean="0">
                <a:solidFill>
                  <a:srgbClr val="00B050"/>
                </a:solidFill>
              </a:rPr>
              <a:t> sentence:  tell me what your evidence </a:t>
            </a:r>
            <a:r>
              <a:rPr lang="en-US" sz="5800" b="1" i="1" u="sng" dirty="0" smtClean="0">
                <a:solidFill>
                  <a:srgbClr val="00B050"/>
                </a:solidFill>
              </a:rPr>
              <a:t>means</a:t>
            </a:r>
            <a:r>
              <a:rPr lang="en-US" sz="5800" b="1" dirty="0" smtClean="0">
                <a:solidFill>
                  <a:srgbClr val="00B050"/>
                </a:solidFill>
              </a:rPr>
              <a:t>.</a:t>
            </a:r>
            <a:endParaRPr lang="en-US" dirty="0" smtClean="0">
              <a:solidFill>
                <a:srgbClr val="00B050"/>
              </a:solidFill>
            </a:endParaRPr>
          </a:p>
        </p:txBody>
      </p:sp>
      <p:sp>
        <p:nvSpPr>
          <p:cNvPr id="7" name="Content Placeholder 8"/>
          <p:cNvSpPr txBox="1">
            <a:spLocks/>
          </p:cNvSpPr>
          <p:nvPr/>
        </p:nvSpPr>
        <p:spPr>
          <a:xfrm>
            <a:off x="-21771" y="4213761"/>
            <a:ext cx="9144000" cy="144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defRPr/>
            </a:pPr>
            <a:r>
              <a:rPr lang="en-US" sz="5400" b="1" dirty="0" smtClean="0">
                <a:solidFill>
                  <a:srgbClr val="0070C0"/>
                </a:solidFill>
              </a:rPr>
              <a:t>2</a:t>
            </a:r>
            <a:r>
              <a:rPr lang="en-US" sz="5400" b="1" baseline="30000" dirty="0" smtClean="0">
                <a:solidFill>
                  <a:srgbClr val="0070C0"/>
                </a:solidFill>
              </a:rPr>
              <a:t>nd</a:t>
            </a:r>
            <a:r>
              <a:rPr lang="en-US" sz="5400" b="1" dirty="0" smtClean="0">
                <a:solidFill>
                  <a:srgbClr val="0070C0"/>
                </a:solidFill>
              </a:rPr>
              <a:t> sentence:  tell me why this evidence is </a:t>
            </a:r>
            <a:r>
              <a:rPr lang="en-US" sz="5400" b="1" i="1" u="sng" dirty="0" smtClean="0">
                <a:solidFill>
                  <a:srgbClr val="0070C0"/>
                </a:solidFill>
              </a:rPr>
              <a:t>important</a:t>
            </a:r>
            <a:r>
              <a:rPr lang="en-US" sz="5400" b="1" dirty="0" smtClean="0">
                <a:solidFill>
                  <a:srgbClr val="0070C0"/>
                </a:solidFill>
              </a:rPr>
              <a:t> to your thesis.</a:t>
            </a:r>
            <a:endParaRPr lang="en-US" dirty="0" smtClean="0">
              <a:solidFill>
                <a:srgbClr val="0070C0"/>
              </a:solidFill>
            </a:endParaRPr>
          </a:p>
        </p:txBody>
      </p:sp>
    </p:spTree>
    <p:extLst>
      <p:ext uri="{BB962C8B-B14F-4D97-AF65-F5344CB8AC3E}">
        <p14:creationId xmlns:p14="http://schemas.microsoft.com/office/powerpoint/2010/main" val="28403223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991600" cy="4832092"/>
          </a:xfrm>
          <a:prstGeom prst="rect">
            <a:avLst/>
          </a:prstGeom>
        </p:spPr>
        <p:txBody>
          <a:bodyPr wrap="square">
            <a:spAutoFit/>
          </a:bodyPr>
          <a:lstStyle/>
          <a:p>
            <a:r>
              <a:rPr lang="en-US" sz="2800" dirty="0" smtClean="0">
                <a:latin typeface="Times New Roman" panose="02020603050405020304" pitchFamily="18" charset="0"/>
                <a:ea typeface="Calibri" panose="020F0502020204030204" pitchFamily="34" charset="0"/>
              </a:rPr>
              <a:t>In almost direct response to </a:t>
            </a:r>
            <a:r>
              <a:rPr lang="en-US" sz="2800" dirty="0" err="1" smtClean="0">
                <a:latin typeface="Times New Roman" panose="02020603050405020304" pitchFamily="18" charset="0"/>
                <a:ea typeface="Calibri" panose="020F0502020204030204" pitchFamily="34" charset="0"/>
              </a:rPr>
              <a:t>Tallyrand’s</a:t>
            </a:r>
            <a:r>
              <a:rPr lang="en-US" sz="2800" dirty="0" smtClean="0">
                <a:latin typeface="Times New Roman" panose="02020603050405020304" pitchFamily="18" charset="0"/>
                <a:ea typeface="Calibri" panose="020F0502020204030204" pitchFamily="34" charset="0"/>
              </a:rPr>
              <a:t> assertion that females were not suited for education outside the home, Wollstonecraft contended, “The </a:t>
            </a:r>
            <a:r>
              <a:rPr lang="en-US" sz="2800" dirty="0">
                <a:latin typeface="Times New Roman" panose="02020603050405020304" pitchFamily="18" charset="0"/>
                <a:ea typeface="Calibri" panose="020F0502020204030204" pitchFamily="34" charset="0"/>
              </a:rPr>
              <a:t>absurd duty, too often inculcated, of obeying a parent only on account of his being a parent, shackles the mind, and prepares it for a slavish submission to any power but </a:t>
            </a:r>
            <a:r>
              <a:rPr lang="en-US" sz="2800" dirty="0" smtClean="0">
                <a:latin typeface="Times New Roman" panose="02020603050405020304" pitchFamily="18" charset="0"/>
                <a:ea typeface="Calibri" panose="020F0502020204030204" pitchFamily="34" charset="0"/>
              </a:rPr>
              <a:t>reason.”  This was an attempt at swaying public opinion on the importance of abandoning the granting of rights based on tradition alone, but instead bestowing them based on logic and reason.  This deep belief continued the growing sentiment of the newly-formed women’s movement during the French Revolution </a:t>
            </a:r>
            <a:endParaRPr lang="en-US" sz="2800" dirty="0"/>
          </a:p>
        </p:txBody>
      </p:sp>
      <p:sp>
        <p:nvSpPr>
          <p:cNvPr id="3" name="Freeform 2"/>
          <p:cNvSpPr/>
          <p:nvPr/>
        </p:nvSpPr>
        <p:spPr>
          <a:xfrm>
            <a:off x="-34068" y="228600"/>
            <a:ext cx="9063768" cy="1477108"/>
          </a:xfrm>
          <a:custGeom>
            <a:avLst/>
            <a:gdLst>
              <a:gd name="connsiteX0" fmla="*/ 4016983 w 9063768"/>
              <a:gd name="connsiteY0" fmla="*/ 1415562 h 1477108"/>
              <a:gd name="connsiteX1" fmla="*/ 4043360 w 9063768"/>
              <a:gd name="connsiteY1" fmla="*/ 1371600 h 1477108"/>
              <a:gd name="connsiteX2" fmla="*/ 4034568 w 9063768"/>
              <a:gd name="connsiteY2" fmla="*/ 1301262 h 1477108"/>
              <a:gd name="connsiteX3" fmla="*/ 4025776 w 9063768"/>
              <a:gd name="connsiteY3" fmla="*/ 1239715 h 1477108"/>
              <a:gd name="connsiteX4" fmla="*/ 4008191 w 9063768"/>
              <a:gd name="connsiteY4" fmla="*/ 1186962 h 1477108"/>
              <a:gd name="connsiteX5" fmla="*/ 3999399 w 9063768"/>
              <a:gd name="connsiteY5" fmla="*/ 1151792 h 1477108"/>
              <a:gd name="connsiteX6" fmla="*/ 4034568 w 9063768"/>
              <a:gd name="connsiteY6" fmla="*/ 1002323 h 1477108"/>
              <a:gd name="connsiteX7" fmla="*/ 4113699 w 9063768"/>
              <a:gd name="connsiteY7" fmla="*/ 993531 h 1477108"/>
              <a:gd name="connsiteX8" fmla="*/ 5370999 w 9063768"/>
              <a:gd name="connsiteY8" fmla="*/ 1002323 h 1477108"/>
              <a:gd name="connsiteX9" fmla="*/ 5766653 w 9063768"/>
              <a:gd name="connsiteY9" fmla="*/ 1011115 h 1477108"/>
              <a:gd name="connsiteX10" fmla="*/ 6004045 w 9063768"/>
              <a:gd name="connsiteY10" fmla="*/ 1002323 h 1477108"/>
              <a:gd name="connsiteX11" fmla="*/ 6452453 w 9063768"/>
              <a:gd name="connsiteY11" fmla="*/ 993531 h 1477108"/>
              <a:gd name="connsiteX12" fmla="*/ 6637091 w 9063768"/>
              <a:gd name="connsiteY12" fmla="*/ 984738 h 1477108"/>
              <a:gd name="connsiteX13" fmla="*/ 6883276 w 9063768"/>
              <a:gd name="connsiteY13" fmla="*/ 975946 h 1477108"/>
              <a:gd name="connsiteX14" fmla="*/ 7015160 w 9063768"/>
              <a:gd name="connsiteY14" fmla="*/ 967154 h 1477108"/>
              <a:gd name="connsiteX15" fmla="*/ 7067914 w 9063768"/>
              <a:gd name="connsiteY15" fmla="*/ 958362 h 1477108"/>
              <a:gd name="connsiteX16" fmla="*/ 7428399 w 9063768"/>
              <a:gd name="connsiteY16" fmla="*/ 949569 h 1477108"/>
              <a:gd name="connsiteX17" fmla="*/ 7481153 w 9063768"/>
              <a:gd name="connsiteY17" fmla="*/ 931985 h 1477108"/>
              <a:gd name="connsiteX18" fmla="*/ 7542699 w 9063768"/>
              <a:gd name="connsiteY18" fmla="*/ 905608 h 1477108"/>
              <a:gd name="connsiteX19" fmla="*/ 7577868 w 9063768"/>
              <a:gd name="connsiteY19" fmla="*/ 888023 h 1477108"/>
              <a:gd name="connsiteX20" fmla="*/ 7639414 w 9063768"/>
              <a:gd name="connsiteY20" fmla="*/ 861646 h 1477108"/>
              <a:gd name="connsiteX21" fmla="*/ 7665791 w 9063768"/>
              <a:gd name="connsiteY21" fmla="*/ 844062 h 1477108"/>
              <a:gd name="connsiteX22" fmla="*/ 7718545 w 9063768"/>
              <a:gd name="connsiteY22" fmla="*/ 826477 h 1477108"/>
              <a:gd name="connsiteX23" fmla="*/ 7744922 w 9063768"/>
              <a:gd name="connsiteY23" fmla="*/ 808892 h 1477108"/>
              <a:gd name="connsiteX24" fmla="*/ 7753714 w 9063768"/>
              <a:gd name="connsiteY24" fmla="*/ 800100 h 1477108"/>
              <a:gd name="connsiteX25" fmla="*/ 7665791 w 9063768"/>
              <a:gd name="connsiteY25" fmla="*/ 782515 h 1477108"/>
              <a:gd name="connsiteX26" fmla="*/ 7692168 w 9063768"/>
              <a:gd name="connsiteY26" fmla="*/ 764931 h 1477108"/>
              <a:gd name="connsiteX27" fmla="*/ 7859222 w 9063768"/>
              <a:gd name="connsiteY27" fmla="*/ 756138 h 1477108"/>
              <a:gd name="connsiteX28" fmla="*/ 7973522 w 9063768"/>
              <a:gd name="connsiteY28" fmla="*/ 747346 h 1477108"/>
              <a:gd name="connsiteX29" fmla="*/ 8158160 w 9063768"/>
              <a:gd name="connsiteY29" fmla="*/ 729762 h 1477108"/>
              <a:gd name="connsiteX30" fmla="*/ 8184537 w 9063768"/>
              <a:gd name="connsiteY30" fmla="*/ 720969 h 1477108"/>
              <a:gd name="connsiteX31" fmla="*/ 8272460 w 9063768"/>
              <a:gd name="connsiteY31" fmla="*/ 703385 h 1477108"/>
              <a:gd name="connsiteX32" fmla="*/ 8360383 w 9063768"/>
              <a:gd name="connsiteY32" fmla="*/ 694592 h 1477108"/>
              <a:gd name="connsiteX33" fmla="*/ 8386760 w 9063768"/>
              <a:gd name="connsiteY33" fmla="*/ 685800 h 1477108"/>
              <a:gd name="connsiteX34" fmla="*/ 8465891 w 9063768"/>
              <a:gd name="connsiteY34" fmla="*/ 668215 h 1477108"/>
              <a:gd name="connsiteX35" fmla="*/ 8492268 w 9063768"/>
              <a:gd name="connsiteY35" fmla="*/ 650631 h 1477108"/>
              <a:gd name="connsiteX36" fmla="*/ 8571399 w 9063768"/>
              <a:gd name="connsiteY36" fmla="*/ 641838 h 1477108"/>
              <a:gd name="connsiteX37" fmla="*/ 8615360 w 9063768"/>
              <a:gd name="connsiteY37" fmla="*/ 633046 h 1477108"/>
              <a:gd name="connsiteX38" fmla="*/ 8641737 w 9063768"/>
              <a:gd name="connsiteY38" fmla="*/ 615462 h 1477108"/>
              <a:gd name="connsiteX39" fmla="*/ 8694491 w 9063768"/>
              <a:gd name="connsiteY39" fmla="*/ 597877 h 1477108"/>
              <a:gd name="connsiteX40" fmla="*/ 8747245 w 9063768"/>
              <a:gd name="connsiteY40" fmla="*/ 571500 h 1477108"/>
              <a:gd name="connsiteX41" fmla="*/ 8773622 w 9063768"/>
              <a:gd name="connsiteY41" fmla="*/ 553915 h 1477108"/>
              <a:gd name="connsiteX42" fmla="*/ 8826376 w 9063768"/>
              <a:gd name="connsiteY42" fmla="*/ 536331 h 1477108"/>
              <a:gd name="connsiteX43" fmla="*/ 8852753 w 9063768"/>
              <a:gd name="connsiteY43" fmla="*/ 527538 h 1477108"/>
              <a:gd name="connsiteX44" fmla="*/ 8914299 w 9063768"/>
              <a:gd name="connsiteY44" fmla="*/ 483577 h 1477108"/>
              <a:gd name="connsiteX45" fmla="*/ 8967053 w 9063768"/>
              <a:gd name="connsiteY45" fmla="*/ 448408 h 1477108"/>
              <a:gd name="connsiteX46" fmla="*/ 9019806 w 9063768"/>
              <a:gd name="connsiteY46" fmla="*/ 404446 h 1477108"/>
              <a:gd name="connsiteX47" fmla="*/ 9037391 w 9063768"/>
              <a:gd name="connsiteY47" fmla="*/ 378069 h 1477108"/>
              <a:gd name="connsiteX48" fmla="*/ 9054976 w 9063768"/>
              <a:gd name="connsiteY48" fmla="*/ 325315 h 1477108"/>
              <a:gd name="connsiteX49" fmla="*/ 9063768 w 9063768"/>
              <a:gd name="connsiteY49" fmla="*/ 298938 h 1477108"/>
              <a:gd name="connsiteX50" fmla="*/ 9054976 w 9063768"/>
              <a:gd name="connsiteY50" fmla="*/ 254977 h 1477108"/>
              <a:gd name="connsiteX51" fmla="*/ 9028599 w 9063768"/>
              <a:gd name="connsiteY51" fmla="*/ 246185 h 1477108"/>
              <a:gd name="connsiteX52" fmla="*/ 8993430 w 9063768"/>
              <a:gd name="connsiteY52" fmla="*/ 237392 h 1477108"/>
              <a:gd name="connsiteX53" fmla="*/ 8940676 w 9063768"/>
              <a:gd name="connsiteY53" fmla="*/ 219808 h 1477108"/>
              <a:gd name="connsiteX54" fmla="*/ 8905506 w 9063768"/>
              <a:gd name="connsiteY54" fmla="*/ 211015 h 1477108"/>
              <a:gd name="connsiteX55" fmla="*/ 8861545 w 9063768"/>
              <a:gd name="connsiteY55" fmla="*/ 193431 h 1477108"/>
              <a:gd name="connsiteX56" fmla="*/ 8026276 w 9063768"/>
              <a:gd name="connsiteY56" fmla="*/ 175846 h 1477108"/>
              <a:gd name="connsiteX57" fmla="*/ 7841637 w 9063768"/>
              <a:gd name="connsiteY57" fmla="*/ 167054 h 1477108"/>
              <a:gd name="connsiteX58" fmla="*/ 7806468 w 9063768"/>
              <a:gd name="connsiteY58" fmla="*/ 149469 h 1477108"/>
              <a:gd name="connsiteX59" fmla="*/ 7700960 w 9063768"/>
              <a:gd name="connsiteY59" fmla="*/ 140677 h 1477108"/>
              <a:gd name="connsiteX60" fmla="*/ 7129460 w 9063768"/>
              <a:gd name="connsiteY60" fmla="*/ 123092 h 1477108"/>
              <a:gd name="connsiteX61" fmla="*/ 7041537 w 9063768"/>
              <a:gd name="connsiteY61" fmla="*/ 105508 h 1477108"/>
              <a:gd name="connsiteX62" fmla="*/ 7006368 w 9063768"/>
              <a:gd name="connsiteY62" fmla="*/ 96715 h 1477108"/>
              <a:gd name="connsiteX63" fmla="*/ 6909653 w 9063768"/>
              <a:gd name="connsiteY63" fmla="*/ 87923 h 1477108"/>
              <a:gd name="connsiteX64" fmla="*/ 6135930 w 9063768"/>
              <a:gd name="connsiteY64" fmla="*/ 79131 h 1477108"/>
              <a:gd name="connsiteX65" fmla="*/ 4896214 w 9063768"/>
              <a:gd name="connsiteY65" fmla="*/ 87923 h 1477108"/>
              <a:gd name="connsiteX66" fmla="*/ 4060945 w 9063768"/>
              <a:gd name="connsiteY66" fmla="*/ 79131 h 1477108"/>
              <a:gd name="connsiteX67" fmla="*/ 3111376 w 9063768"/>
              <a:gd name="connsiteY67" fmla="*/ 70338 h 1477108"/>
              <a:gd name="connsiteX68" fmla="*/ 2909153 w 9063768"/>
              <a:gd name="connsiteY68" fmla="*/ 61546 h 1477108"/>
              <a:gd name="connsiteX69" fmla="*/ 2645383 w 9063768"/>
              <a:gd name="connsiteY69" fmla="*/ 52754 h 1477108"/>
              <a:gd name="connsiteX70" fmla="*/ 2416783 w 9063768"/>
              <a:gd name="connsiteY70" fmla="*/ 43962 h 1477108"/>
              <a:gd name="connsiteX71" fmla="*/ 2161806 w 9063768"/>
              <a:gd name="connsiteY71" fmla="*/ 26377 h 1477108"/>
              <a:gd name="connsiteX72" fmla="*/ 1722191 w 9063768"/>
              <a:gd name="connsiteY72" fmla="*/ 0 h 1477108"/>
              <a:gd name="connsiteX73" fmla="*/ 1018806 w 9063768"/>
              <a:gd name="connsiteY73" fmla="*/ 17585 h 1477108"/>
              <a:gd name="connsiteX74" fmla="*/ 895714 w 9063768"/>
              <a:gd name="connsiteY74" fmla="*/ 26377 h 1477108"/>
              <a:gd name="connsiteX75" fmla="*/ 807791 w 9063768"/>
              <a:gd name="connsiteY75" fmla="*/ 43962 h 1477108"/>
              <a:gd name="connsiteX76" fmla="*/ 737453 w 9063768"/>
              <a:gd name="connsiteY76" fmla="*/ 61546 h 1477108"/>
              <a:gd name="connsiteX77" fmla="*/ 333006 w 9063768"/>
              <a:gd name="connsiteY77" fmla="*/ 79131 h 1477108"/>
              <a:gd name="connsiteX78" fmla="*/ 280253 w 9063768"/>
              <a:gd name="connsiteY78" fmla="*/ 87923 h 1477108"/>
              <a:gd name="connsiteX79" fmla="*/ 157160 w 9063768"/>
              <a:gd name="connsiteY79" fmla="*/ 131885 h 1477108"/>
              <a:gd name="connsiteX80" fmla="*/ 34068 w 9063768"/>
              <a:gd name="connsiteY80" fmla="*/ 246185 h 1477108"/>
              <a:gd name="connsiteX81" fmla="*/ 16483 w 9063768"/>
              <a:gd name="connsiteY81" fmla="*/ 272562 h 1477108"/>
              <a:gd name="connsiteX82" fmla="*/ 16483 w 9063768"/>
              <a:gd name="connsiteY82" fmla="*/ 492369 h 1477108"/>
              <a:gd name="connsiteX83" fmla="*/ 42860 w 9063768"/>
              <a:gd name="connsiteY83" fmla="*/ 527538 h 1477108"/>
              <a:gd name="connsiteX84" fmla="*/ 86822 w 9063768"/>
              <a:gd name="connsiteY84" fmla="*/ 624254 h 1477108"/>
              <a:gd name="connsiteX85" fmla="*/ 113199 w 9063768"/>
              <a:gd name="connsiteY85" fmla="*/ 677008 h 1477108"/>
              <a:gd name="connsiteX86" fmla="*/ 130783 w 9063768"/>
              <a:gd name="connsiteY86" fmla="*/ 764931 h 1477108"/>
              <a:gd name="connsiteX87" fmla="*/ 174745 w 9063768"/>
              <a:gd name="connsiteY87" fmla="*/ 958362 h 1477108"/>
              <a:gd name="connsiteX88" fmla="*/ 183537 w 9063768"/>
              <a:gd name="connsiteY88" fmla="*/ 1019908 h 1477108"/>
              <a:gd name="connsiteX89" fmla="*/ 192330 w 9063768"/>
              <a:gd name="connsiteY89" fmla="*/ 1072662 h 1477108"/>
              <a:gd name="connsiteX90" fmla="*/ 201122 w 9063768"/>
              <a:gd name="connsiteY90" fmla="*/ 1160585 h 1477108"/>
              <a:gd name="connsiteX91" fmla="*/ 227499 w 9063768"/>
              <a:gd name="connsiteY91" fmla="*/ 1222131 h 1477108"/>
              <a:gd name="connsiteX92" fmla="*/ 245083 w 9063768"/>
              <a:gd name="connsiteY92" fmla="*/ 1292469 h 1477108"/>
              <a:gd name="connsiteX93" fmla="*/ 333006 w 9063768"/>
              <a:gd name="connsiteY93" fmla="*/ 1354015 h 1477108"/>
              <a:gd name="connsiteX94" fmla="*/ 473683 w 9063768"/>
              <a:gd name="connsiteY94" fmla="*/ 1406769 h 1477108"/>
              <a:gd name="connsiteX95" fmla="*/ 500060 w 9063768"/>
              <a:gd name="connsiteY95" fmla="*/ 1424354 h 1477108"/>
              <a:gd name="connsiteX96" fmla="*/ 640737 w 9063768"/>
              <a:gd name="connsiteY96" fmla="*/ 1468315 h 1477108"/>
              <a:gd name="connsiteX97" fmla="*/ 878130 w 9063768"/>
              <a:gd name="connsiteY97" fmla="*/ 1477108 h 1477108"/>
              <a:gd name="connsiteX98" fmla="*/ 2372822 w 9063768"/>
              <a:gd name="connsiteY98" fmla="*/ 1459523 h 1477108"/>
              <a:gd name="connsiteX99" fmla="*/ 2416783 w 9063768"/>
              <a:gd name="connsiteY99" fmla="*/ 1450731 h 1477108"/>
              <a:gd name="connsiteX100" fmla="*/ 3111376 w 9063768"/>
              <a:gd name="connsiteY100" fmla="*/ 1441938 h 1477108"/>
              <a:gd name="connsiteX101" fmla="*/ 3902683 w 9063768"/>
              <a:gd name="connsiteY101" fmla="*/ 1433146 h 1477108"/>
              <a:gd name="connsiteX102" fmla="*/ 3937853 w 9063768"/>
              <a:gd name="connsiteY102" fmla="*/ 1424354 h 1477108"/>
              <a:gd name="connsiteX103" fmla="*/ 3990606 w 9063768"/>
              <a:gd name="connsiteY103" fmla="*/ 1406769 h 1477108"/>
              <a:gd name="connsiteX104" fmla="*/ 4016983 w 9063768"/>
              <a:gd name="connsiteY104" fmla="*/ 1415562 h 1477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9063768" h="1477108">
                <a:moveTo>
                  <a:pt x="4016983" y="1415562"/>
                </a:moveTo>
                <a:cubicBezTo>
                  <a:pt x="4025775" y="1400908"/>
                  <a:pt x="4040761" y="1388491"/>
                  <a:pt x="4043360" y="1371600"/>
                </a:cubicBezTo>
                <a:cubicBezTo>
                  <a:pt x="4046953" y="1348246"/>
                  <a:pt x="4037691" y="1324683"/>
                  <a:pt x="4034568" y="1301262"/>
                </a:cubicBezTo>
                <a:cubicBezTo>
                  <a:pt x="4031829" y="1280720"/>
                  <a:pt x="4030436" y="1259908"/>
                  <a:pt x="4025776" y="1239715"/>
                </a:cubicBezTo>
                <a:cubicBezTo>
                  <a:pt x="4021608" y="1221654"/>
                  <a:pt x="4012686" y="1204944"/>
                  <a:pt x="4008191" y="1186962"/>
                </a:cubicBezTo>
                <a:lnTo>
                  <a:pt x="3999399" y="1151792"/>
                </a:lnTo>
                <a:cubicBezTo>
                  <a:pt x="4001469" y="1120734"/>
                  <a:pt x="3973313" y="1017637"/>
                  <a:pt x="4034568" y="1002323"/>
                </a:cubicBezTo>
                <a:cubicBezTo>
                  <a:pt x="4060315" y="995886"/>
                  <a:pt x="4087322" y="996462"/>
                  <a:pt x="4113699" y="993531"/>
                </a:cubicBezTo>
                <a:lnTo>
                  <a:pt x="5370999" y="1002323"/>
                </a:lnTo>
                <a:cubicBezTo>
                  <a:pt x="5502909" y="1003726"/>
                  <a:pt x="5634736" y="1011115"/>
                  <a:pt x="5766653" y="1011115"/>
                </a:cubicBezTo>
                <a:cubicBezTo>
                  <a:pt x="5845838" y="1011115"/>
                  <a:pt x="5924886" y="1004353"/>
                  <a:pt x="6004045" y="1002323"/>
                </a:cubicBezTo>
                <a:lnTo>
                  <a:pt x="6452453" y="993531"/>
                </a:lnTo>
                <a:lnTo>
                  <a:pt x="6637091" y="984738"/>
                </a:lnTo>
                <a:lnTo>
                  <a:pt x="6883276" y="975946"/>
                </a:lnTo>
                <a:cubicBezTo>
                  <a:pt x="6927287" y="973899"/>
                  <a:pt x="6971199" y="970085"/>
                  <a:pt x="7015160" y="967154"/>
                </a:cubicBezTo>
                <a:cubicBezTo>
                  <a:pt x="7032745" y="964223"/>
                  <a:pt x="7050103" y="959120"/>
                  <a:pt x="7067914" y="958362"/>
                </a:cubicBezTo>
                <a:cubicBezTo>
                  <a:pt x="7188003" y="953252"/>
                  <a:pt x="7308446" y="957226"/>
                  <a:pt x="7428399" y="949569"/>
                </a:cubicBezTo>
                <a:cubicBezTo>
                  <a:pt x="7446897" y="948388"/>
                  <a:pt x="7464574" y="940275"/>
                  <a:pt x="7481153" y="931985"/>
                </a:cubicBezTo>
                <a:cubicBezTo>
                  <a:pt x="7597794" y="873663"/>
                  <a:pt x="7452140" y="944419"/>
                  <a:pt x="7542699" y="905608"/>
                </a:cubicBezTo>
                <a:cubicBezTo>
                  <a:pt x="7554746" y="900445"/>
                  <a:pt x="7565821" y="893186"/>
                  <a:pt x="7577868" y="888023"/>
                </a:cubicBezTo>
                <a:cubicBezTo>
                  <a:pt x="7627196" y="866882"/>
                  <a:pt x="7581082" y="894978"/>
                  <a:pt x="7639414" y="861646"/>
                </a:cubicBezTo>
                <a:cubicBezTo>
                  <a:pt x="7648589" y="856403"/>
                  <a:pt x="7656135" y="848354"/>
                  <a:pt x="7665791" y="844062"/>
                </a:cubicBezTo>
                <a:cubicBezTo>
                  <a:pt x="7682729" y="836534"/>
                  <a:pt x="7718545" y="826477"/>
                  <a:pt x="7718545" y="826477"/>
                </a:cubicBezTo>
                <a:cubicBezTo>
                  <a:pt x="7727337" y="820615"/>
                  <a:pt x="7735266" y="813184"/>
                  <a:pt x="7744922" y="808892"/>
                </a:cubicBezTo>
                <a:cubicBezTo>
                  <a:pt x="7781428" y="792667"/>
                  <a:pt x="7840382" y="782767"/>
                  <a:pt x="7753714" y="800100"/>
                </a:cubicBezTo>
                <a:cubicBezTo>
                  <a:pt x="7724406" y="794238"/>
                  <a:pt x="7691741" y="797344"/>
                  <a:pt x="7665791" y="782515"/>
                </a:cubicBezTo>
                <a:cubicBezTo>
                  <a:pt x="7656616" y="777272"/>
                  <a:pt x="7681698" y="766359"/>
                  <a:pt x="7692168" y="764931"/>
                </a:cubicBezTo>
                <a:cubicBezTo>
                  <a:pt x="7747418" y="757397"/>
                  <a:pt x="7803569" y="759616"/>
                  <a:pt x="7859222" y="756138"/>
                </a:cubicBezTo>
                <a:cubicBezTo>
                  <a:pt x="7897360" y="753754"/>
                  <a:pt x="7935422" y="750277"/>
                  <a:pt x="7973522" y="747346"/>
                </a:cubicBezTo>
                <a:cubicBezTo>
                  <a:pt x="8118197" y="723234"/>
                  <a:pt x="7888718" y="759701"/>
                  <a:pt x="8158160" y="729762"/>
                </a:cubicBezTo>
                <a:cubicBezTo>
                  <a:pt x="8167371" y="728738"/>
                  <a:pt x="8175506" y="723053"/>
                  <a:pt x="8184537" y="720969"/>
                </a:cubicBezTo>
                <a:cubicBezTo>
                  <a:pt x="8213660" y="714248"/>
                  <a:pt x="8242720" y="706359"/>
                  <a:pt x="8272460" y="703385"/>
                </a:cubicBezTo>
                <a:lnTo>
                  <a:pt x="8360383" y="694592"/>
                </a:lnTo>
                <a:cubicBezTo>
                  <a:pt x="8369175" y="691661"/>
                  <a:pt x="8377849" y="688346"/>
                  <a:pt x="8386760" y="685800"/>
                </a:cubicBezTo>
                <a:cubicBezTo>
                  <a:pt x="8415725" y="677525"/>
                  <a:pt x="8435683" y="674257"/>
                  <a:pt x="8465891" y="668215"/>
                </a:cubicBezTo>
                <a:cubicBezTo>
                  <a:pt x="8474683" y="662354"/>
                  <a:pt x="8482017" y="653194"/>
                  <a:pt x="8492268" y="650631"/>
                </a:cubicBezTo>
                <a:cubicBezTo>
                  <a:pt x="8518015" y="644194"/>
                  <a:pt x="8545126" y="645591"/>
                  <a:pt x="8571399" y="641838"/>
                </a:cubicBezTo>
                <a:cubicBezTo>
                  <a:pt x="8586193" y="639725"/>
                  <a:pt x="8600706" y="635977"/>
                  <a:pt x="8615360" y="633046"/>
                </a:cubicBezTo>
                <a:cubicBezTo>
                  <a:pt x="8624152" y="627185"/>
                  <a:pt x="8632081" y="619754"/>
                  <a:pt x="8641737" y="615462"/>
                </a:cubicBezTo>
                <a:cubicBezTo>
                  <a:pt x="8658675" y="607934"/>
                  <a:pt x="8694491" y="597877"/>
                  <a:pt x="8694491" y="597877"/>
                </a:cubicBezTo>
                <a:cubicBezTo>
                  <a:pt x="8770084" y="547481"/>
                  <a:pt x="8674441" y="607902"/>
                  <a:pt x="8747245" y="571500"/>
                </a:cubicBezTo>
                <a:cubicBezTo>
                  <a:pt x="8756697" y="566774"/>
                  <a:pt x="8763966" y="558207"/>
                  <a:pt x="8773622" y="553915"/>
                </a:cubicBezTo>
                <a:cubicBezTo>
                  <a:pt x="8790560" y="546387"/>
                  <a:pt x="8808791" y="542193"/>
                  <a:pt x="8826376" y="536331"/>
                </a:cubicBezTo>
                <a:cubicBezTo>
                  <a:pt x="8835168" y="533400"/>
                  <a:pt x="8845041" y="532679"/>
                  <a:pt x="8852753" y="527538"/>
                </a:cubicBezTo>
                <a:cubicBezTo>
                  <a:pt x="8938481" y="470388"/>
                  <a:pt x="8805279" y="559891"/>
                  <a:pt x="8914299" y="483577"/>
                </a:cubicBezTo>
                <a:cubicBezTo>
                  <a:pt x="8931613" y="471457"/>
                  <a:pt x="8949468" y="460131"/>
                  <a:pt x="8967053" y="448408"/>
                </a:cubicBezTo>
                <a:cubicBezTo>
                  <a:pt x="8992989" y="431117"/>
                  <a:pt x="8998650" y="429833"/>
                  <a:pt x="9019806" y="404446"/>
                </a:cubicBezTo>
                <a:cubicBezTo>
                  <a:pt x="9026571" y="396328"/>
                  <a:pt x="9031529" y="386861"/>
                  <a:pt x="9037391" y="378069"/>
                </a:cubicBezTo>
                <a:lnTo>
                  <a:pt x="9054976" y="325315"/>
                </a:lnTo>
                <a:lnTo>
                  <a:pt x="9063768" y="298938"/>
                </a:lnTo>
                <a:cubicBezTo>
                  <a:pt x="9060837" y="284284"/>
                  <a:pt x="9063265" y="267411"/>
                  <a:pt x="9054976" y="254977"/>
                </a:cubicBezTo>
                <a:cubicBezTo>
                  <a:pt x="9049835" y="247266"/>
                  <a:pt x="9037510" y="248731"/>
                  <a:pt x="9028599" y="246185"/>
                </a:cubicBezTo>
                <a:cubicBezTo>
                  <a:pt x="9016980" y="242865"/>
                  <a:pt x="9005004" y="240864"/>
                  <a:pt x="8993430" y="237392"/>
                </a:cubicBezTo>
                <a:cubicBezTo>
                  <a:pt x="8975676" y="232066"/>
                  <a:pt x="8958658" y="224304"/>
                  <a:pt x="8940676" y="219808"/>
                </a:cubicBezTo>
                <a:cubicBezTo>
                  <a:pt x="8928953" y="216877"/>
                  <a:pt x="8916970" y="214836"/>
                  <a:pt x="8905506" y="211015"/>
                </a:cubicBezTo>
                <a:cubicBezTo>
                  <a:pt x="8890533" y="206024"/>
                  <a:pt x="8877315" y="194062"/>
                  <a:pt x="8861545" y="193431"/>
                </a:cubicBezTo>
                <a:cubicBezTo>
                  <a:pt x="8583283" y="182301"/>
                  <a:pt x="8304699" y="181708"/>
                  <a:pt x="8026276" y="175846"/>
                </a:cubicBezTo>
                <a:cubicBezTo>
                  <a:pt x="7964730" y="172915"/>
                  <a:pt x="7902814" y="174395"/>
                  <a:pt x="7841637" y="167054"/>
                </a:cubicBezTo>
                <a:cubicBezTo>
                  <a:pt x="7828624" y="165492"/>
                  <a:pt x="7819350" y="151884"/>
                  <a:pt x="7806468" y="149469"/>
                </a:cubicBezTo>
                <a:cubicBezTo>
                  <a:pt x="7771781" y="142965"/>
                  <a:pt x="7736197" y="142635"/>
                  <a:pt x="7700960" y="140677"/>
                </a:cubicBezTo>
                <a:cubicBezTo>
                  <a:pt x="7517423" y="130481"/>
                  <a:pt x="7308365" y="127456"/>
                  <a:pt x="7129460" y="123092"/>
                </a:cubicBezTo>
                <a:cubicBezTo>
                  <a:pt x="7100152" y="117231"/>
                  <a:pt x="7070533" y="112757"/>
                  <a:pt x="7041537" y="105508"/>
                </a:cubicBezTo>
                <a:cubicBezTo>
                  <a:pt x="7029814" y="102577"/>
                  <a:pt x="7018346" y="98312"/>
                  <a:pt x="7006368" y="96715"/>
                </a:cubicBezTo>
                <a:cubicBezTo>
                  <a:pt x="6974281" y="92437"/>
                  <a:pt x="6942018" y="88577"/>
                  <a:pt x="6909653" y="87923"/>
                </a:cubicBezTo>
                <a:lnTo>
                  <a:pt x="6135930" y="79131"/>
                </a:lnTo>
                <a:lnTo>
                  <a:pt x="4896214" y="87923"/>
                </a:lnTo>
                <a:cubicBezTo>
                  <a:pt x="4617776" y="87923"/>
                  <a:pt x="4339370" y="81874"/>
                  <a:pt x="4060945" y="79131"/>
                </a:cubicBezTo>
                <a:lnTo>
                  <a:pt x="3111376" y="70338"/>
                </a:lnTo>
                <a:lnTo>
                  <a:pt x="2909153" y="61546"/>
                </a:lnTo>
                <a:lnTo>
                  <a:pt x="2645383" y="52754"/>
                </a:lnTo>
                <a:lnTo>
                  <a:pt x="2416783" y="43962"/>
                </a:lnTo>
                <a:cubicBezTo>
                  <a:pt x="2270094" y="25624"/>
                  <a:pt x="2409712" y="41251"/>
                  <a:pt x="2161806" y="26377"/>
                </a:cubicBezTo>
                <a:cubicBezTo>
                  <a:pt x="1616208" y="-6359"/>
                  <a:pt x="2157661" y="20736"/>
                  <a:pt x="1722191" y="0"/>
                </a:cubicBezTo>
                <a:lnTo>
                  <a:pt x="1018806" y="17585"/>
                </a:lnTo>
                <a:cubicBezTo>
                  <a:pt x="977713" y="19453"/>
                  <a:pt x="936745" y="23446"/>
                  <a:pt x="895714" y="26377"/>
                </a:cubicBezTo>
                <a:cubicBezTo>
                  <a:pt x="755553" y="61416"/>
                  <a:pt x="1001844" y="838"/>
                  <a:pt x="807791" y="43962"/>
                </a:cubicBezTo>
                <a:cubicBezTo>
                  <a:pt x="768089" y="52785"/>
                  <a:pt x="789128" y="58506"/>
                  <a:pt x="737453" y="61546"/>
                </a:cubicBezTo>
                <a:cubicBezTo>
                  <a:pt x="602743" y="69470"/>
                  <a:pt x="467822" y="73269"/>
                  <a:pt x="333006" y="79131"/>
                </a:cubicBezTo>
                <a:cubicBezTo>
                  <a:pt x="315422" y="82062"/>
                  <a:pt x="297548" y="83599"/>
                  <a:pt x="280253" y="87923"/>
                </a:cubicBezTo>
                <a:cubicBezTo>
                  <a:pt x="254754" y="94298"/>
                  <a:pt x="175943" y="124841"/>
                  <a:pt x="157160" y="131885"/>
                </a:cubicBezTo>
                <a:cubicBezTo>
                  <a:pt x="111999" y="165756"/>
                  <a:pt x="66830" y="197043"/>
                  <a:pt x="34068" y="246185"/>
                </a:cubicBezTo>
                <a:lnTo>
                  <a:pt x="16483" y="272562"/>
                </a:lnTo>
                <a:cubicBezTo>
                  <a:pt x="-4609" y="356933"/>
                  <a:pt x="-6363" y="349580"/>
                  <a:pt x="16483" y="492369"/>
                </a:cubicBezTo>
                <a:cubicBezTo>
                  <a:pt x="18798" y="506839"/>
                  <a:pt x="34068" y="515815"/>
                  <a:pt x="42860" y="527538"/>
                </a:cubicBezTo>
                <a:cubicBezTo>
                  <a:pt x="59943" y="578783"/>
                  <a:pt x="47509" y="545627"/>
                  <a:pt x="86822" y="624254"/>
                </a:cubicBezTo>
                <a:lnTo>
                  <a:pt x="113199" y="677008"/>
                </a:lnTo>
                <a:cubicBezTo>
                  <a:pt x="119060" y="706316"/>
                  <a:pt x="123860" y="735856"/>
                  <a:pt x="130783" y="764931"/>
                </a:cubicBezTo>
                <a:cubicBezTo>
                  <a:pt x="169477" y="927448"/>
                  <a:pt x="147559" y="795243"/>
                  <a:pt x="174745" y="958362"/>
                </a:cubicBezTo>
                <a:cubicBezTo>
                  <a:pt x="178152" y="978804"/>
                  <a:pt x="180386" y="999425"/>
                  <a:pt x="183537" y="1019908"/>
                </a:cubicBezTo>
                <a:cubicBezTo>
                  <a:pt x="186248" y="1037528"/>
                  <a:pt x="190119" y="1054972"/>
                  <a:pt x="192330" y="1072662"/>
                </a:cubicBezTo>
                <a:cubicBezTo>
                  <a:pt x="195983" y="1101888"/>
                  <a:pt x="194376" y="1131914"/>
                  <a:pt x="201122" y="1160585"/>
                </a:cubicBezTo>
                <a:cubicBezTo>
                  <a:pt x="206234" y="1182312"/>
                  <a:pt x="218707" y="1201616"/>
                  <a:pt x="227499" y="1222131"/>
                </a:cubicBezTo>
                <a:cubicBezTo>
                  <a:pt x="228767" y="1228471"/>
                  <a:pt x="237359" y="1280883"/>
                  <a:pt x="245083" y="1292469"/>
                </a:cubicBezTo>
                <a:cubicBezTo>
                  <a:pt x="263249" y="1319718"/>
                  <a:pt x="308018" y="1342770"/>
                  <a:pt x="333006" y="1354015"/>
                </a:cubicBezTo>
                <a:cubicBezTo>
                  <a:pt x="387061" y="1378340"/>
                  <a:pt x="424222" y="1390282"/>
                  <a:pt x="473683" y="1406769"/>
                </a:cubicBezTo>
                <a:cubicBezTo>
                  <a:pt x="482475" y="1412631"/>
                  <a:pt x="490440" y="1419981"/>
                  <a:pt x="500060" y="1424354"/>
                </a:cubicBezTo>
                <a:cubicBezTo>
                  <a:pt x="529305" y="1437647"/>
                  <a:pt x="607607" y="1465475"/>
                  <a:pt x="640737" y="1468315"/>
                </a:cubicBezTo>
                <a:cubicBezTo>
                  <a:pt x="719633" y="1475078"/>
                  <a:pt x="798999" y="1474177"/>
                  <a:pt x="878130" y="1477108"/>
                </a:cubicBezTo>
                <a:lnTo>
                  <a:pt x="2372822" y="1459523"/>
                </a:lnTo>
                <a:cubicBezTo>
                  <a:pt x="2387764" y="1459267"/>
                  <a:pt x="2401843" y="1451087"/>
                  <a:pt x="2416783" y="1450731"/>
                </a:cubicBezTo>
                <a:cubicBezTo>
                  <a:pt x="2648267" y="1445219"/>
                  <a:pt x="2879845" y="1444869"/>
                  <a:pt x="3111376" y="1441938"/>
                </a:cubicBezTo>
                <a:cubicBezTo>
                  <a:pt x="3538893" y="1450664"/>
                  <a:pt x="3502242" y="1459842"/>
                  <a:pt x="3902683" y="1433146"/>
                </a:cubicBezTo>
                <a:cubicBezTo>
                  <a:pt x="3914740" y="1432342"/>
                  <a:pt x="3926279" y="1427826"/>
                  <a:pt x="3937853" y="1424354"/>
                </a:cubicBezTo>
                <a:cubicBezTo>
                  <a:pt x="3955607" y="1419028"/>
                  <a:pt x="3972070" y="1406769"/>
                  <a:pt x="3990606" y="1406769"/>
                </a:cubicBezTo>
                <a:lnTo>
                  <a:pt x="4016983" y="1415562"/>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219808" y="1195138"/>
            <a:ext cx="8853854" cy="1811831"/>
          </a:xfrm>
          <a:custGeom>
            <a:avLst/>
            <a:gdLst>
              <a:gd name="connsiteX0" fmla="*/ 3824654 w 8853854"/>
              <a:gd name="connsiteY0" fmla="*/ 114916 h 1811831"/>
              <a:gd name="connsiteX1" fmla="*/ 3833446 w 8853854"/>
              <a:gd name="connsiteY1" fmla="*/ 194047 h 1811831"/>
              <a:gd name="connsiteX2" fmla="*/ 3868615 w 8853854"/>
              <a:gd name="connsiteY2" fmla="*/ 246800 h 1811831"/>
              <a:gd name="connsiteX3" fmla="*/ 3894992 w 8853854"/>
              <a:gd name="connsiteY3" fmla="*/ 325931 h 1811831"/>
              <a:gd name="connsiteX4" fmla="*/ 3903784 w 8853854"/>
              <a:gd name="connsiteY4" fmla="*/ 352308 h 1811831"/>
              <a:gd name="connsiteX5" fmla="*/ 3894992 w 8853854"/>
              <a:gd name="connsiteY5" fmla="*/ 457816 h 1811831"/>
              <a:gd name="connsiteX6" fmla="*/ 3842238 w 8853854"/>
              <a:gd name="connsiteY6" fmla="*/ 484193 h 1811831"/>
              <a:gd name="connsiteX7" fmla="*/ 3798277 w 8853854"/>
              <a:gd name="connsiteY7" fmla="*/ 501777 h 1811831"/>
              <a:gd name="connsiteX8" fmla="*/ 3727938 w 8853854"/>
              <a:gd name="connsiteY8" fmla="*/ 510570 h 1811831"/>
              <a:gd name="connsiteX9" fmla="*/ 3569677 w 8853854"/>
              <a:gd name="connsiteY9" fmla="*/ 528154 h 1811831"/>
              <a:gd name="connsiteX10" fmla="*/ 3367454 w 8853854"/>
              <a:gd name="connsiteY10" fmla="*/ 519362 h 1811831"/>
              <a:gd name="connsiteX11" fmla="*/ 2980592 w 8853854"/>
              <a:gd name="connsiteY11" fmla="*/ 536947 h 1811831"/>
              <a:gd name="connsiteX12" fmla="*/ 2778369 w 8853854"/>
              <a:gd name="connsiteY12" fmla="*/ 545739 h 1811831"/>
              <a:gd name="connsiteX13" fmla="*/ 2277207 w 8853854"/>
              <a:gd name="connsiteY13" fmla="*/ 536947 h 1811831"/>
              <a:gd name="connsiteX14" fmla="*/ 2180492 w 8853854"/>
              <a:gd name="connsiteY14" fmla="*/ 528154 h 1811831"/>
              <a:gd name="connsiteX15" fmla="*/ 1565030 w 8853854"/>
              <a:gd name="connsiteY15" fmla="*/ 519362 h 1811831"/>
              <a:gd name="connsiteX16" fmla="*/ 1415561 w 8853854"/>
              <a:gd name="connsiteY16" fmla="*/ 510570 h 1811831"/>
              <a:gd name="connsiteX17" fmla="*/ 1310054 w 8853854"/>
              <a:gd name="connsiteY17" fmla="*/ 501777 h 1811831"/>
              <a:gd name="connsiteX18" fmla="*/ 782515 w 8853854"/>
              <a:gd name="connsiteY18" fmla="*/ 510570 h 1811831"/>
              <a:gd name="connsiteX19" fmla="*/ 633046 w 8853854"/>
              <a:gd name="connsiteY19" fmla="*/ 536947 h 1811831"/>
              <a:gd name="connsiteX20" fmla="*/ 589084 w 8853854"/>
              <a:gd name="connsiteY20" fmla="*/ 545739 h 1811831"/>
              <a:gd name="connsiteX21" fmla="*/ 492369 w 8853854"/>
              <a:gd name="connsiteY21" fmla="*/ 554531 h 1811831"/>
              <a:gd name="connsiteX22" fmla="*/ 465992 w 8853854"/>
              <a:gd name="connsiteY22" fmla="*/ 563324 h 1811831"/>
              <a:gd name="connsiteX23" fmla="*/ 35169 w 8853854"/>
              <a:gd name="connsiteY23" fmla="*/ 572116 h 1811831"/>
              <a:gd name="connsiteX24" fmla="*/ 26377 w 8853854"/>
              <a:gd name="connsiteY24" fmla="*/ 633662 h 1811831"/>
              <a:gd name="connsiteX25" fmla="*/ 17584 w 8853854"/>
              <a:gd name="connsiteY25" fmla="*/ 1372216 h 1811831"/>
              <a:gd name="connsiteX26" fmla="*/ 8792 w 8853854"/>
              <a:gd name="connsiteY26" fmla="*/ 1398593 h 1811831"/>
              <a:gd name="connsiteX27" fmla="*/ 0 w 8853854"/>
              <a:gd name="connsiteY27" fmla="*/ 1442554 h 1811831"/>
              <a:gd name="connsiteX28" fmla="*/ 8792 w 8853854"/>
              <a:gd name="connsiteY28" fmla="*/ 1662362 h 1811831"/>
              <a:gd name="connsiteX29" fmla="*/ 35169 w 8853854"/>
              <a:gd name="connsiteY29" fmla="*/ 1671154 h 1811831"/>
              <a:gd name="connsiteX30" fmla="*/ 70338 w 8853854"/>
              <a:gd name="connsiteY30" fmla="*/ 1697531 h 1811831"/>
              <a:gd name="connsiteX31" fmla="*/ 123092 w 8853854"/>
              <a:gd name="connsiteY31" fmla="*/ 1715116 h 1811831"/>
              <a:gd name="connsiteX32" fmla="*/ 219807 w 8853854"/>
              <a:gd name="connsiteY32" fmla="*/ 1741493 h 1811831"/>
              <a:gd name="connsiteX33" fmla="*/ 325315 w 8853854"/>
              <a:gd name="connsiteY33" fmla="*/ 1750285 h 1811831"/>
              <a:gd name="connsiteX34" fmla="*/ 474784 w 8853854"/>
              <a:gd name="connsiteY34" fmla="*/ 1767870 h 1811831"/>
              <a:gd name="connsiteX35" fmla="*/ 597877 w 8853854"/>
              <a:gd name="connsiteY35" fmla="*/ 1794247 h 1811831"/>
              <a:gd name="connsiteX36" fmla="*/ 808892 w 8853854"/>
              <a:gd name="connsiteY36" fmla="*/ 1811831 h 1811831"/>
              <a:gd name="connsiteX37" fmla="*/ 2681654 w 8853854"/>
              <a:gd name="connsiteY37" fmla="*/ 1803039 h 1811831"/>
              <a:gd name="connsiteX38" fmla="*/ 2839915 w 8853854"/>
              <a:gd name="connsiteY38" fmla="*/ 1794247 h 1811831"/>
              <a:gd name="connsiteX39" fmla="*/ 3050930 w 8853854"/>
              <a:gd name="connsiteY39" fmla="*/ 1785454 h 1811831"/>
              <a:gd name="connsiteX40" fmla="*/ 3112477 w 8853854"/>
              <a:gd name="connsiteY40" fmla="*/ 1776662 h 1811831"/>
              <a:gd name="connsiteX41" fmla="*/ 3147646 w 8853854"/>
              <a:gd name="connsiteY41" fmla="*/ 1767870 h 1811831"/>
              <a:gd name="connsiteX42" fmla="*/ 3815861 w 8853854"/>
              <a:gd name="connsiteY42" fmla="*/ 1750285 h 1811831"/>
              <a:gd name="connsiteX43" fmla="*/ 4123592 w 8853854"/>
              <a:gd name="connsiteY43" fmla="*/ 1732700 h 1811831"/>
              <a:gd name="connsiteX44" fmla="*/ 4229100 w 8853854"/>
              <a:gd name="connsiteY44" fmla="*/ 1723908 h 1811831"/>
              <a:gd name="connsiteX45" fmla="*/ 4519246 w 8853854"/>
              <a:gd name="connsiteY45" fmla="*/ 1715116 h 1811831"/>
              <a:gd name="connsiteX46" fmla="*/ 4686300 w 8853854"/>
              <a:gd name="connsiteY46" fmla="*/ 1706324 h 1811831"/>
              <a:gd name="connsiteX47" fmla="*/ 4765430 w 8853854"/>
              <a:gd name="connsiteY47" fmla="*/ 1697531 h 1811831"/>
              <a:gd name="connsiteX48" fmla="*/ 4818184 w 8853854"/>
              <a:gd name="connsiteY48" fmla="*/ 1688739 h 1811831"/>
              <a:gd name="connsiteX49" fmla="*/ 4888523 w 8853854"/>
              <a:gd name="connsiteY49" fmla="*/ 1679947 h 1811831"/>
              <a:gd name="connsiteX50" fmla="*/ 4976446 w 8853854"/>
              <a:gd name="connsiteY50" fmla="*/ 1653570 h 1811831"/>
              <a:gd name="connsiteX51" fmla="*/ 5081954 w 8853854"/>
              <a:gd name="connsiteY51" fmla="*/ 1635985 h 1811831"/>
              <a:gd name="connsiteX52" fmla="*/ 5152292 w 8853854"/>
              <a:gd name="connsiteY52" fmla="*/ 1618400 h 1811831"/>
              <a:gd name="connsiteX53" fmla="*/ 5407269 w 8853854"/>
              <a:gd name="connsiteY53" fmla="*/ 1609608 h 1811831"/>
              <a:gd name="connsiteX54" fmla="*/ 5433646 w 8853854"/>
              <a:gd name="connsiteY54" fmla="*/ 1600816 h 1811831"/>
              <a:gd name="connsiteX55" fmla="*/ 5460023 w 8853854"/>
              <a:gd name="connsiteY55" fmla="*/ 1495308 h 1811831"/>
              <a:gd name="connsiteX56" fmla="*/ 5486400 w 8853854"/>
              <a:gd name="connsiteY56" fmla="*/ 1407385 h 1811831"/>
              <a:gd name="connsiteX57" fmla="*/ 5495192 w 8853854"/>
              <a:gd name="connsiteY57" fmla="*/ 1381008 h 1811831"/>
              <a:gd name="connsiteX58" fmla="*/ 5503984 w 8853854"/>
              <a:gd name="connsiteY58" fmla="*/ 1354631 h 1811831"/>
              <a:gd name="connsiteX59" fmla="*/ 5530361 w 8853854"/>
              <a:gd name="connsiteY59" fmla="*/ 1337047 h 1811831"/>
              <a:gd name="connsiteX60" fmla="*/ 5574323 w 8853854"/>
              <a:gd name="connsiteY60" fmla="*/ 1301877 h 1811831"/>
              <a:gd name="connsiteX61" fmla="*/ 6295292 w 8853854"/>
              <a:gd name="connsiteY61" fmla="*/ 1293085 h 1811831"/>
              <a:gd name="connsiteX62" fmla="*/ 7183315 w 8853854"/>
              <a:gd name="connsiteY62" fmla="*/ 1301877 h 1811831"/>
              <a:gd name="connsiteX63" fmla="*/ 7605346 w 8853854"/>
              <a:gd name="connsiteY63" fmla="*/ 1284293 h 1811831"/>
              <a:gd name="connsiteX64" fmla="*/ 7798777 w 8853854"/>
              <a:gd name="connsiteY64" fmla="*/ 1275500 h 1811831"/>
              <a:gd name="connsiteX65" fmla="*/ 7825154 w 8853854"/>
              <a:gd name="connsiteY65" fmla="*/ 1266708 h 1811831"/>
              <a:gd name="connsiteX66" fmla="*/ 7833946 w 8853854"/>
              <a:gd name="connsiteY66" fmla="*/ 1178785 h 1811831"/>
              <a:gd name="connsiteX67" fmla="*/ 7860323 w 8853854"/>
              <a:gd name="connsiteY67" fmla="*/ 1064485 h 1811831"/>
              <a:gd name="connsiteX68" fmla="*/ 7886700 w 8853854"/>
              <a:gd name="connsiteY68" fmla="*/ 1055693 h 1811831"/>
              <a:gd name="connsiteX69" fmla="*/ 8335107 w 8853854"/>
              <a:gd name="connsiteY69" fmla="*/ 1029316 h 1811831"/>
              <a:gd name="connsiteX70" fmla="*/ 8546123 w 8853854"/>
              <a:gd name="connsiteY70" fmla="*/ 1011731 h 1811831"/>
              <a:gd name="connsiteX71" fmla="*/ 8607669 w 8853854"/>
              <a:gd name="connsiteY71" fmla="*/ 985354 h 1811831"/>
              <a:gd name="connsiteX72" fmla="*/ 8634046 w 8853854"/>
              <a:gd name="connsiteY72" fmla="*/ 976562 h 1811831"/>
              <a:gd name="connsiteX73" fmla="*/ 8695592 w 8853854"/>
              <a:gd name="connsiteY73" fmla="*/ 958977 h 1811831"/>
              <a:gd name="connsiteX74" fmla="*/ 8721969 w 8853854"/>
              <a:gd name="connsiteY74" fmla="*/ 941393 h 1811831"/>
              <a:gd name="connsiteX75" fmla="*/ 8774723 w 8853854"/>
              <a:gd name="connsiteY75" fmla="*/ 923808 h 1811831"/>
              <a:gd name="connsiteX76" fmla="*/ 8792307 w 8853854"/>
              <a:gd name="connsiteY76" fmla="*/ 897431 h 1811831"/>
              <a:gd name="connsiteX77" fmla="*/ 8836269 w 8853854"/>
              <a:gd name="connsiteY77" fmla="*/ 853470 h 1811831"/>
              <a:gd name="connsiteX78" fmla="*/ 8845061 w 8853854"/>
              <a:gd name="connsiteY78" fmla="*/ 818300 h 1811831"/>
              <a:gd name="connsiteX79" fmla="*/ 8853854 w 8853854"/>
              <a:gd name="connsiteY79" fmla="*/ 791924 h 1811831"/>
              <a:gd name="connsiteX80" fmla="*/ 8845061 w 8853854"/>
              <a:gd name="connsiteY80" fmla="*/ 536947 h 1811831"/>
              <a:gd name="connsiteX81" fmla="*/ 8827477 w 8853854"/>
              <a:gd name="connsiteY81" fmla="*/ 422647 h 1811831"/>
              <a:gd name="connsiteX82" fmla="*/ 8801100 w 8853854"/>
              <a:gd name="connsiteY82" fmla="*/ 334724 h 1811831"/>
              <a:gd name="connsiteX83" fmla="*/ 8783515 w 8853854"/>
              <a:gd name="connsiteY83" fmla="*/ 308347 h 1811831"/>
              <a:gd name="connsiteX84" fmla="*/ 8765930 w 8853854"/>
              <a:gd name="connsiteY84" fmla="*/ 246800 h 1811831"/>
              <a:gd name="connsiteX85" fmla="*/ 8748346 w 8853854"/>
              <a:gd name="connsiteY85" fmla="*/ 220424 h 1811831"/>
              <a:gd name="connsiteX86" fmla="*/ 8730761 w 8853854"/>
              <a:gd name="connsiteY86" fmla="*/ 167670 h 1811831"/>
              <a:gd name="connsiteX87" fmla="*/ 8695592 w 8853854"/>
              <a:gd name="connsiteY87" fmla="*/ 114916 h 1811831"/>
              <a:gd name="connsiteX88" fmla="*/ 8598877 w 8853854"/>
              <a:gd name="connsiteY88" fmla="*/ 106124 h 1811831"/>
              <a:gd name="connsiteX89" fmla="*/ 8510954 w 8853854"/>
              <a:gd name="connsiteY89" fmla="*/ 88539 h 1811831"/>
              <a:gd name="connsiteX90" fmla="*/ 8423030 w 8853854"/>
              <a:gd name="connsiteY90" fmla="*/ 53370 h 1811831"/>
              <a:gd name="connsiteX91" fmla="*/ 8264769 w 8853854"/>
              <a:gd name="connsiteY91" fmla="*/ 44577 h 1811831"/>
              <a:gd name="connsiteX92" fmla="*/ 8071338 w 8853854"/>
              <a:gd name="connsiteY92" fmla="*/ 26993 h 1811831"/>
              <a:gd name="connsiteX93" fmla="*/ 7640515 w 8853854"/>
              <a:gd name="connsiteY93" fmla="*/ 18200 h 1811831"/>
              <a:gd name="connsiteX94" fmla="*/ 6893169 w 8853854"/>
              <a:gd name="connsiteY94" fmla="*/ 616 h 1811831"/>
              <a:gd name="connsiteX95" fmla="*/ 6699738 w 8853854"/>
              <a:gd name="connsiteY95" fmla="*/ 9408 h 1811831"/>
              <a:gd name="connsiteX96" fmla="*/ 6646984 w 8853854"/>
              <a:gd name="connsiteY96" fmla="*/ 18200 h 1811831"/>
              <a:gd name="connsiteX97" fmla="*/ 6620607 w 8853854"/>
              <a:gd name="connsiteY97" fmla="*/ 26993 h 1811831"/>
              <a:gd name="connsiteX98" fmla="*/ 6585438 w 8853854"/>
              <a:gd name="connsiteY98" fmla="*/ 35785 h 1811831"/>
              <a:gd name="connsiteX99" fmla="*/ 6541477 w 8853854"/>
              <a:gd name="connsiteY99" fmla="*/ 44577 h 1811831"/>
              <a:gd name="connsiteX100" fmla="*/ 6515100 w 8853854"/>
              <a:gd name="connsiteY100" fmla="*/ 53370 h 1811831"/>
              <a:gd name="connsiteX101" fmla="*/ 6427177 w 8853854"/>
              <a:gd name="connsiteY101" fmla="*/ 62162 h 1811831"/>
              <a:gd name="connsiteX102" fmla="*/ 5046784 w 8853854"/>
              <a:gd name="connsiteY102" fmla="*/ 62162 h 1811831"/>
              <a:gd name="connsiteX103" fmla="*/ 4835769 w 8853854"/>
              <a:gd name="connsiteY103" fmla="*/ 70954 h 1811831"/>
              <a:gd name="connsiteX104" fmla="*/ 3851030 w 8853854"/>
              <a:gd name="connsiteY104" fmla="*/ 79747 h 1811831"/>
              <a:gd name="connsiteX105" fmla="*/ 3833446 w 8853854"/>
              <a:gd name="connsiteY105" fmla="*/ 106124 h 1811831"/>
              <a:gd name="connsiteX106" fmla="*/ 3824654 w 8853854"/>
              <a:gd name="connsiteY106" fmla="*/ 114916 h 1811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8853854" h="1811831">
                <a:moveTo>
                  <a:pt x="3824654" y="114916"/>
                </a:moveTo>
                <a:cubicBezTo>
                  <a:pt x="3824654" y="129570"/>
                  <a:pt x="3825054" y="168870"/>
                  <a:pt x="3833446" y="194047"/>
                </a:cubicBezTo>
                <a:cubicBezTo>
                  <a:pt x="3840129" y="214096"/>
                  <a:pt x="3868615" y="246800"/>
                  <a:pt x="3868615" y="246800"/>
                </a:cubicBezTo>
                <a:lnTo>
                  <a:pt x="3894992" y="325931"/>
                </a:lnTo>
                <a:lnTo>
                  <a:pt x="3903784" y="352308"/>
                </a:lnTo>
                <a:cubicBezTo>
                  <a:pt x="3900853" y="387477"/>
                  <a:pt x="3904687" y="423883"/>
                  <a:pt x="3894992" y="457816"/>
                </a:cubicBezTo>
                <a:cubicBezTo>
                  <a:pt x="3891258" y="470886"/>
                  <a:pt x="3852017" y="480526"/>
                  <a:pt x="3842238" y="484193"/>
                </a:cubicBezTo>
                <a:cubicBezTo>
                  <a:pt x="3827460" y="489735"/>
                  <a:pt x="3813655" y="498228"/>
                  <a:pt x="3798277" y="501777"/>
                </a:cubicBezTo>
                <a:cubicBezTo>
                  <a:pt x="3775253" y="507090"/>
                  <a:pt x="3751329" y="507228"/>
                  <a:pt x="3727938" y="510570"/>
                </a:cubicBezTo>
                <a:cubicBezTo>
                  <a:pt x="3605363" y="528081"/>
                  <a:pt x="3762257" y="512106"/>
                  <a:pt x="3569677" y="528154"/>
                </a:cubicBezTo>
                <a:cubicBezTo>
                  <a:pt x="3502269" y="525223"/>
                  <a:pt x="3434925" y="519362"/>
                  <a:pt x="3367454" y="519362"/>
                </a:cubicBezTo>
                <a:cubicBezTo>
                  <a:pt x="2786709" y="519362"/>
                  <a:pt x="3242272" y="521087"/>
                  <a:pt x="2980592" y="536947"/>
                </a:cubicBezTo>
                <a:cubicBezTo>
                  <a:pt x="2913244" y="541029"/>
                  <a:pt x="2845777" y="542808"/>
                  <a:pt x="2778369" y="545739"/>
                </a:cubicBezTo>
                <a:lnTo>
                  <a:pt x="2277207" y="536947"/>
                </a:lnTo>
                <a:cubicBezTo>
                  <a:pt x="2244850" y="535995"/>
                  <a:pt x="2212853" y="528953"/>
                  <a:pt x="2180492" y="528154"/>
                </a:cubicBezTo>
                <a:cubicBezTo>
                  <a:pt x="1975380" y="523089"/>
                  <a:pt x="1770184" y="522293"/>
                  <a:pt x="1565030" y="519362"/>
                </a:cubicBezTo>
                <a:lnTo>
                  <a:pt x="1415561" y="510570"/>
                </a:lnTo>
                <a:cubicBezTo>
                  <a:pt x="1380354" y="508142"/>
                  <a:pt x="1345345" y="501777"/>
                  <a:pt x="1310054" y="501777"/>
                </a:cubicBezTo>
                <a:cubicBezTo>
                  <a:pt x="1134183" y="501777"/>
                  <a:pt x="958361" y="507639"/>
                  <a:pt x="782515" y="510570"/>
                </a:cubicBezTo>
                <a:cubicBezTo>
                  <a:pt x="691375" y="523590"/>
                  <a:pt x="741299" y="515296"/>
                  <a:pt x="633046" y="536947"/>
                </a:cubicBezTo>
                <a:cubicBezTo>
                  <a:pt x="618392" y="539878"/>
                  <a:pt x="603967" y="544386"/>
                  <a:pt x="589084" y="545739"/>
                </a:cubicBezTo>
                <a:lnTo>
                  <a:pt x="492369" y="554531"/>
                </a:lnTo>
                <a:cubicBezTo>
                  <a:pt x="483577" y="557462"/>
                  <a:pt x="475253" y="562968"/>
                  <a:pt x="465992" y="563324"/>
                </a:cubicBezTo>
                <a:cubicBezTo>
                  <a:pt x="322461" y="568845"/>
                  <a:pt x="177003" y="549423"/>
                  <a:pt x="35169" y="572116"/>
                </a:cubicBezTo>
                <a:cubicBezTo>
                  <a:pt x="14706" y="575390"/>
                  <a:pt x="29308" y="613147"/>
                  <a:pt x="26377" y="633662"/>
                </a:cubicBezTo>
                <a:cubicBezTo>
                  <a:pt x="23446" y="879847"/>
                  <a:pt x="23242" y="1126079"/>
                  <a:pt x="17584" y="1372216"/>
                </a:cubicBezTo>
                <a:cubicBezTo>
                  <a:pt x="17371" y="1381481"/>
                  <a:pt x="11040" y="1389602"/>
                  <a:pt x="8792" y="1398593"/>
                </a:cubicBezTo>
                <a:cubicBezTo>
                  <a:pt x="5168" y="1413091"/>
                  <a:pt x="2931" y="1427900"/>
                  <a:pt x="0" y="1442554"/>
                </a:cubicBezTo>
                <a:cubicBezTo>
                  <a:pt x="2931" y="1515823"/>
                  <a:pt x="-2358" y="1589887"/>
                  <a:pt x="8792" y="1662362"/>
                </a:cubicBezTo>
                <a:cubicBezTo>
                  <a:pt x="10201" y="1671522"/>
                  <a:pt x="27122" y="1666556"/>
                  <a:pt x="35169" y="1671154"/>
                </a:cubicBezTo>
                <a:cubicBezTo>
                  <a:pt x="47892" y="1678424"/>
                  <a:pt x="57231" y="1690978"/>
                  <a:pt x="70338" y="1697531"/>
                </a:cubicBezTo>
                <a:cubicBezTo>
                  <a:pt x="86917" y="1705821"/>
                  <a:pt x="105507" y="1709254"/>
                  <a:pt x="123092" y="1715116"/>
                </a:cubicBezTo>
                <a:cubicBezTo>
                  <a:pt x="160586" y="1727614"/>
                  <a:pt x="181403" y="1736975"/>
                  <a:pt x="219807" y="1741493"/>
                </a:cubicBezTo>
                <a:cubicBezTo>
                  <a:pt x="254856" y="1745617"/>
                  <a:pt x="290146" y="1747354"/>
                  <a:pt x="325315" y="1750285"/>
                </a:cubicBezTo>
                <a:cubicBezTo>
                  <a:pt x="415437" y="1772815"/>
                  <a:pt x="291891" y="1744014"/>
                  <a:pt x="474784" y="1767870"/>
                </a:cubicBezTo>
                <a:cubicBezTo>
                  <a:pt x="650111" y="1790739"/>
                  <a:pt x="503164" y="1777026"/>
                  <a:pt x="597877" y="1794247"/>
                </a:cubicBezTo>
                <a:cubicBezTo>
                  <a:pt x="673678" y="1808029"/>
                  <a:pt x="723393" y="1806802"/>
                  <a:pt x="808892" y="1811831"/>
                </a:cubicBezTo>
                <a:lnTo>
                  <a:pt x="2681654" y="1803039"/>
                </a:lnTo>
                <a:cubicBezTo>
                  <a:pt x="2734487" y="1802582"/>
                  <a:pt x="2787140" y="1796760"/>
                  <a:pt x="2839915" y="1794247"/>
                </a:cubicBezTo>
                <a:lnTo>
                  <a:pt x="3050930" y="1785454"/>
                </a:lnTo>
                <a:cubicBezTo>
                  <a:pt x="3071446" y="1782523"/>
                  <a:pt x="3092087" y="1780369"/>
                  <a:pt x="3112477" y="1776662"/>
                </a:cubicBezTo>
                <a:cubicBezTo>
                  <a:pt x="3124366" y="1774500"/>
                  <a:pt x="3135571" y="1768323"/>
                  <a:pt x="3147646" y="1767870"/>
                </a:cubicBezTo>
                <a:cubicBezTo>
                  <a:pt x="3370305" y="1759520"/>
                  <a:pt x="3593123" y="1756147"/>
                  <a:pt x="3815861" y="1750285"/>
                </a:cubicBezTo>
                <a:cubicBezTo>
                  <a:pt x="3918438" y="1744423"/>
                  <a:pt x="4021203" y="1741232"/>
                  <a:pt x="4123592" y="1732700"/>
                </a:cubicBezTo>
                <a:cubicBezTo>
                  <a:pt x="4158761" y="1729769"/>
                  <a:pt x="4193844" y="1725475"/>
                  <a:pt x="4229100" y="1723908"/>
                </a:cubicBezTo>
                <a:cubicBezTo>
                  <a:pt x="4325764" y="1719612"/>
                  <a:pt x="4422558" y="1718835"/>
                  <a:pt x="4519246" y="1715116"/>
                </a:cubicBezTo>
                <a:cubicBezTo>
                  <a:pt x="4574967" y="1712973"/>
                  <a:pt x="4630615" y="1709255"/>
                  <a:pt x="4686300" y="1706324"/>
                </a:cubicBezTo>
                <a:cubicBezTo>
                  <a:pt x="4712677" y="1703393"/>
                  <a:pt x="4739124" y="1701039"/>
                  <a:pt x="4765430" y="1697531"/>
                </a:cubicBezTo>
                <a:cubicBezTo>
                  <a:pt x="4783101" y="1695175"/>
                  <a:pt x="4800536" y="1691260"/>
                  <a:pt x="4818184" y="1688739"/>
                </a:cubicBezTo>
                <a:cubicBezTo>
                  <a:pt x="4841575" y="1685398"/>
                  <a:pt x="4865077" y="1682878"/>
                  <a:pt x="4888523" y="1679947"/>
                </a:cubicBezTo>
                <a:cubicBezTo>
                  <a:pt x="4916784" y="1670526"/>
                  <a:pt x="4948248" y="1659612"/>
                  <a:pt x="4976446" y="1653570"/>
                </a:cubicBezTo>
                <a:cubicBezTo>
                  <a:pt x="5080643" y="1631242"/>
                  <a:pt x="4997582" y="1657077"/>
                  <a:pt x="5081954" y="1635985"/>
                </a:cubicBezTo>
                <a:cubicBezTo>
                  <a:pt x="5115889" y="1627501"/>
                  <a:pt x="5109914" y="1620893"/>
                  <a:pt x="5152292" y="1618400"/>
                </a:cubicBezTo>
                <a:cubicBezTo>
                  <a:pt x="5237188" y="1613406"/>
                  <a:pt x="5322277" y="1612539"/>
                  <a:pt x="5407269" y="1609608"/>
                </a:cubicBezTo>
                <a:cubicBezTo>
                  <a:pt x="5416061" y="1606677"/>
                  <a:pt x="5428259" y="1608358"/>
                  <a:pt x="5433646" y="1600816"/>
                </a:cubicBezTo>
                <a:cubicBezTo>
                  <a:pt x="5449964" y="1577970"/>
                  <a:pt x="5454822" y="1521315"/>
                  <a:pt x="5460023" y="1495308"/>
                </a:cubicBezTo>
                <a:cubicBezTo>
                  <a:pt x="5466668" y="1462082"/>
                  <a:pt x="5475183" y="1441037"/>
                  <a:pt x="5486400" y="1407385"/>
                </a:cubicBezTo>
                <a:lnTo>
                  <a:pt x="5495192" y="1381008"/>
                </a:lnTo>
                <a:cubicBezTo>
                  <a:pt x="5498123" y="1372216"/>
                  <a:pt x="5496273" y="1359772"/>
                  <a:pt x="5503984" y="1354631"/>
                </a:cubicBezTo>
                <a:lnTo>
                  <a:pt x="5530361" y="1337047"/>
                </a:lnTo>
                <a:cubicBezTo>
                  <a:pt x="5544377" y="1316023"/>
                  <a:pt x="5545560" y="1302554"/>
                  <a:pt x="5574323" y="1301877"/>
                </a:cubicBezTo>
                <a:cubicBezTo>
                  <a:pt x="5814597" y="1296223"/>
                  <a:pt x="6054969" y="1296016"/>
                  <a:pt x="6295292" y="1293085"/>
                </a:cubicBezTo>
                <a:lnTo>
                  <a:pt x="7183315" y="1301877"/>
                </a:lnTo>
                <a:cubicBezTo>
                  <a:pt x="7497396" y="1301877"/>
                  <a:pt x="7393536" y="1296060"/>
                  <a:pt x="7605346" y="1284293"/>
                </a:cubicBezTo>
                <a:cubicBezTo>
                  <a:pt x="7669790" y="1280713"/>
                  <a:pt x="7734300" y="1278431"/>
                  <a:pt x="7798777" y="1275500"/>
                </a:cubicBezTo>
                <a:cubicBezTo>
                  <a:pt x="7807569" y="1272569"/>
                  <a:pt x="7817917" y="1272498"/>
                  <a:pt x="7825154" y="1266708"/>
                </a:cubicBezTo>
                <a:cubicBezTo>
                  <a:pt x="7856843" y="1241357"/>
                  <a:pt x="7839114" y="1214963"/>
                  <a:pt x="7833946" y="1178785"/>
                </a:cubicBezTo>
                <a:cubicBezTo>
                  <a:pt x="7836595" y="1152289"/>
                  <a:pt x="7828981" y="1089558"/>
                  <a:pt x="7860323" y="1064485"/>
                </a:cubicBezTo>
                <a:cubicBezTo>
                  <a:pt x="7867560" y="1058695"/>
                  <a:pt x="7877908" y="1058624"/>
                  <a:pt x="7886700" y="1055693"/>
                </a:cubicBezTo>
                <a:cubicBezTo>
                  <a:pt x="8030737" y="959667"/>
                  <a:pt x="7894722" y="1043521"/>
                  <a:pt x="8335107" y="1029316"/>
                </a:cubicBezTo>
                <a:cubicBezTo>
                  <a:pt x="8399431" y="1027241"/>
                  <a:pt x="8480385" y="1018305"/>
                  <a:pt x="8546123" y="1011731"/>
                </a:cubicBezTo>
                <a:cubicBezTo>
                  <a:pt x="8619318" y="993433"/>
                  <a:pt x="8546949" y="1015714"/>
                  <a:pt x="8607669" y="985354"/>
                </a:cubicBezTo>
                <a:cubicBezTo>
                  <a:pt x="8615958" y="981209"/>
                  <a:pt x="8625135" y="979108"/>
                  <a:pt x="8634046" y="976562"/>
                </a:cubicBezTo>
                <a:cubicBezTo>
                  <a:pt x="8647200" y="972804"/>
                  <a:pt x="8681533" y="966007"/>
                  <a:pt x="8695592" y="958977"/>
                </a:cubicBezTo>
                <a:cubicBezTo>
                  <a:pt x="8705043" y="954251"/>
                  <a:pt x="8712313" y="945685"/>
                  <a:pt x="8721969" y="941393"/>
                </a:cubicBezTo>
                <a:cubicBezTo>
                  <a:pt x="8738907" y="933865"/>
                  <a:pt x="8774723" y="923808"/>
                  <a:pt x="8774723" y="923808"/>
                </a:cubicBezTo>
                <a:cubicBezTo>
                  <a:pt x="8780584" y="915016"/>
                  <a:pt x="8784835" y="904903"/>
                  <a:pt x="8792307" y="897431"/>
                </a:cubicBezTo>
                <a:cubicBezTo>
                  <a:pt x="8850926" y="838812"/>
                  <a:pt x="8789373" y="923813"/>
                  <a:pt x="8836269" y="853470"/>
                </a:cubicBezTo>
                <a:cubicBezTo>
                  <a:pt x="8839200" y="841747"/>
                  <a:pt x="8841741" y="829919"/>
                  <a:pt x="8845061" y="818300"/>
                </a:cubicBezTo>
                <a:cubicBezTo>
                  <a:pt x="8847607" y="809389"/>
                  <a:pt x="8853854" y="801192"/>
                  <a:pt x="8853854" y="791924"/>
                </a:cubicBezTo>
                <a:cubicBezTo>
                  <a:pt x="8853854" y="706881"/>
                  <a:pt x="8849651" y="621866"/>
                  <a:pt x="8845061" y="536947"/>
                </a:cubicBezTo>
                <a:cubicBezTo>
                  <a:pt x="8843158" y="501737"/>
                  <a:pt x="8835374" y="458183"/>
                  <a:pt x="8827477" y="422647"/>
                </a:cubicBezTo>
                <a:cubicBezTo>
                  <a:pt x="8823382" y="404219"/>
                  <a:pt x="8808404" y="345679"/>
                  <a:pt x="8801100" y="334724"/>
                </a:cubicBezTo>
                <a:lnTo>
                  <a:pt x="8783515" y="308347"/>
                </a:lnTo>
                <a:cubicBezTo>
                  <a:pt x="8780696" y="297072"/>
                  <a:pt x="8772239" y="259418"/>
                  <a:pt x="8765930" y="246800"/>
                </a:cubicBezTo>
                <a:cubicBezTo>
                  <a:pt x="8761204" y="237349"/>
                  <a:pt x="8754207" y="229216"/>
                  <a:pt x="8748346" y="220424"/>
                </a:cubicBezTo>
                <a:lnTo>
                  <a:pt x="8730761" y="167670"/>
                </a:lnTo>
                <a:cubicBezTo>
                  <a:pt x="8724496" y="148874"/>
                  <a:pt x="8719857" y="121849"/>
                  <a:pt x="8695592" y="114916"/>
                </a:cubicBezTo>
                <a:cubicBezTo>
                  <a:pt x="8664466" y="106023"/>
                  <a:pt x="8631115" y="109055"/>
                  <a:pt x="8598877" y="106124"/>
                </a:cubicBezTo>
                <a:cubicBezTo>
                  <a:pt x="8569569" y="100262"/>
                  <a:pt x="8537687" y="101905"/>
                  <a:pt x="8510954" y="88539"/>
                </a:cubicBezTo>
                <a:cubicBezTo>
                  <a:pt x="8484813" y="75468"/>
                  <a:pt x="8452005" y="56992"/>
                  <a:pt x="8423030" y="53370"/>
                </a:cubicBezTo>
                <a:cubicBezTo>
                  <a:pt x="8370603" y="46817"/>
                  <a:pt x="8317523" y="47508"/>
                  <a:pt x="8264769" y="44577"/>
                </a:cubicBezTo>
                <a:cubicBezTo>
                  <a:pt x="8182890" y="24108"/>
                  <a:pt x="8221779" y="31484"/>
                  <a:pt x="8071338" y="26993"/>
                </a:cubicBezTo>
                <a:lnTo>
                  <a:pt x="7640515" y="18200"/>
                </a:lnTo>
                <a:cubicBezTo>
                  <a:pt x="7337747" y="-5089"/>
                  <a:pt x="7443225" y="616"/>
                  <a:pt x="6893169" y="616"/>
                </a:cubicBezTo>
                <a:cubicBezTo>
                  <a:pt x="6828625" y="616"/>
                  <a:pt x="6764215" y="6477"/>
                  <a:pt x="6699738" y="9408"/>
                </a:cubicBezTo>
                <a:cubicBezTo>
                  <a:pt x="6682153" y="12339"/>
                  <a:pt x="6664387" y="14333"/>
                  <a:pt x="6646984" y="18200"/>
                </a:cubicBezTo>
                <a:cubicBezTo>
                  <a:pt x="6637937" y="20211"/>
                  <a:pt x="6629518" y="24447"/>
                  <a:pt x="6620607" y="26993"/>
                </a:cubicBezTo>
                <a:cubicBezTo>
                  <a:pt x="6608988" y="30313"/>
                  <a:pt x="6597234" y="33164"/>
                  <a:pt x="6585438" y="35785"/>
                </a:cubicBezTo>
                <a:cubicBezTo>
                  <a:pt x="6570850" y="39027"/>
                  <a:pt x="6555975" y="40952"/>
                  <a:pt x="6541477" y="44577"/>
                </a:cubicBezTo>
                <a:cubicBezTo>
                  <a:pt x="6532486" y="46825"/>
                  <a:pt x="6524260" y="51961"/>
                  <a:pt x="6515100" y="53370"/>
                </a:cubicBezTo>
                <a:cubicBezTo>
                  <a:pt x="6485989" y="57849"/>
                  <a:pt x="6456485" y="59231"/>
                  <a:pt x="6427177" y="62162"/>
                </a:cubicBezTo>
                <a:cubicBezTo>
                  <a:pt x="5990657" y="207663"/>
                  <a:pt x="5506915" y="62162"/>
                  <a:pt x="5046784" y="62162"/>
                </a:cubicBezTo>
                <a:cubicBezTo>
                  <a:pt x="4976385" y="62162"/>
                  <a:pt x="4906161" y="69919"/>
                  <a:pt x="4835769" y="70954"/>
                </a:cubicBezTo>
                <a:lnTo>
                  <a:pt x="3851030" y="79747"/>
                </a:lnTo>
                <a:cubicBezTo>
                  <a:pt x="3845169" y="88539"/>
                  <a:pt x="3834940" y="95663"/>
                  <a:pt x="3833446" y="106124"/>
                </a:cubicBezTo>
                <a:cubicBezTo>
                  <a:pt x="3831737" y="118086"/>
                  <a:pt x="3824654" y="100262"/>
                  <a:pt x="3824654" y="114916"/>
                </a:cubicBezTo>
                <a:close/>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86937" y="2472967"/>
            <a:ext cx="8884407" cy="1769095"/>
          </a:xfrm>
          <a:custGeom>
            <a:avLst/>
            <a:gdLst>
              <a:gd name="connsiteX0" fmla="*/ 5676535 w 8884407"/>
              <a:gd name="connsiteY0" fmla="*/ 91124 h 1769095"/>
              <a:gd name="connsiteX1" fmla="*/ 5629401 w 8884407"/>
              <a:gd name="connsiteY1" fmla="*/ 128831 h 1769095"/>
              <a:gd name="connsiteX2" fmla="*/ 5591694 w 8884407"/>
              <a:gd name="connsiteY2" fmla="*/ 138258 h 1769095"/>
              <a:gd name="connsiteX3" fmla="*/ 5582267 w 8884407"/>
              <a:gd name="connsiteY3" fmla="*/ 270233 h 1769095"/>
              <a:gd name="connsiteX4" fmla="*/ 5563414 w 8884407"/>
              <a:gd name="connsiteY4" fmla="*/ 458769 h 1769095"/>
              <a:gd name="connsiteX5" fmla="*/ 5487999 w 8884407"/>
              <a:gd name="connsiteY5" fmla="*/ 524757 h 1769095"/>
              <a:gd name="connsiteX6" fmla="*/ 5459719 w 8884407"/>
              <a:gd name="connsiteY6" fmla="*/ 543610 h 1769095"/>
              <a:gd name="connsiteX7" fmla="*/ 4677294 w 8884407"/>
              <a:gd name="connsiteY7" fmla="*/ 562464 h 1769095"/>
              <a:gd name="connsiteX8" fmla="*/ 4168247 w 8884407"/>
              <a:gd name="connsiteY8" fmla="*/ 571891 h 1769095"/>
              <a:gd name="connsiteX9" fmla="*/ 39306 w 8884407"/>
              <a:gd name="connsiteY9" fmla="*/ 581318 h 1769095"/>
              <a:gd name="connsiteX10" fmla="*/ 29879 w 8884407"/>
              <a:gd name="connsiteY10" fmla="*/ 882975 h 1769095"/>
              <a:gd name="connsiteX11" fmla="*/ 11026 w 8884407"/>
              <a:gd name="connsiteY11" fmla="*/ 1024377 h 1769095"/>
              <a:gd name="connsiteX12" fmla="*/ 1599 w 8884407"/>
              <a:gd name="connsiteY12" fmla="*/ 1580559 h 1769095"/>
              <a:gd name="connsiteX13" fmla="*/ 11026 w 8884407"/>
              <a:gd name="connsiteY13" fmla="*/ 1731388 h 1769095"/>
              <a:gd name="connsiteX14" fmla="*/ 58160 w 8884407"/>
              <a:gd name="connsiteY14" fmla="*/ 1740814 h 1769095"/>
              <a:gd name="connsiteX15" fmla="*/ 1208230 w 8884407"/>
              <a:gd name="connsiteY15" fmla="*/ 1750241 h 1769095"/>
              <a:gd name="connsiteX16" fmla="*/ 1538168 w 8884407"/>
              <a:gd name="connsiteY16" fmla="*/ 1769095 h 1769095"/>
              <a:gd name="connsiteX17" fmla="*/ 3300981 w 8884407"/>
              <a:gd name="connsiteY17" fmla="*/ 1759668 h 1769095"/>
              <a:gd name="connsiteX18" fmla="*/ 3555504 w 8884407"/>
              <a:gd name="connsiteY18" fmla="*/ 1750241 h 1769095"/>
              <a:gd name="connsiteX19" fmla="*/ 3640345 w 8884407"/>
              <a:gd name="connsiteY19" fmla="*/ 1740814 h 1769095"/>
              <a:gd name="connsiteX20" fmla="*/ 3828882 w 8884407"/>
              <a:gd name="connsiteY20" fmla="*/ 1731388 h 1769095"/>
              <a:gd name="connsiteX21" fmla="*/ 3951430 w 8884407"/>
              <a:gd name="connsiteY21" fmla="*/ 1721961 h 1769095"/>
              <a:gd name="connsiteX22" fmla="*/ 5789657 w 8884407"/>
              <a:gd name="connsiteY22" fmla="*/ 1712534 h 1769095"/>
              <a:gd name="connsiteX23" fmla="*/ 5855644 w 8884407"/>
              <a:gd name="connsiteY23" fmla="*/ 1693680 h 1769095"/>
              <a:gd name="connsiteX24" fmla="*/ 6232717 w 8884407"/>
              <a:gd name="connsiteY24" fmla="*/ 1674827 h 1769095"/>
              <a:gd name="connsiteX25" fmla="*/ 6232717 w 8884407"/>
              <a:gd name="connsiteY25" fmla="*/ 1260047 h 1769095"/>
              <a:gd name="connsiteX26" fmla="*/ 6260997 w 8884407"/>
              <a:gd name="connsiteY26" fmla="*/ 1250621 h 1769095"/>
              <a:gd name="connsiteX27" fmla="*/ 7835273 w 8884407"/>
              <a:gd name="connsiteY27" fmla="*/ 1250621 h 1769095"/>
              <a:gd name="connsiteX28" fmla="*/ 7844700 w 8884407"/>
              <a:gd name="connsiteY28" fmla="*/ 1222340 h 1769095"/>
              <a:gd name="connsiteX29" fmla="*/ 7863554 w 8884407"/>
              <a:gd name="connsiteY29" fmla="*/ 1033804 h 1769095"/>
              <a:gd name="connsiteX30" fmla="*/ 7882407 w 8884407"/>
              <a:gd name="connsiteY30" fmla="*/ 977243 h 1769095"/>
              <a:gd name="connsiteX31" fmla="*/ 7891834 w 8884407"/>
              <a:gd name="connsiteY31" fmla="*/ 864122 h 1769095"/>
              <a:gd name="connsiteX32" fmla="*/ 7920115 w 8884407"/>
              <a:gd name="connsiteY32" fmla="*/ 845268 h 1769095"/>
              <a:gd name="connsiteX33" fmla="*/ 8419735 w 8884407"/>
              <a:gd name="connsiteY33" fmla="*/ 835841 h 1769095"/>
              <a:gd name="connsiteX34" fmla="*/ 8608271 w 8884407"/>
              <a:gd name="connsiteY34" fmla="*/ 826414 h 1769095"/>
              <a:gd name="connsiteX35" fmla="*/ 8636552 w 8884407"/>
              <a:gd name="connsiteY35" fmla="*/ 816988 h 1769095"/>
              <a:gd name="connsiteX36" fmla="*/ 8740247 w 8884407"/>
              <a:gd name="connsiteY36" fmla="*/ 788707 h 1769095"/>
              <a:gd name="connsiteX37" fmla="*/ 8768527 w 8884407"/>
              <a:gd name="connsiteY37" fmla="*/ 769854 h 1769095"/>
              <a:gd name="connsiteX38" fmla="*/ 8787381 w 8884407"/>
              <a:gd name="connsiteY38" fmla="*/ 741573 h 1769095"/>
              <a:gd name="connsiteX39" fmla="*/ 8806234 w 8884407"/>
              <a:gd name="connsiteY39" fmla="*/ 685012 h 1769095"/>
              <a:gd name="connsiteX40" fmla="*/ 8796807 w 8884407"/>
              <a:gd name="connsiteY40" fmla="*/ 81697 h 1769095"/>
              <a:gd name="connsiteX41" fmla="*/ 6770044 w 8884407"/>
              <a:gd name="connsiteY41" fmla="*/ 91124 h 1769095"/>
              <a:gd name="connsiteX42" fmla="*/ 6232717 w 8884407"/>
              <a:gd name="connsiteY42" fmla="*/ 81697 h 1769095"/>
              <a:gd name="connsiteX43" fmla="*/ 6147875 w 8884407"/>
              <a:gd name="connsiteY43" fmla="*/ 72270 h 1769095"/>
              <a:gd name="connsiteX44" fmla="*/ 5676535 w 8884407"/>
              <a:gd name="connsiteY44" fmla="*/ 91124 h 1769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8884407" h="1769095">
                <a:moveTo>
                  <a:pt x="5676535" y="91124"/>
                </a:moveTo>
                <a:cubicBezTo>
                  <a:pt x="5590123" y="100551"/>
                  <a:pt x="5646989" y="119060"/>
                  <a:pt x="5629401" y="128831"/>
                </a:cubicBezTo>
                <a:cubicBezTo>
                  <a:pt x="5618076" y="135123"/>
                  <a:pt x="5595791" y="125967"/>
                  <a:pt x="5591694" y="138258"/>
                </a:cubicBezTo>
                <a:cubicBezTo>
                  <a:pt x="5577747" y="180098"/>
                  <a:pt x="5586143" y="226300"/>
                  <a:pt x="5582267" y="270233"/>
                </a:cubicBezTo>
                <a:cubicBezTo>
                  <a:pt x="5576716" y="333147"/>
                  <a:pt x="5574236" y="396544"/>
                  <a:pt x="5563414" y="458769"/>
                </a:cubicBezTo>
                <a:cubicBezTo>
                  <a:pt x="5558263" y="488387"/>
                  <a:pt x="5501441" y="515796"/>
                  <a:pt x="5487999" y="524757"/>
                </a:cubicBezTo>
                <a:cubicBezTo>
                  <a:pt x="5478572" y="531041"/>
                  <a:pt x="5470935" y="542008"/>
                  <a:pt x="5459719" y="543610"/>
                </a:cubicBezTo>
                <a:cubicBezTo>
                  <a:pt x="5156098" y="586985"/>
                  <a:pt x="5428851" y="550901"/>
                  <a:pt x="4677294" y="562464"/>
                </a:cubicBezTo>
                <a:lnTo>
                  <a:pt x="4168247" y="571891"/>
                </a:lnTo>
                <a:lnTo>
                  <a:pt x="39306" y="581318"/>
                </a:lnTo>
                <a:cubicBezTo>
                  <a:pt x="36164" y="681870"/>
                  <a:pt x="34447" y="782477"/>
                  <a:pt x="29879" y="882975"/>
                </a:cubicBezTo>
                <a:cubicBezTo>
                  <a:pt x="25023" y="989815"/>
                  <a:pt x="31002" y="964451"/>
                  <a:pt x="11026" y="1024377"/>
                </a:cubicBezTo>
                <a:cubicBezTo>
                  <a:pt x="7884" y="1209771"/>
                  <a:pt x="1599" y="1395138"/>
                  <a:pt x="1599" y="1580559"/>
                </a:cubicBezTo>
                <a:cubicBezTo>
                  <a:pt x="1599" y="1630933"/>
                  <a:pt x="-5740" y="1683885"/>
                  <a:pt x="11026" y="1731388"/>
                </a:cubicBezTo>
                <a:cubicBezTo>
                  <a:pt x="16359" y="1746497"/>
                  <a:pt x="42140" y="1740562"/>
                  <a:pt x="58160" y="1740814"/>
                </a:cubicBezTo>
                <a:lnTo>
                  <a:pt x="1208230" y="1750241"/>
                </a:lnTo>
                <a:cubicBezTo>
                  <a:pt x="1343318" y="1769540"/>
                  <a:pt x="1323552" y="1769095"/>
                  <a:pt x="1538168" y="1769095"/>
                </a:cubicBezTo>
                <a:lnTo>
                  <a:pt x="3300981" y="1759668"/>
                </a:lnTo>
                <a:lnTo>
                  <a:pt x="3555504" y="1750241"/>
                </a:lnTo>
                <a:cubicBezTo>
                  <a:pt x="3583915" y="1748663"/>
                  <a:pt x="3611958" y="1742772"/>
                  <a:pt x="3640345" y="1740814"/>
                </a:cubicBezTo>
                <a:cubicBezTo>
                  <a:pt x="3703120" y="1736485"/>
                  <a:pt x="3766073" y="1735194"/>
                  <a:pt x="3828882" y="1731388"/>
                </a:cubicBezTo>
                <a:cubicBezTo>
                  <a:pt x="3869777" y="1728910"/>
                  <a:pt x="3910462" y="1722355"/>
                  <a:pt x="3951430" y="1721961"/>
                </a:cubicBezTo>
                <a:lnTo>
                  <a:pt x="5789657" y="1712534"/>
                </a:lnTo>
                <a:cubicBezTo>
                  <a:pt x="5805328" y="1707310"/>
                  <a:pt x="5840763" y="1694695"/>
                  <a:pt x="5855644" y="1693680"/>
                </a:cubicBezTo>
                <a:cubicBezTo>
                  <a:pt x="5981201" y="1685119"/>
                  <a:pt x="6232717" y="1674827"/>
                  <a:pt x="6232717" y="1674827"/>
                </a:cubicBezTo>
                <a:cubicBezTo>
                  <a:pt x="6225677" y="1541066"/>
                  <a:pt x="6212328" y="1392578"/>
                  <a:pt x="6232717" y="1260047"/>
                </a:cubicBezTo>
                <a:cubicBezTo>
                  <a:pt x="6234228" y="1250226"/>
                  <a:pt x="6251570" y="1253763"/>
                  <a:pt x="6260997" y="1250621"/>
                </a:cubicBezTo>
                <a:cubicBezTo>
                  <a:pt x="6772390" y="1257926"/>
                  <a:pt x="7328973" y="1271286"/>
                  <a:pt x="7835273" y="1250621"/>
                </a:cubicBezTo>
                <a:cubicBezTo>
                  <a:pt x="7845202" y="1250216"/>
                  <a:pt x="7841558" y="1231767"/>
                  <a:pt x="7844700" y="1222340"/>
                </a:cubicBezTo>
                <a:cubicBezTo>
                  <a:pt x="7847196" y="1189897"/>
                  <a:pt x="7853016" y="1079469"/>
                  <a:pt x="7863554" y="1033804"/>
                </a:cubicBezTo>
                <a:cubicBezTo>
                  <a:pt x="7868023" y="1014439"/>
                  <a:pt x="7882407" y="977243"/>
                  <a:pt x="7882407" y="977243"/>
                </a:cubicBezTo>
                <a:cubicBezTo>
                  <a:pt x="7885549" y="939536"/>
                  <a:pt x="7881439" y="900504"/>
                  <a:pt x="7891834" y="864122"/>
                </a:cubicBezTo>
                <a:cubicBezTo>
                  <a:pt x="7894947" y="853228"/>
                  <a:pt x="7908801" y="845874"/>
                  <a:pt x="7920115" y="845268"/>
                </a:cubicBezTo>
                <a:cubicBezTo>
                  <a:pt x="8086446" y="836357"/>
                  <a:pt x="8253195" y="838983"/>
                  <a:pt x="8419735" y="835841"/>
                </a:cubicBezTo>
                <a:cubicBezTo>
                  <a:pt x="8482580" y="832699"/>
                  <a:pt x="8545584" y="831865"/>
                  <a:pt x="8608271" y="826414"/>
                </a:cubicBezTo>
                <a:cubicBezTo>
                  <a:pt x="8618170" y="825553"/>
                  <a:pt x="8626912" y="819398"/>
                  <a:pt x="8636552" y="816988"/>
                </a:cubicBezTo>
                <a:cubicBezTo>
                  <a:pt x="8664884" y="809905"/>
                  <a:pt x="8715979" y="804886"/>
                  <a:pt x="8740247" y="788707"/>
                </a:cubicBezTo>
                <a:lnTo>
                  <a:pt x="8768527" y="769854"/>
                </a:lnTo>
                <a:cubicBezTo>
                  <a:pt x="8774812" y="760427"/>
                  <a:pt x="8782780" y="751926"/>
                  <a:pt x="8787381" y="741573"/>
                </a:cubicBezTo>
                <a:cubicBezTo>
                  <a:pt x="8795452" y="723412"/>
                  <a:pt x="8806234" y="685012"/>
                  <a:pt x="8806234" y="685012"/>
                </a:cubicBezTo>
                <a:cubicBezTo>
                  <a:pt x="8803092" y="483907"/>
                  <a:pt x="8989891" y="138013"/>
                  <a:pt x="8796807" y="81697"/>
                </a:cubicBezTo>
                <a:cubicBezTo>
                  <a:pt x="8148236" y="-107469"/>
                  <a:pt x="7445639" y="91124"/>
                  <a:pt x="6770044" y="91124"/>
                </a:cubicBezTo>
                <a:cubicBezTo>
                  <a:pt x="6590907" y="91124"/>
                  <a:pt x="6411826" y="84839"/>
                  <a:pt x="6232717" y="81697"/>
                </a:cubicBezTo>
                <a:cubicBezTo>
                  <a:pt x="6204436" y="78555"/>
                  <a:pt x="6176294" y="73691"/>
                  <a:pt x="6147875" y="72270"/>
                </a:cubicBezTo>
                <a:cubicBezTo>
                  <a:pt x="5924893" y="61121"/>
                  <a:pt x="5762947" y="81697"/>
                  <a:pt x="5676535" y="91124"/>
                </a:cubicBezTo>
                <a:close/>
              </a:path>
            </a:pathLst>
          </a:cu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23806" y="3723557"/>
            <a:ext cx="8700818" cy="1285764"/>
          </a:xfrm>
          <a:custGeom>
            <a:avLst/>
            <a:gdLst>
              <a:gd name="connsiteX0" fmla="*/ 6356686 w 8449437"/>
              <a:gd name="connsiteY0" fmla="*/ 79133 h 1285764"/>
              <a:gd name="connsiteX1" fmla="*/ 6366113 w 8449437"/>
              <a:gd name="connsiteY1" fmla="*/ 135694 h 1285764"/>
              <a:gd name="connsiteX2" fmla="*/ 6375540 w 8449437"/>
              <a:gd name="connsiteY2" fmla="*/ 163974 h 1285764"/>
              <a:gd name="connsiteX3" fmla="*/ 6366113 w 8449437"/>
              <a:gd name="connsiteY3" fmla="*/ 465632 h 1285764"/>
              <a:gd name="connsiteX4" fmla="*/ 6309552 w 8449437"/>
              <a:gd name="connsiteY4" fmla="*/ 484485 h 1285764"/>
              <a:gd name="connsiteX5" fmla="*/ 6045602 w 8449437"/>
              <a:gd name="connsiteY5" fmla="*/ 493912 h 1285764"/>
              <a:gd name="connsiteX6" fmla="*/ 5178336 w 8449437"/>
              <a:gd name="connsiteY6" fmla="*/ 512766 h 1285764"/>
              <a:gd name="connsiteX7" fmla="*/ 4933239 w 8449437"/>
              <a:gd name="connsiteY7" fmla="*/ 522192 h 1285764"/>
              <a:gd name="connsiteX8" fmla="*/ 3160999 w 8449437"/>
              <a:gd name="connsiteY8" fmla="*/ 531619 h 1285764"/>
              <a:gd name="connsiteX9" fmla="*/ 794872 w 8449437"/>
              <a:gd name="connsiteY9" fmla="*/ 541046 h 1285764"/>
              <a:gd name="connsiteX10" fmla="*/ 3020 w 8449437"/>
              <a:gd name="connsiteY10" fmla="*/ 955825 h 1285764"/>
              <a:gd name="connsiteX11" fmla="*/ 12447 w 8449437"/>
              <a:gd name="connsiteY11" fmla="*/ 1266910 h 1285764"/>
              <a:gd name="connsiteX12" fmla="*/ 59581 w 8449437"/>
              <a:gd name="connsiteY12" fmla="*/ 1257483 h 1285764"/>
              <a:gd name="connsiteX13" fmla="*/ 87861 w 8449437"/>
              <a:gd name="connsiteY13" fmla="*/ 1248056 h 1285764"/>
              <a:gd name="connsiteX14" fmla="*/ 163276 w 8449437"/>
              <a:gd name="connsiteY14" fmla="*/ 1238630 h 1285764"/>
              <a:gd name="connsiteX15" fmla="*/ 219837 w 8449437"/>
              <a:gd name="connsiteY15" fmla="*/ 1229203 h 1285764"/>
              <a:gd name="connsiteX16" fmla="*/ 380092 w 8449437"/>
              <a:gd name="connsiteY16" fmla="*/ 1219776 h 1285764"/>
              <a:gd name="connsiteX17" fmla="*/ 493214 w 8449437"/>
              <a:gd name="connsiteY17" fmla="*/ 1210349 h 1285764"/>
              <a:gd name="connsiteX18" fmla="*/ 1190797 w 8449437"/>
              <a:gd name="connsiteY18" fmla="*/ 1191496 h 1285764"/>
              <a:gd name="connsiteX19" fmla="*/ 3868010 w 8449437"/>
              <a:gd name="connsiteY19" fmla="*/ 1200922 h 1285764"/>
              <a:gd name="connsiteX20" fmla="*/ 4471325 w 8449437"/>
              <a:gd name="connsiteY20" fmla="*/ 1210349 h 1285764"/>
              <a:gd name="connsiteX21" fmla="*/ 4537313 w 8449437"/>
              <a:gd name="connsiteY21" fmla="*/ 1219776 h 1285764"/>
              <a:gd name="connsiteX22" fmla="*/ 5555408 w 8449437"/>
              <a:gd name="connsiteY22" fmla="*/ 1229203 h 1285764"/>
              <a:gd name="connsiteX23" fmla="*/ 5734517 w 8449437"/>
              <a:gd name="connsiteY23" fmla="*/ 1238630 h 1285764"/>
              <a:gd name="connsiteX24" fmla="*/ 5819358 w 8449437"/>
              <a:gd name="connsiteY24" fmla="*/ 1257483 h 1285764"/>
              <a:gd name="connsiteX25" fmla="*/ 5923053 w 8449437"/>
              <a:gd name="connsiteY25" fmla="*/ 1266910 h 1285764"/>
              <a:gd name="connsiteX26" fmla="*/ 6102162 w 8449437"/>
              <a:gd name="connsiteY26" fmla="*/ 1285764 h 1285764"/>
              <a:gd name="connsiteX27" fmla="*/ 8270327 w 8449437"/>
              <a:gd name="connsiteY27" fmla="*/ 1276337 h 1285764"/>
              <a:gd name="connsiteX28" fmla="*/ 8298608 w 8449437"/>
              <a:gd name="connsiteY28" fmla="*/ 1257483 h 1285764"/>
              <a:gd name="connsiteX29" fmla="*/ 8374022 w 8449437"/>
              <a:gd name="connsiteY29" fmla="*/ 1248056 h 1285764"/>
              <a:gd name="connsiteX30" fmla="*/ 8402303 w 8449437"/>
              <a:gd name="connsiteY30" fmla="*/ 1238630 h 1285764"/>
              <a:gd name="connsiteX31" fmla="*/ 8449437 w 8449437"/>
              <a:gd name="connsiteY31" fmla="*/ 1153788 h 1285764"/>
              <a:gd name="connsiteX32" fmla="*/ 8440010 w 8449437"/>
              <a:gd name="connsiteY32" fmla="*/ 305376 h 1285764"/>
              <a:gd name="connsiteX33" fmla="*/ 8430583 w 8449437"/>
              <a:gd name="connsiteY33" fmla="*/ 116840 h 1285764"/>
              <a:gd name="connsiteX34" fmla="*/ 8421156 w 8449437"/>
              <a:gd name="connsiteY34" fmla="*/ 79133 h 1285764"/>
              <a:gd name="connsiteX35" fmla="*/ 8411729 w 8449437"/>
              <a:gd name="connsiteY35" fmla="*/ 13145 h 1285764"/>
              <a:gd name="connsiteX36" fmla="*/ 7469049 w 8449437"/>
              <a:gd name="connsiteY36" fmla="*/ 3718 h 1285764"/>
              <a:gd name="connsiteX37" fmla="*/ 6328406 w 8449437"/>
              <a:gd name="connsiteY37" fmla="*/ 13145 h 1285764"/>
              <a:gd name="connsiteX38" fmla="*/ 6347259 w 8449437"/>
              <a:gd name="connsiteY38" fmla="*/ 69706 h 1285764"/>
              <a:gd name="connsiteX39" fmla="*/ 6356686 w 8449437"/>
              <a:gd name="connsiteY39" fmla="*/ 97986 h 1285764"/>
              <a:gd name="connsiteX40" fmla="*/ 6356686 w 8449437"/>
              <a:gd name="connsiteY40" fmla="*/ 79133 h 128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449437" h="1285764">
                <a:moveTo>
                  <a:pt x="6356686" y="79133"/>
                </a:moveTo>
                <a:cubicBezTo>
                  <a:pt x="6359828" y="97987"/>
                  <a:pt x="6361967" y="117035"/>
                  <a:pt x="6366113" y="135694"/>
                </a:cubicBezTo>
                <a:cubicBezTo>
                  <a:pt x="6368269" y="145394"/>
                  <a:pt x="6375540" y="154037"/>
                  <a:pt x="6375540" y="163974"/>
                </a:cubicBezTo>
                <a:cubicBezTo>
                  <a:pt x="6375540" y="264576"/>
                  <a:pt x="6386400" y="367097"/>
                  <a:pt x="6366113" y="465632"/>
                </a:cubicBezTo>
                <a:cubicBezTo>
                  <a:pt x="6362105" y="485097"/>
                  <a:pt x="6329413" y="483776"/>
                  <a:pt x="6309552" y="484485"/>
                </a:cubicBezTo>
                <a:lnTo>
                  <a:pt x="6045602" y="493912"/>
                </a:lnTo>
                <a:cubicBezTo>
                  <a:pt x="5398074" y="509515"/>
                  <a:pt x="5708508" y="495936"/>
                  <a:pt x="5178336" y="512766"/>
                </a:cubicBezTo>
                <a:cubicBezTo>
                  <a:pt x="5096618" y="515360"/>
                  <a:pt x="5014995" y="521428"/>
                  <a:pt x="4933239" y="522192"/>
                </a:cubicBezTo>
                <a:lnTo>
                  <a:pt x="3160999" y="531619"/>
                </a:lnTo>
                <a:lnTo>
                  <a:pt x="794872" y="541046"/>
                </a:lnTo>
                <a:cubicBezTo>
                  <a:pt x="-92801" y="551741"/>
                  <a:pt x="3020" y="289903"/>
                  <a:pt x="3020" y="955825"/>
                </a:cubicBezTo>
                <a:cubicBezTo>
                  <a:pt x="3020" y="1059568"/>
                  <a:pt x="9305" y="1163215"/>
                  <a:pt x="12447" y="1266910"/>
                </a:cubicBezTo>
                <a:cubicBezTo>
                  <a:pt x="28158" y="1263768"/>
                  <a:pt x="44037" y="1261369"/>
                  <a:pt x="59581" y="1257483"/>
                </a:cubicBezTo>
                <a:cubicBezTo>
                  <a:pt x="69221" y="1255073"/>
                  <a:pt x="78085" y="1249833"/>
                  <a:pt x="87861" y="1248056"/>
                </a:cubicBezTo>
                <a:cubicBezTo>
                  <a:pt x="112786" y="1243524"/>
                  <a:pt x="138197" y="1242213"/>
                  <a:pt x="163276" y="1238630"/>
                </a:cubicBezTo>
                <a:cubicBezTo>
                  <a:pt x="182198" y="1235927"/>
                  <a:pt x="200795" y="1230859"/>
                  <a:pt x="219837" y="1229203"/>
                </a:cubicBezTo>
                <a:cubicBezTo>
                  <a:pt x="273146" y="1224567"/>
                  <a:pt x="326708" y="1223458"/>
                  <a:pt x="380092" y="1219776"/>
                </a:cubicBezTo>
                <a:cubicBezTo>
                  <a:pt x="417840" y="1217173"/>
                  <a:pt x="455431" y="1212391"/>
                  <a:pt x="493214" y="1210349"/>
                </a:cubicBezTo>
                <a:cubicBezTo>
                  <a:pt x="720058" y="1198087"/>
                  <a:pt x="968996" y="1196022"/>
                  <a:pt x="1190797" y="1191496"/>
                </a:cubicBezTo>
                <a:lnTo>
                  <a:pt x="3868010" y="1200922"/>
                </a:lnTo>
                <a:lnTo>
                  <a:pt x="4471325" y="1210349"/>
                </a:lnTo>
                <a:cubicBezTo>
                  <a:pt x="4493536" y="1210975"/>
                  <a:pt x="4515097" y="1219390"/>
                  <a:pt x="4537313" y="1219776"/>
                </a:cubicBezTo>
                <a:lnTo>
                  <a:pt x="5555408" y="1229203"/>
                </a:lnTo>
                <a:cubicBezTo>
                  <a:pt x="5615111" y="1232345"/>
                  <a:pt x="5674938" y="1233665"/>
                  <a:pt x="5734517" y="1238630"/>
                </a:cubicBezTo>
                <a:cubicBezTo>
                  <a:pt x="5808416" y="1244788"/>
                  <a:pt x="5754738" y="1248867"/>
                  <a:pt x="5819358" y="1257483"/>
                </a:cubicBezTo>
                <a:cubicBezTo>
                  <a:pt x="5853761" y="1262070"/>
                  <a:pt x="5888488" y="1263768"/>
                  <a:pt x="5923053" y="1266910"/>
                </a:cubicBezTo>
                <a:cubicBezTo>
                  <a:pt x="5995301" y="1284972"/>
                  <a:pt x="5988987" y="1285764"/>
                  <a:pt x="6102162" y="1285764"/>
                </a:cubicBezTo>
                <a:lnTo>
                  <a:pt x="8270327" y="1276337"/>
                </a:lnTo>
                <a:cubicBezTo>
                  <a:pt x="8279754" y="1270052"/>
                  <a:pt x="8287677" y="1260464"/>
                  <a:pt x="8298608" y="1257483"/>
                </a:cubicBezTo>
                <a:cubicBezTo>
                  <a:pt x="8323049" y="1250817"/>
                  <a:pt x="8349097" y="1252588"/>
                  <a:pt x="8374022" y="1248056"/>
                </a:cubicBezTo>
                <a:cubicBezTo>
                  <a:pt x="8383799" y="1246279"/>
                  <a:pt x="8392876" y="1241772"/>
                  <a:pt x="8402303" y="1238630"/>
                </a:cubicBezTo>
                <a:cubicBezTo>
                  <a:pt x="8445522" y="1173801"/>
                  <a:pt x="8432845" y="1203565"/>
                  <a:pt x="8449437" y="1153788"/>
                </a:cubicBezTo>
                <a:cubicBezTo>
                  <a:pt x="8446295" y="870984"/>
                  <a:pt x="8445151" y="588151"/>
                  <a:pt x="8440010" y="305376"/>
                </a:cubicBezTo>
                <a:cubicBezTo>
                  <a:pt x="8438866" y="242463"/>
                  <a:pt x="8435809" y="179546"/>
                  <a:pt x="8430583" y="116840"/>
                </a:cubicBezTo>
                <a:cubicBezTo>
                  <a:pt x="8429507" y="103929"/>
                  <a:pt x="8423474" y="91880"/>
                  <a:pt x="8421156" y="79133"/>
                </a:cubicBezTo>
                <a:cubicBezTo>
                  <a:pt x="8417181" y="57272"/>
                  <a:pt x="8433879" y="14899"/>
                  <a:pt x="8411729" y="13145"/>
                </a:cubicBezTo>
                <a:cubicBezTo>
                  <a:pt x="8098468" y="-11668"/>
                  <a:pt x="7783276" y="6860"/>
                  <a:pt x="7469049" y="3718"/>
                </a:cubicBezTo>
                <a:lnTo>
                  <a:pt x="6328406" y="13145"/>
                </a:lnTo>
                <a:cubicBezTo>
                  <a:pt x="6308567" y="14312"/>
                  <a:pt x="6340975" y="50852"/>
                  <a:pt x="6347259" y="69706"/>
                </a:cubicBezTo>
                <a:lnTo>
                  <a:pt x="6356686" y="97986"/>
                </a:lnTo>
                <a:lnTo>
                  <a:pt x="6356686" y="79133"/>
                </a:lnTo>
                <a:close/>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5071621"/>
            <a:ext cx="9144000" cy="1815882"/>
          </a:xfrm>
          <a:prstGeom prst="rect">
            <a:avLst/>
          </a:prstGeom>
          <a:solidFill>
            <a:srgbClr val="FFFF00"/>
          </a:solidFill>
          <a:ln w="38100">
            <a:solidFill>
              <a:schemeClr val="tx1"/>
            </a:solidFill>
          </a:ln>
        </p:spPr>
        <p:txBody>
          <a:bodyPr wrap="square" rtlCol="0">
            <a:spAutoFit/>
          </a:bodyPr>
          <a:lstStyle/>
          <a:p>
            <a:r>
              <a:rPr lang="en-US" sz="2800" dirty="0" smtClean="0"/>
              <a:t>An example…could be improved, but certainly attempts the spirit of the </a:t>
            </a:r>
            <a:r>
              <a:rPr lang="en-US" sz="2800" b="1" u="sng" dirty="0" smtClean="0">
                <a:solidFill>
                  <a:srgbClr val="FF0000"/>
                </a:solidFill>
              </a:rPr>
              <a:t>Lead-in</a:t>
            </a:r>
            <a:r>
              <a:rPr lang="en-US" sz="2800" dirty="0" smtClean="0"/>
              <a:t>, </a:t>
            </a:r>
            <a:r>
              <a:rPr lang="en-US" sz="2800" b="1" u="sng" dirty="0" smtClean="0">
                <a:solidFill>
                  <a:srgbClr val="00B050"/>
                </a:solidFill>
              </a:rPr>
              <a:t>using compelling evidence</a:t>
            </a:r>
            <a:r>
              <a:rPr lang="en-US" sz="2800" dirty="0" smtClean="0"/>
              <a:t>, explaining it’s </a:t>
            </a:r>
            <a:r>
              <a:rPr lang="en-US" sz="2800" b="1" u="sng" dirty="0" smtClean="0">
                <a:solidFill>
                  <a:srgbClr val="7030A0"/>
                </a:solidFill>
              </a:rPr>
              <a:t>meaning</a:t>
            </a:r>
            <a:r>
              <a:rPr lang="en-US" sz="2800" dirty="0" smtClean="0"/>
              <a:t>, and </a:t>
            </a:r>
            <a:r>
              <a:rPr lang="en-US" sz="2800" b="1" u="sng" dirty="0" smtClean="0">
                <a:solidFill>
                  <a:srgbClr val="00B0F0"/>
                </a:solidFill>
              </a:rPr>
              <a:t>tying back to prove a thesis </a:t>
            </a:r>
            <a:r>
              <a:rPr lang="en-US" sz="2800" dirty="0" smtClean="0"/>
              <a:t>(which you don’t see…)</a:t>
            </a:r>
            <a:endParaRPr lang="en-US" sz="2800" dirty="0"/>
          </a:p>
        </p:txBody>
      </p:sp>
    </p:spTree>
    <p:extLst>
      <p:ext uri="{BB962C8B-B14F-4D97-AF65-F5344CB8AC3E}">
        <p14:creationId xmlns:p14="http://schemas.microsoft.com/office/powerpoint/2010/main" val="309717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713</Words>
  <Application>Microsoft Office PowerPoint</Application>
  <PresentationFormat>On-screen Show (4:3)</PresentationFormat>
  <Paragraphs>87</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MS PGothic</vt:lpstr>
      <vt:lpstr>Arial</vt:lpstr>
      <vt:lpstr>Calibri</vt:lpstr>
      <vt:lpstr>Times New Roman</vt:lpstr>
      <vt:lpstr>Tunga</vt:lpstr>
      <vt:lpstr>Wingdings</vt:lpstr>
      <vt:lpstr>Office Theme</vt:lpstr>
      <vt:lpstr>10th World Studies 12.10.18</vt:lpstr>
      <vt:lpstr>A Few Points of Interest—be sure to understand:  WRITE IT DOWN!!!</vt:lpstr>
      <vt:lpstr>PowerPoint Presentation</vt:lpstr>
      <vt:lpstr>PowerPoint Presentation</vt:lpstr>
      <vt:lpstr>Social Studies Evidence &amp; Analysis:  what’s the difference from Lit. Analysis?</vt:lpstr>
      <vt:lpstr>Social Studies Evidence &amp; Analysis</vt:lpstr>
      <vt:lpstr>Social Studies Evidence &amp; Analysis</vt:lpstr>
      <vt:lpstr>Social Studies Evidence &amp; Analysis</vt:lpstr>
      <vt:lpstr>PowerPoint Presentation</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Euro Studies 3.10.15</dc:title>
  <dc:creator>Windows User</dc:creator>
  <cp:lastModifiedBy>Steen, Matthew    SHS - Staff</cp:lastModifiedBy>
  <cp:revision>31</cp:revision>
  <dcterms:created xsi:type="dcterms:W3CDTF">2015-03-10T13:36:20Z</dcterms:created>
  <dcterms:modified xsi:type="dcterms:W3CDTF">2018-12-10T16:14:32Z</dcterms:modified>
</cp:coreProperties>
</file>