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2" r:id="rId3"/>
    <p:sldId id="270" r:id="rId4"/>
    <p:sldId id="271" r:id="rId5"/>
    <p:sldId id="272" r:id="rId6"/>
    <p:sldId id="273" r:id="rId7"/>
    <p:sldId id="274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24CE9-76F6-4F4E-9D38-98BFC536A433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027C7-A8C7-4606-984F-185626BF1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2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7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5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9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6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8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6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6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5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2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B04BC-273D-49A7-88B5-22E1AD0D31C0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727ED-5E1E-4989-94FD-8381CF2D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tx1"/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  <a:t> Euro 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2.04.16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572000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Nothing…</a:t>
            </a:r>
            <a:endParaRPr lang="en-US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1600" b="1" i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smtClean="0"/>
              <a:t>Pen/Pencil</a:t>
            </a:r>
            <a:endParaRPr lang="en-US" sz="2000" b="1" i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dirty="0" smtClean="0"/>
              <a:t>Internet device</a:t>
            </a:r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/>
              <a:t>I can </a:t>
            </a:r>
            <a:r>
              <a:rPr lang="en-US" sz="2000" b="1" dirty="0" smtClean="0"/>
              <a:t>describe how the happenings of Europe begin to impact the impending War.</a:t>
            </a:r>
            <a:endParaRPr lang="en-US" sz="2000" b="1" i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 rtlCol="0">
            <a:norm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b="1" dirty="0" smtClean="0"/>
              <a:t>Militarism</a:t>
            </a:r>
            <a:endParaRPr lang="en-US" b="1" dirty="0" smtClean="0"/>
          </a:p>
          <a:p>
            <a:pPr marL="57150" indent="0">
              <a:buNone/>
              <a:defRPr/>
            </a:pPr>
            <a:endParaRPr lang="en-US" sz="2800" b="1" u="sng" dirty="0"/>
          </a:p>
          <a:p>
            <a:pPr marL="57150" indent="0"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2800" b="1" dirty="0" smtClean="0"/>
              <a:t>Militarism Research Assignment</a:t>
            </a:r>
          </a:p>
          <a:p>
            <a:pPr marL="811530" lvl="1" indent="-457200">
              <a:buFont typeface="Wingdings" pitchFamily="2" charset="2"/>
              <a:buChar char="Ø"/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459392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“THE GREAT WAR”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M—militarism:</a:t>
            </a:r>
            <a:r>
              <a:rPr lang="en-US" dirty="0" smtClean="0">
                <a:solidFill>
                  <a:srgbClr val="FF0000"/>
                </a:solidFill>
              </a:rPr>
              <a:t>  Militarism research—Germany, France, &amp; England (GB, UK)</a:t>
            </a:r>
            <a:r>
              <a:rPr lang="en-US" dirty="0" smtClean="0"/>
              <a:t> </a:t>
            </a:r>
          </a:p>
          <a:p>
            <a:r>
              <a:rPr lang="en-US" dirty="0" smtClean="0"/>
              <a:t>A—alliances</a:t>
            </a:r>
            <a:r>
              <a:rPr lang="en-US" dirty="0" smtClean="0">
                <a:solidFill>
                  <a:srgbClr val="FF0000"/>
                </a:solidFill>
              </a:rPr>
              <a:t>: Alliance research &amp; graphic</a:t>
            </a:r>
          </a:p>
          <a:p>
            <a:r>
              <a:rPr lang="en-US" dirty="0" smtClean="0"/>
              <a:t>N—nationalism: </a:t>
            </a:r>
            <a:r>
              <a:rPr lang="en-US" dirty="0" smtClean="0">
                <a:solidFill>
                  <a:srgbClr val="FF0000"/>
                </a:solidFill>
              </a:rPr>
              <a:t>French Rev., German Unification (Italy too…)</a:t>
            </a:r>
          </a:p>
          <a:p>
            <a:r>
              <a:rPr lang="en-US" dirty="0" smtClean="0"/>
              <a:t>I—imperialism: </a:t>
            </a:r>
            <a:r>
              <a:rPr lang="en-US" dirty="0" smtClean="0">
                <a:solidFill>
                  <a:srgbClr val="FF0000"/>
                </a:solidFill>
              </a:rPr>
              <a:t>Scramble for Africa, Industrial Revolution</a:t>
            </a:r>
          </a:p>
          <a:p>
            <a:r>
              <a:rPr lang="en-US" dirty="0" smtClean="0"/>
              <a:t>A—assassination—IT’S COMING LATER THIS WEEK!</a:t>
            </a:r>
          </a:p>
          <a:p>
            <a:r>
              <a:rPr lang="en-US" dirty="0" smtClean="0"/>
              <a:t>(C)—</a:t>
            </a:r>
            <a:r>
              <a:rPr lang="en-US" b="1" i="1" u="sng" dirty="0" smtClean="0"/>
              <a:t>Competition—IT’S ALWAYS PRESENT</a:t>
            </a:r>
            <a:r>
              <a:rPr lang="en-US" dirty="0" smtClean="0"/>
              <a:t>…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M. Militarism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" y="990600"/>
            <a:ext cx="9105900" cy="1066800"/>
          </a:xfrm>
        </p:spPr>
        <p:txBody>
          <a:bodyPr>
            <a:no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tendency to regard military efficiency as the supreme ideal of the state and to subordinate all other interests to those of the military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latin typeface="+mj-lt"/>
              </a:rPr>
              <a:t>Glorification of military power.</a:t>
            </a:r>
          </a:p>
        </p:txBody>
      </p:sp>
      <p:graphicFrame>
        <p:nvGraphicFramePr>
          <p:cNvPr id="4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931475"/>
              </p:ext>
            </p:extLst>
          </p:nvPr>
        </p:nvGraphicFramePr>
        <p:xfrm>
          <a:off x="2794000" y="3352800"/>
          <a:ext cx="5715000" cy="994093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4042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1F0A"/>
                          </a:solidFill>
                          <a:effectLst/>
                          <a:latin typeface="+mj-lt"/>
                          <a:cs typeface="Arial" charset="0"/>
                        </a:rPr>
                        <a:t>1870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61F0A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61F0A"/>
                          </a:solidFill>
                          <a:effectLst/>
                          <a:latin typeface="+mj-lt"/>
                          <a:cs typeface="Arial" charset="0"/>
                        </a:rPr>
                        <a:t>1880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E61F0A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61F0A"/>
                          </a:solidFill>
                          <a:effectLst/>
                          <a:latin typeface="+mj-lt"/>
                          <a:cs typeface="Arial" charset="0"/>
                        </a:rPr>
                        <a:t>1890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E61F0A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1F0A"/>
                          </a:solidFill>
                          <a:effectLst/>
                          <a:latin typeface="+mj-lt"/>
                          <a:cs typeface="Arial" charset="0"/>
                        </a:rPr>
                        <a:t>1900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61F0A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61F0A"/>
                          </a:solidFill>
                          <a:effectLst/>
                          <a:latin typeface="+mj-lt"/>
                          <a:cs typeface="Arial" charset="0"/>
                        </a:rPr>
                        <a:t>1910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E61F0A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61F0A"/>
                          </a:solidFill>
                          <a:effectLst/>
                          <a:latin typeface="+mj-lt"/>
                          <a:cs typeface="Arial" charset="0"/>
                        </a:rPr>
                        <a:t>1914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E61F0A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94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130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154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268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289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398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67"/>
          <p:cNvSpPr txBox="1">
            <a:spLocks noChangeArrowheads="1"/>
          </p:cNvSpPr>
          <p:nvPr/>
        </p:nvSpPr>
        <p:spPr bwMode="auto">
          <a:xfrm>
            <a:off x="2184400" y="2590800"/>
            <a:ext cx="6934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Total Defense Expenditures for the Great Powers </a:t>
            </a:r>
            <a:r>
              <a:rPr lang="en-US" sz="2400" b="1" dirty="0" smtClean="0">
                <a:latin typeface="+mj-lt"/>
              </a:rPr>
              <a:t>in </a:t>
            </a:r>
            <a:r>
              <a:rPr lang="en-US" sz="2400" b="1" dirty="0">
                <a:latin typeface="+mj-lt"/>
              </a:rPr>
              <a:t>millions of £s.</a:t>
            </a:r>
          </a:p>
        </p:txBody>
      </p:sp>
      <p:graphicFrame>
        <p:nvGraphicFramePr>
          <p:cNvPr id="6" name="Group 1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355074"/>
              </p:ext>
            </p:extLst>
          </p:nvPr>
        </p:nvGraphicFramePr>
        <p:xfrm>
          <a:off x="4541520" y="4423093"/>
          <a:ext cx="4572000" cy="2286000"/>
        </p:xfrm>
        <a:graphic>
          <a:graphicData uri="http://schemas.openxmlformats.org/drawingml/2006/table">
            <a:tbl>
              <a:tblPr/>
              <a:tblGrid>
                <a:gridCol w="1371600"/>
                <a:gridCol w="32004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abic Typesetting" pitchFamily="66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1F0A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1910-1914 Increase in Defense Expenditures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France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Britain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13%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Russia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39%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Germany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itchFamily="66" charset="-78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876800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ARMIES = Germany v. Russia, France</a:t>
            </a:r>
          </a:p>
          <a:p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	</a:t>
            </a:r>
            <a:r>
              <a:rPr lang="en-US" b="1" u="sng" dirty="0" smtClean="0">
                <a:latin typeface="+mj-lt"/>
              </a:rPr>
              <a:t>1880</a:t>
            </a:r>
            <a:r>
              <a:rPr lang="en-US" dirty="0" smtClean="0">
                <a:latin typeface="+mj-lt"/>
              </a:rPr>
              <a:t>		</a:t>
            </a:r>
            <a:r>
              <a:rPr lang="en-US" b="1" u="sng" dirty="0" smtClean="0">
                <a:latin typeface="+mj-lt"/>
              </a:rPr>
              <a:t>1914</a:t>
            </a:r>
          </a:p>
          <a:p>
            <a:r>
              <a:rPr lang="en-GB" b="1" dirty="0" smtClean="0">
                <a:latin typeface="+mj-lt"/>
              </a:rPr>
              <a:t>Germany		1.3m		5.0m</a:t>
            </a:r>
          </a:p>
          <a:p>
            <a:r>
              <a:rPr lang="en-GB" b="1" dirty="0" smtClean="0">
                <a:latin typeface="+mj-lt"/>
              </a:rPr>
              <a:t>France		730,000		4.0m</a:t>
            </a:r>
          </a:p>
          <a:p>
            <a:r>
              <a:rPr lang="en-GB" b="1" dirty="0" smtClean="0">
                <a:latin typeface="+mj-lt"/>
              </a:rPr>
              <a:t>Russia		400,000		1.2m</a:t>
            </a:r>
            <a:endParaRPr lang="en-US" b="1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r>
              <a:rPr lang="en-US" dirty="0" smtClean="0"/>
              <a:t>Naval Supremacy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Alfred Thayer Mahan – </a:t>
            </a:r>
            <a:r>
              <a:rPr lang="en-US" i="1" u="sng" dirty="0" smtClean="0"/>
              <a:t>The Influence of Sea Power upon History</a:t>
            </a:r>
            <a:r>
              <a:rPr lang="en-US" i="1" dirty="0" smtClean="0"/>
              <a:t> (1887)</a:t>
            </a:r>
          </a:p>
          <a:p>
            <a:pPr lvl="2"/>
            <a:r>
              <a:rPr lang="en-US" dirty="0" smtClean="0"/>
              <a:t>Control of the seas = Great Success</a:t>
            </a:r>
          </a:p>
          <a:p>
            <a:pPr lvl="2"/>
            <a:r>
              <a:rPr lang="en-US" dirty="0" smtClean="0"/>
              <a:t>Emphasis placed on </a:t>
            </a:r>
            <a:r>
              <a:rPr lang="en-US" b="1" u="sng" dirty="0" smtClean="0"/>
              <a:t>LARGEST</a:t>
            </a:r>
            <a:r>
              <a:rPr lang="en-US" dirty="0" smtClean="0"/>
              <a:t> &amp; most </a:t>
            </a:r>
            <a:r>
              <a:rPr lang="en-US" b="1" u="sng" dirty="0" smtClean="0"/>
              <a:t>POWERFUL</a:t>
            </a:r>
            <a:r>
              <a:rPr lang="en-US" b="1" dirty="0" smtClean="0"/>
              <a:t> </a:t>
            </a:r>
            <a:r>
              <a:rPr lang="en-US" dirty="0" smtClean="0"/>
              <a:t>navy</a:t>
            </a:r>
          </a:p>
          <a:p>
            <a:pPr lvl="2"/>
            <a:endParaRPr lang="en-US" dirty="0"/>
          </a:p>
          <a:p>
            <a:r>
              <a:rPr lang="en-US" dirty="0" smtClean="0"/>
              <a:t>Germany Fleet Act (1898)</a:t>
            </a:r>
          </a:p>
          <a:p>
            <a:pPr lvl="2"/>
            <a:r>
              <a:rPr lang="en-US" dirty="0" smtClean="0"/>
              <a:t>1900 – 19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Navy</a:t>
            </a:r>
          </a:p>
          <a:p>
            <a:pPr lvl="2"/>
            <a:r>
              <a:rPr lang="en-US" dirty="0" smtClean="0"/>
              <a:t>1910– 2</a:t>
            </a:r>
            <a:r>
              <a:rPr lang="en-US" baseline="30000" dirty="0" smtClean="0"/>
              <a:t>nd</a:t>
            </a:r>
            <a:r>
              <a:rPr lang="en-US" dirty="0" smtClean="0"/>
              <a:t> Navy</a:t>
            </a:r>
          </a:p>
          <a:p>
            <a:pPr lvl="2"/>
            <a:endParaRPr lang="en-US" dirty="0"/>
          </a:p>
          <a:p>
            <a:r>
              <a:rPr lang="en-US" dirty="0" smtClean="0"/>
              <a:t>Great Britain</a:t>
            </a:r>
          </a:p>
          <a:p>
            <a:pPr lvl="2"/>
            <a:r>
              <a:rPr lang="en-US" u="sng" dirty="0" smtClean="0"/>
              <a:t>Theory of Naval Superiority</a:t>
            </a:r>
            <a:r>
              <a:rPr lang="en-US" dirty="0" smtClean="0"/>
              <a:t> – Always have a 2.5x larger navy</a:t>
            </a:r>
          </a:p>
          <a:p>
            <a:pPr lvl="2"/>
            <a:endParaRPr lang="en-US" u="sng" dirty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  <a:sym typeface="Wingdings" pitchFamily="2" charset="2"/>
              </a:rPr>
              <a:t> NAVAL ARMS RACE: (Competition)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4040832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NAVY = Germany v. Great Britain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6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r>
              <a:rPr lang="en-US" dirty="0" smtClean="0"/>
              <a:t>“Dreadnought” Race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/>
          <a:lstStyle/>
          <a:p>
            <a:r>
              <a:rPr lang="en-US" dirty="0" smtClean="0"/>
              <a:t>Jackie </a:t>
            </a:r>
            <a:r>
              <a:rPr lang="en-US" b="1" u="sng" dirty="0" smtClean="0"/>
              <a:t>Fisher</a:t>
            </a:r>
            <a:r>
              <a:rPr lang="en-US" dirty="0" smtClean="0"/>
              <a:t> (G.B.)—</a:t>
            </a:r>
            <a:r>
              <a:rPr lang="en-US" i="1" dirty="0" smtClean="0"/>
              <a:t>HMS Dreadnought (All big gun warship) [1906-1923]</a:t>
            </a:r>
          </a:p>
          <a:p>
            <a:pPr lvl="1"/>
            <a:r>
              <a:rPr lang="en-US" i="1" dirty="0" smtClean="0"/>
              <a:t>Admiral that reforms the navy as we know it…</a:t>
            </a:r>
          </a:p>
          <a:p>
            <a:r>
              <a:rPr lang="en-US" dirty="0" smtClean="0"/>
              <a:t>Alfred </a:t>
            </a:r>
            <a:r>
              <a:rPr lang="en-US" b="1" u="sng" dirty="0" smtClean="0"/>
              <a:t>Tirpitz</a:t>
            </a:r>
            <a:r>
              <a:rPr lang="en-US" dirty="0" smtClean="0"/>
              <a:t> (Germany)—</a:t>
            </a:r>
            <a:r>
              <a:rPr lang="en-US" dirty="0" err="1"/>
              <a:t>Risikoflotte</a:t>
            </a:r>
            <a:r>
              <a:rPr lang="en-US" dirty="0"/>
              <a:t> </a:t>
            </a:r>
            <a:r>
              <a:rPr lang="en-US" dirty="0" smtClean="0"/>
              <a:t>“</a:t>
            </a:r>
            <a:r>
              <a:rPr lang="en-US" dirty="0"/>
              <a:t>risk </a:t>
            </a:r>
            <a:r>
              <a:rPr lang="en-US" dirty="0" smtClean="0"/>
              <a:t>fleet”</a:t>
            </a:r>
            <a:endParaRPr lang="en-US" dirty="0"/>
          </a:p>
        </p:txBody>
      </p:sp>
      <p:pic>
        <p:nvPicPr>
          <p:cNvPr id="1026" name="Picture 2" descr="http://www.nps.gov/prsf/learn/historyculture/images/godfre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777995"/>
            <a:ext cx="5486400" cy="308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51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71" y="76200"/>
            <a:ext cx="8712729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7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Naval Strength, August 1914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76489"/>
              </p:ext>
            </p:extLst>
          </p:nvPr>
        </p:nvGraphicFramePr>
        <p:xfrm>
          <a:off x="228600" y="1600200"/>
          <a:ext cx="8674559" cy="3810002"/>
        </p:xfrm>
        <a:graphic>
          <a:graphicData uri="http://schemas.openxmlformats.org/drawingml/2006/table">
            <a:tbl>
              <a:tblPr/>
              <a:tblGrid>
                <a:gridCol w="3083176"/>
                <a:gridCol w="2580638"/>
                <a:gridCol w="3010745"/>
              </a:tblGrid>
              <a:tr h="986687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/>
                      </a:r>
                      <a:br>
                        <a:rPr lang="en-US" sz="2100" dirty="0"/>
                      </a:br>
                      <a:r>
                        <a:rPr lang="en-US" sz="2400" b="1" dirty="0"/>
                        <a:t>Germany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/>
                      </a:r>
                      <a:br>
                        <a:rPr lang="en-US" sz="2100" dirty="0"/>
                      </a:br>
                      <a:r>
                        <a:rPr lang="en-US" sz="2400" b="1" dirty="0"/>
                        <a:t>Britain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663">
                <a:tc>
                  <a:txBody>
                    <a:bodyPr/>
                    <a:lstStyle/>
                    <a:p>
                      <a:pPr algn="l"/>
                      <a:r>
                        <a:rPr lang="en-US" sz="2100"/>
                        <a:t>Dreadnoughts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13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20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663"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1"/>
                          </a:solidFill>
                        </a:rPr>
                        <a:t>Battle Cruisers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5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8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663">
                <a:tc>
                  <a:txBody>
                    <a:bodyPr/>
                    <a:lstStyle/>
                    <a:p>
                      <a:pPr algn="l"/>
                      <a:r>
                        <a:rPr lang="en-US" sz="2100"/>
                        <a:t>Cruisers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41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102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663">
                <a:tc>
                  <a:txBody>
                    <a:bodyPr/>
                    <a:lstStyle/>
                    <a:p>
                      <a:pPr algn="l"/>
                      <a:r>
                        <a:rPr lang="en-US" sz="2100"/>
                        <a:t>Destroyers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144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301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663">
                <a:tc>
                  <a:txBody>
                    <a:bodyPr/>
                    <a:lstStyle/>
                    <a:p>
                      <a:pPr algn="l"/>
                      <a:r>
                        <a:rPr lang="en-US" sz="2100"/>
                        <a:t>Submarines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/>
                        <a:t>30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dirty="0"/>
                        <a:t>78</a:t>
                      </a:r>
                    </a:p>
                  </a:txBody>
                  <a:tcPr marL="105964" marR="105964" marT="52982" marB="52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WWI: 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During the Summer/Fall of 1914 France loses as many soldiers as the US lost in the entire 19</a:t>
            </a:r>
            <a:r>
              <a:rPr lang="en-US" baseline="30000" dirty="0" smtClean="0"/>
              <a:t>th</a:t>
            </a:r>
            <a:r>
              <a:rPr lang="en-US" dirty="0" smtClean="0"/>
              <a:t> C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70,000,000 soldiers </a:t>
            </a:r>
            <a:r>
              <a:rPr lang="en-US" dirty="0" smtClean="0">
                <a:sym typeface="Wingdings" pitchFamily="2" charset="2"/>
              </a:rPr>
              <a:t> 35,000,000 DEAD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11% of France’s TOTAL population injured or killed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4 ¼ years – 230 soldiers/hour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16 Countries involved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Fighting touches Africa, Asia, Europe, Americas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But 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8537</TotalTime>
  <Words>348</Words>
  <Application>Microsoft Office PowerPoint</Application>
  <PresentationFormat>On-screen Show (4:3)</PresentationFormat>
  <Paragraphs>104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10th Euro Studies 2.04.16</vt:lpstr>
      <vt:lpstr>CAUSES OF “THE GREAT WAR”</vt:lpstr>
      <vt:lpstr>M. Militarism</vt:lpstr>
      <vt:lpstr>Naval Supremacy</vt:lpstr>
      <vt:lpstr>“Dreadnought” Race</vt:lpstr>
      <vt:lpstr>PowerPoint Presentation</vt:lpstr>
      <vt:lpstr>Naval Strength, August 1914</vt:lpstr>
      <vt:lpstr>WWI: Basic Facts</vt:lpstr>
    </vt:vector>
  </TitlesOfParts>
  <Company>Edmonds School District #15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63</cp:revision>
  <cp:lastPrinted>2014-04-22T14:38:52Z</cp:lastPrinted>
  <dcterms:created xsi:type="dcterms:W3CDTF">2012-03-05T14:52:22Z</dcterms:created>
  <dcterms:modified xsi:type="dcterms:W3CDTF">2016-02-04T15:16:15Z</dcterms:modified>
</cp:coreProperties>
</file>