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4" r:id="rId2"/>
    <p:sldId id="257" r:id="rId3"/>
    <p:sldId id="258" r:id="rId4"/>
    <p:sldId id="259" r:id="rId5"/>
    <p:sldId id="260" r:id="rId6"/>
    <p:sldId id="262" r:id="rId7"/>
    <p:sldId id="263" r:id="rId8"/>
    <p:sldId id="271" r:id="rId9"/>
    <p:sldId id="267" r:id="rId10"/>
    <p:sldId id="268" r:id="rId11"/>
    <p:sldId id="269" r:id="rId12"/>
    <p:sldId id="272" r:id="rId13"/>
    <p:sldId id="281" r:id="rId14"/>
    <p:sldId id="274" r:id="rId15"/>
    <p:sldId id="282" r:id="rId16"/>
    <p:sldId id="283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100" d="100"/>
          <a:sy n="100" d="100"/>
        </p:scale>
        <p:origin x="-206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FB84D-4050-47AA-B909-2F8DAF5AC7AB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11F74-6CB2-47E9-ABC6-883117131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6343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D0AFD330-70B3-43E6-B2FB-087150438262}" type="slidenum">
              <a:rPr lang="en-US" altLang="en-US" smtClean="0">
                <a:latin typeface="Calibri" pitchFamily="34" charset="0"/>
                <a:ea typeface="ＭＳ Ｐゴシック" pitchFamily="34" charset="-128"/>
              </a:rPr>
              <a:pPr eaLnBrk="0" hangingPunct="0"/>
              <a:t>1</a:t>
            </a:fld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CB4AA-ADEC-49A1-884D-457262F437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6174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1923, at the most fevered moment of the German hyperinflation, the exchange rate between the dollar and the Mark was one trillion Marks to one dollar, and a wheelbarrow full of money would not even buy a newspaper.</a:t>
            </a:r>
          </a:p>
          <a:p>
            <a:endParaRPr lang="en-US" dirty="0" smtClean="0"/>
          </a:p>
          <a:p>
            <a:r>
              <a:rPr lang="en-US" dirty="0" smtClean="0"/>
              <a:t>Wartime, 4-5</a:t>
            </a:r>
            <a:r>
              <a:rPr lang="en-US" baseline="0" dirty="0" smtClean="0"/>
              <a:t> marks = 1 US Dollar</a:t>
            </a:r>
          </a:p>
          <a:p>
            <a:endParaRPr lang="en-US" baseline="0" dirty="0" smtClean="0"/>
          </a:p>
          <a:p>
            <a:r>
              <a:rPr lang="en-US" dirty="0" smtClean="0"/>
              <a:t>By the end of the war in 1918, consumer prices had risen 140%, and the amount of issued German currency had inflated massively, going from 3 billion to 55 billion Reich marks.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30CD-4A89-4DC3-B07D-68E215B0748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74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625-D9B5-4C0A-9C50-B23073941474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CE6DE3-E6CB-42E3-B430-0F99DC6543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625-D9B5-4C0A-9C50-B23073941474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6DE3-E6CB-42E3-B430-0F99DC6543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625-D9B5-4C0A-9C50-B23073941474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6DE3-E6CB-42E3-B430-0F99DC6543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8511209-BB4D-43DC-835F-C850B104C7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625-D9B5-4C0A-9C50-B23073941474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6DE3-E6CB-42E3-B430-0F99DC6543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625-D9B5-4C0A-9C50-B23073941474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6DE3-E6CB-42E3-B430-0F99DC6543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625-D9B5-4C0A-9C50-B23073941474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6DE3-E6CB-42E3-B430-0F99DC6543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625-D9B5-4C0A-9C50-B23073941474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6DE3-E6CB-42E3-B430-0F99DC6543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625-D9B5-4C0A-9C50-B23073941474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6DE3-E6CB-42E3-B430-0F99DC6543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625-D9B5-4C0A-9C50-B23073941474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6DE3-E6CB-42E3-B430-0F99DC6543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625-D9B5-4C0A-9C50-B23073941474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6DE3-E6CB-42E3-B430-0F99DC6543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625-D9B5-4C0A-9C50-B23073941474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6DE3-E6CB-42E3-B430-0F99DC6543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6506625-D9B5-4C0A-9C50-B23073941474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FCE6DE3-E6CB-42E3-B430-0F99DC6543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leagueofnations.htm" TargetMode="External"/><Relationship Id="rId2" Type="http://schemas.openxmlformats.org/officeDocument/2006/relationships/hyperlink" Target="russia_1917_to_1939.htm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/>
          <a:lstStyle/>
          <a:p>
            <a:pPr marL="484188" eaLnBrk="1" hangingPunct="1"/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10</a:t>
            </a:r>
            <a:r>
              <a:rPr lang="en-US" altLang="en-US" baseline="30000" dirty="0" smtClean="0">
                <a:solidFill>
                  <a:srgbClr val="00B0F0"/>
                </a:solidFill>
                <a:cs typeface="Tunga" pitchFamily="34" charset="0"/>
              </a:rPr>
              <a:t>th</a:t>
            </a:r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 Euro Studies </a:t>
            </a:r>
            <a:r>
              <a:rPr lang="en-US" altLang="en-US" dirty="0" smtClean="0">
                <a:solidFill>
                  <a:srgbClr val="FF0000"/>
                </a:solidFill>
                <a:cs typeface="Tunga" pitchFamily="34" charset="0"/>
              </a:rPr>
              <a:t>2.10.15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334000"/>
          </a:xfrm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 smtClean="0"/>
              <a:t>Turn in:</a:t>
            </a:r>
            <a:r>
              <a:rPr lang="en-US" sz="5800" b="1" dirty="0" smtClean="0"/>
              <a:t> </a:t>
            </a:r>
          </a:p>
          <a:p>
            <a:pPr marL="297180" lvl="1" indent="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5400" b="1" smtClean="0"/>
              <a:t>Outline Thesis form…</a:t>
            </a:r>
            <a:endParaRPr lang="en-US" sz="54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 smtClean="0"/>
              <a:t>Take out :</a:t>
            </a:r>
            <a:r>
              <a:rPr lang="en-US" sz="5800" b="1" dirty="0" smtClean="0"/>
              <a:t> 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i="1" u="sng" dirty="0" smtClean="0"/>
              <a:t>Previous notes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i="1" u="sng" dirty="0" smtClean="0"/>
              <a:t>Note-taking devices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5800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/>
              <a:t>T</a:t>
            </a:r>
            <a:r>
              <a:rPr lang="en-US" sz="5800" b="1" u="sng" dirty="0" smtClean="0"/>
              <a:t>oday’s Learning Objectives: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u="sng" dirty="0" smtClean="0"/>
          </a:p>
          <a:p>
            <a:pPr marL="576263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dirty="0" smtClean="0"/>
              <a:t>I can explain how technology and trench warfare impacted combatants as The Great European War began.</a:t>
            </a: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645025" y="1219200"/>
            <a:ext cx="4498975" cy="4602163"/>
          </a:xfrm>
        </p:spPr>
        <p:txBody>
          <a:bodyPr rtlCol="0">
            <a:normAutofit fontScale="32500" lnSpcReduction="20000"/>
          </a:bodyPr>
          <a:lstStyle/>
          <a:p>
            <a:pPr marL="5715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500" b="1" u="sng" dirty="0" smtClean="0"/>
              <a:t>Today’s Agenda:</a:t>
            </a:r>
          </a:p>
          <a:p>
            <a:pPr marL="51435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sz="6000" b="1" dirty="0" smtClean="0"/>
              <a:t>The US enters the war</a:t>
            </a:r>
          </a:p>
          <a:p>
            <a:pPr marL="51435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sz="6000" b="1" dirty="0" smtClean="0"/>
              <a:t>Wilson…</a:t>
            </a:r>
          </a:p>
          <a:p>
            <a:pPr marL="51435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sz="6000" b="1" dirty="0" smtClean="0"/>
              <a:t>The End of the War</a:t>
            </a:r>
          </a:p>
          <a:p>
            <a:pPr marL="811530" lvl="1" indent="-457200">
              <a:buFont typeface="Wingdings" panose="05000000000000000000" pitchFamily="2" charset="2"/>
              <a:buChar char="Ø"/>
              <a:defRPr/>
            </a:pPr>
            <a:r>
              <a:rPr lang="en-US" sz="5600" b="1" dirty="0" smtClean="0"/>
              <a:t>The Spring Offensive </a:t>
            </a:r>
          </a:p>
          <a:p>
            <a:pPr marL="811530" lvl="1" indent="-457200">
              <a:buFont typeface="Wingdings" panose="05000000000000000000" pitchFamily="2" charset="2"/>
              <a:buChar char="Ø"/>
              <a:defRPr/>
            </a:pPr>
            <a:r>
              <a:rPr lang="en-US" sz="5600" b="1" dirty="0" smtClean="0"/>
              <a:t>The Collapse</a:t>
            </a:r>
          </a:p>
          <a:p>
            <a:pPr marL="514350" indent="-457200" eaLnBrk="1" hangingPunct="1">
              <a:buFont typeface="Wingdings" panose="05000000000000000000" pitchFamily="2" charset="2"/>
              <a:buChar char="Ø"/>
              <a:defRPr/>
            </a:pPr>
            <a:endParaRPr lang="en-US" sz="3800" b="1" dirty="0" smtClean="0"/>
          </a:p>
          <a:p>
            <a:pPr marL="914400" lvl="1" indent="-457200" eaLnBrk="1" hangingPunct="1">
              <a:buFontTx/>
              <a:buNone/>
              <a:defRPr/>
            </a:pPr>
            <a:endParaRPr lang="en-US" sz="3800" b="1" dirty="0" smtClean="0"/>
          </a:p>
          <a:p>
            <a:pPr marL="914400" lvl="1" indent="-457200" eaLnBrk="1" hangingPunct="1">
              <a:buFont typeface="Wingdings" panose="05000000000000000000" pitchFamily="2" charset="2"/>
              <a:buChar char="Ø"/>
              <a:defRPr/>
            </a:pPr>
            <a:endParaRPr lang="en-US" sz="2400" b="1" dirty="0" smtClean="0"/>
          </a:p>
          <a:p>
            <a:pPr marL="514350" indent="-457200" eaLnBrk="1" hangingPunct="1">
              <a:buNone/>
              <a:defRPr/>
            </a:pPr>
            <a:endParaRPr lang="en-US" sz="2400" b="1" dirty="0" smtClean="0"/>
          </a:p>
          <a:p>
            <a:pPr marL="457200" lvl="1" indent="0" eaLnBrk="1" hangingPunct="1">
              <a:buFontTx/>
              <a:buNone/>
              <a:defRPr/>
            </a:pPr>
            <a:endParaRPr lang="en-US" sz="2400" b="1" dirty="0" smtClean="0"/>
          </a:p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500" b="1" u="sng" dirty="0" smtClean="0"/>
              <a:t>HW:</a:t>
            </a:r>
          </a:p>
          <a:p>
            <a:pPr marL="742950" indent="-6858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5900" b="1" dirty="0" smtClean="0"/>
              <a:t>Outline notes of 26.4</a:t>
            </a:r>
          </a:p>
          <a:p>
            <a:pPr marL="1040130" lvl="1" indent="-685800">
              <a:buFont typeface="Wingdings" panose="05000000000000000000" pitchFamily="2" charset="2"/>
              <a:buChar char="Ø"/>
              <a:defRPr/>
            </a:pPr>
            <a:r>
              <a:rPr lang="en-US" sz="5500" b="1" dirty="0" smtClean="0"/>
              <a:t>835—?’s 1-2</a:t>
            </a:r>
          </a:p>
          <a:p>
            <a:pPr marL="1040130" lvl="1" indent="-685800">
              <a:buFont typeface="Wingdings" panose="05000000000000000000" pitchFamily="2" charset="2"/>
              <a:buChar char="Ø"/>
              <a:defRPr/>
            </a:pPr>
            <a:r>
              <a:rPr lang="en-US" sz="5500" b="1" dirty="0" smtClean="0"/>
              <a:t>837—?’s 1-3</a:t>
            </a:r>
          </a:p>
          <a:p>
            <a:pPr marL="1040130" lvl="1" indent="-685800">
              <a:buFont typeface="Wingdings" panose="05000000000000000000" pitchFamily="2" charset="2"/>
              <a:buChar char="Ø"/>
              <a:defRPr/>
            </a:pPr>
            <a:r>
              <a:rPr lang="en-US" sz="5500" b="1" dirty="0" smtClean="0"/>
              <a:t>838—?’s 1-2 “Analyzing Political Cartoons</a:t>
            </a:r>
            <a:r>
              <a:rPr lang="en-US" sz="5500" b="1" dirty="0" smtClean="0"/>
              <a:t>”</a:t>
            </a:r>
          </a:p>
          <a:p>
            <a:pPr marL="742950" indent="-685800">
              <a:buFont typeface="Wingdings" panose="05000000000000000000" pitchFamily="2" charset="2"/>
              <a:buChar char="Ø"/>
              <a:defRPr/>
            </a:pPr>
            <a:r>
              <a:rPr lang="en-US" sz="5900" b="1" dirty="0" smtClean="0"/>
              <a:t>Exam Review online—it’s </a:t>
            </a:r>
            <a:r>
              <a:rPr lang="en-US" sz="5900" b="1" smtClean="0"/>
              <a:t>for you…</a:t>
            </a:r>
            <a:endParaRPr lang="en-US" sz="59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43113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3234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-11430"/>
            <a:ext cx="6390167" cy="686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724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unknews.org/images/covers/the_zimmerman_note-new_decep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-21816"/>
            <a:ext cx="6934200" cy="69342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575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What else is going on???</a:t>
            </a:r>
            <a:br>
              <a:rPr lang="en-US" dirty="0" smtClean="0"/>
            </a:br>
            <a:r>
              <a:rPr lang="en-US" dirty="0" smtClean="0"/>
              <a:t>Russian Revolution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March 1917-Russia left WWI due to a Revolution in their own country</a:t>
            </a:r>
          </a:p>
          <a:p>
            <a:pPr eaLnBrk="1" hangingPunct="1">
              <a:defRPr/>
            </a:pPr>
            <a:r>
              <a:rPr lang="en-US" dirty="0" smtClean="0"/>
              <a:t>Germany now would concentrate totally on the Western Front</a:t>
            </a:r>
          </a:p>
          <a:p>
            <a:pPr eaLnBrk="1" hangingPunct="1">
              <a:defRPr/>
            </a:pPr>
            <a:r>
              <a:rPr lang="en-US" dirty="0" smtClean="0"/>
              <a:t>Pleas from Great Britain and France to the US to join the war effort</a:t>
            </a:r>
          </a:p>
          <a:p>
            <a:pPr lvl="1">
              <a:defRPr/>
            </a:pPr>
            <a:r>
              <a:rPr lang="en-US" dirty="0" smtClean="0"/>
              <a:t>The US had supported the Allies from the beginning through economic means.</a:t>
            </a:r>
          </a:p>
          <a:p>
            <a:pPr lvl="1">
              <a:defRPr/>
            </a:pPr>
            <a:r>
              <a:rPr lang="en-US" dirty="0" smtClean="0"/>
              <a:t>The US had a vested interest in the outcome of the war.</a:t>
            </a:r>
          </a:p>
          <a:p>
            <a:pPr lvl="1">
              <a:defRPr/>
            </a:pPr>
            <a:r>
              <a:rPr lang="en-US" dirty="0" smtClean="0"/>
              <a:t>What will happen if the US puts their support behind the Allied effort?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6, 1917 – us enters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600200"/>
            <a:ext cx="8839200" cy="4373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4/6/1917 </a:t>
            </a:r>
            <a:r>
              <a:rPr lang="en-US" sz="3200" dirty="0" smtClean="0">
                <a:sym typeface="Wingdings" pitchFamily="2" charset="2"/>
              </a:rPr>
              <a:t> US enters the war w/ the Allies</a:t>
            </a:r>
          </a:p>
          <a:p>
            <a:pPr lvl="1"/>
            <a:r>
              <a:rPr lang="en-US" sz="2800" dirty="0" smtClean="0">
                <a:sym typeface="Wingdings" pitchFamily="2" charset="2"/>
              </a:rPr>
              <a:t>Enter European warfare in May, 1918</a:t>
            </a:r>
            <a:endParaRPr lang="en-US" sz="2800" dirty="0">
              <a:sym typeface="Wingdings" pitchFamily="2" charset="2"/>
            </a:endParaRPr>
          </a:p>
          <a:p>
            <a:pPr lvl="1"/>
            <a:r>
              <a:rPr lang="en-US" sz="2800" dirty="0" smtClean="0">
                <a:sym typeface="Wingdings" pitchFamily="2" charset="2"/>
              </a:rPr>
              <a:t>4,272,500 Americans deployed</a:t>
            </a:r>
            <a:endParaRPr lang="en-US" sz="2800" dirty="0"/>
          </a:p>
        </p:txBody>
      </p:sp>
      <p:pic>
        <p:nvPicPr>
          <p:cNvPr id="4100" name="Picture 4" descr="https://encrypted-tbn3.gstatic.com/images?q=tbn:ANd9GcTBBsTTnpfTym5VomjalRDt7MLMA2wuK7nyOGxxsJXVKoHYXi2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606" y="2895601"/>
            <a:ext cx="3259394" cy="396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faculty.kirkwood.edu/ryost/stereographs/WWI%20Illustrations/Primus%20Lantern%20Slides/American%20Soldi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" y="3962400"/>
            <a:ext cx="3964082" cy="28575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encrypted-tbn3.gstatic.com/images?q=tbn:ANd9GcQZkDQQBJsijuSSGbjariuUT4Q8jpsZHSa-ks5UQuio6AzpbAhGu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58" y="3753465"/>
            <a:ext cx="2442399" cy="3124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02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6, 1917 – us enters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600200"/>
            <a:ext cx="8839200" cy="4373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4/6/1917 </a:t>
            </a:r>
            <a:r>
              <a:rPr lang="en-US" sz="3200" dirty="0" smtClean="0">
                <a:sym typeface="Wingdings" pitchFamily="2" charset="2"/>
              </a:rPr>
              <a:t> US enters the war w/ the Allies</a:t>
            </a:r>
          </a:p>
          <a:p>
            <a:pPr lvl="1"/>
            <a:r>
              <a:rPr lang="en-US" sz="2800" dirty="0" smtClean="0">
                <a:sym typeface="Wingdings" pitchFamily="2" charset="2"/>
              </a:rPr>
              <a:t>Enter European warfare in May, 1918</a:t>
            </a:r>
            <a:endParaRPr lang="en-US" sz="2800" dirty="0">
              <a:sym typeface="Wingdings" pitchFamily="2" charset="2"/>
            </a:endParaRPr>
          </a:p>
          <a:p>
            <a:pPr lvl="1"/>
            <a:r>
              <a:rPr lang="en-US" sz="2800" dirty="0" smtClean="0">
                <a:sym typeface="Wingdings" pitchFamily="2" charset="2"/>
              </a:rPr>
              <a:t>4,272,500 Americans deployed</a:t>
            </a:r>
          </a:p>
          <a:p>
            <a:pPr lvl="1"/>
            <a:r>
              <a:rPr lang="en-US" sz="2800" b="1" dirty="0" smtClean="0">
                <a:latin typeface="Times New Roman" pitchFamily="18" charset="0"/>
              </a:rPr>
              <a:t>“The world must be made safe for democracy.  We must fight for the rights and liberties of small nations.”</a:t>
            </a:r>
          </a:p>
          <a:p>
            <a:pPr lvl="1"/>
            <a:endParaRPr lang="en-US" sz="2800" dirty="0"/>
          </a:p>
        </p:txBody>
      </p:sp>
      <p:pic>
        <p:nvPicPr>
          <p:cNvPr id="4100" name="Picture 4" descr="https://encrypted-tbn3.gstatic.com/images?q=tbn:ANd9GcTBBsTTnpfTym5VomjalRDt7MLMA2wuK7nyOGxxsJXVKoHYXi2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538" y="4343400"/>
            <a:ext cx="2068461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faculty.kirkwood.edu/ryost/stereographs/WWI%20Illustrations/Primus%20Lantern%20Slides/American%20Soldi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" y="4876800"/>
            <a:ext cx="3964082" cy="1943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encrypted-tbn3.gstatic.com/images?q=tbn:ANd9GcQZkDQQBJsijuSSGbjariuUT4Q8jpsZHSa-ks5UQuio6AzpbAhGu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58" y="4267200"/>
            <a:ext cx="3506742" cy="26104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02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sz="3200"/>
              <a:t>Wilson’s 14 Points- His Dream for the world</a:t>
            </a:r>
            <a:endParaRPr lang="en-US"/>
          </a:p>
        </p:txBody>
      </p:sp>
      <p:sp>
        <p:nvSpPr>
          <p:cNvPr id="14339" name="Rectangle 3"/>
          <p:cNvSpPr>
            <a:spLocks noGrp="1" noChangeArrowheads="1" noTextEdit="1"/>
          </p:cNvSpPr>
          <p:nvPr>
            <p:ph type="clipArt" sz="half" idx="1"/>
          </p:nvPr>
        </p:nvSpPr>
        <p:spPr>
          <a:xfrm>
            <a:off x="457200" y="1600200"/>
            <a:ext cx="4033838" cy="4530725"/>
          </a:xfrm>
        </p:spPr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914400"/>
            <a:ext cx="9144000" cy="5791200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4300" dirty="0">
                <a:latin typeface="Arial" charset="0"/>
              </a:rPr>
              <a:t>1. No more secret agreements ("Open covenants openly arrived at").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4300" dirty="0">
                <a:latin typeface="Arial" charset="0"/>
              </a:rPr>
              <a:t>2. Free navigation of all seas.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4300" dirty="0">
                <a:latin typeface="Arial" charset="0"/>
              </a:rPr>
              <a:t>3. An end to all economic barriers between countries.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4300" dirty="0">
                <a:latin typeface="Arial" charset="0"/>
              </a:rPr>
              <a:t>4. Countries to reduce weapon numbers.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4300" dirty="0">
                <a:latin typeface="Arial" charset="0"/>
              </a:rPr>
              <a:t>5. All decisions regarding the colonies should be impartial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4300" dirty="0">
                <a:latin typeface="Arial" charset="0"/>
              </a:rPr>
              <a:t>6. The German Army is to be removed from </a:t>
            </a:r>
            <a:r>
              <a:rPr lang="en-US" sz="4300" u="sng" dirty="0">
                <a:solidFill>
                  <a:srgbClr val="0000FF"/>
                </a:solidFill>
                <a:latin typeface="Arial" charset="0"/>
                <a:hlinkClick r:id="rId2" action="ppaction://hlinkfile"/>
              </a:rPr>
              <a:t>Russia</a:t>
            </a:r>
            <a:r>
              <a:rPr lang="en-US" sz="4300" dirty="0">
                <a:latin typeface="Arial" charset="0"/>
              </a:rPr>
              <a:t>. Russia should be left to develop</a:t>
            </a:r>
            <a:br>
              <a:rPr lang="en-US" sz="4300" dirty="0">
                <a:latin typeface="Arial" charset="0"/>
              </a:rPr>
            </a:br>
            <a:r>
              <a:rPr lang="en-US" sz="4300" dirty="0">
                <a:latin typeface="Arial" charset="0"/>
              </a:rPr>
              <a:t>her own political set-up.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4300" dirty="0">
                <a:latin typeface="Arial" charset="0"/>
              </a:rPr>
              <a:t>7. Belgium should be independent like before the war.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4300" dirty="0">
                <a:latin typeface="Arial" charset="0"/>
              </a:rPr>
              <a:t>8. France should be fully liberated and allowed to recover Alsace-Lorraine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4300" dirty="0">
                <a:latin typeface="Arial" charset="0"/>
              </a:rPr>
              <a:t>9. All Italians are to be allowed to live in Italy. Italy's borders are to "along</a:t>
            </a:r>
            <a:br>
              <a:rPr lang="en-US" sz="4300" dirty="0">
                <a:latin typeface="Arial" charset="0"/>
              </a:rPr>
            </a:br>
            <a:r>
              <a:rPr lang="en-US" sz="4300" dirty="0">
                <a:latin typeface="Arial" charset="0"/>
              </a:rPr>
              <a:t>clearly </a:t>
            </a:r>
            <a:r>
              <a:rPr lang="en-US" sz="4300" dirty="0" err="1">
                <a:latin typeface="Arial" charset="0"/>
              </a:rPr>
              <a:t>recognisable</a:t>
            </a:r>
            <a:r>
              <a:rPr lang="en-US" sz="4300" dirty="0">
                <a:latin typeface="Arial" charset="0"/>
              </a:rPr>
              <a:t> lines of nationality."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4300" dirty="0">
                <a:latin typeface="Arial" charset="0"/>
              </a:rPr>
              <a:t>10. Self-determination should be allowed for all those living in Austria-Hungary.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4300" dirty="0">
                <a:latin typeface="Arial" charset="0"/>
              </a:rPr>
              <a:t>11. Self-determination and guarantees of independence should be allowed for</a:t>
            </a:r>
            <a:br>
              <a:rPr lang="en-US" sz="4300" dirty="0">
                <a:latin typeface="Arial" charset="0"/>
              </a:rPr>
            </a:br>
            <a:r>
              <a:rPr lang="en-US" sz="4300" dirty="0">
                <a:latin typeface="Arial" charset="0"/>
              </a:rPr>
              <a:t>the Balkan states.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4300" dirty="0">
                <a:latin typeface="Arial" charset="0"/>
              </a:rPr>
              <a:t>12. The Turkish people should be governed by the Turkish government. Non-Turks in</a:t>
            </a:r>
            <a:br>
              <a:rPr lang="en-US" sz="4300" dirty="0">
                <a:latin typeface="Arial" charset="0"/>
              </a:rPr>
            </a:br>
            <a:r>
              <a:rPr lang="en-US" sz="4300" dirty="0">
                <a:latin typeface="Arial" charset="0"/>
              </a:rPr>
              <a:t>the old Turkish Empire should govern themselves.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4300" dirty="0">
                <a:latin typeface="Arial" charset="0"/>
              </a:rPr>
              <a:t>13. An independent Poland should be created which should have access to the sea.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4300" dirty="0">
                <a:latin typeface="Arial" charset="0"/>
              </a:rPr>
              <a:t>14. A </a:t>
            </a:r>
            <a:r>
              <a:rPr lang="en-US" sz="4300" u="sng" dirty="0">
                <a:solidFill>
                  <a:srgbClr val="0000FF"/>
                </a:solidFill>
                <a:latin typeface="Arial" charset="0"/>
                <a:hlinkClick r:id="rId3" action="ppaction://hlinkfile"/>
              </a:rPr>
              <a:t>League of Nations</a:t>
            </a:r>
            <a:r>
              <a:rPr lang="en-US" sz="4300" dirty="0">
                <a:latin typeface="Arial" charset="0"/>
              </a:rPr>
              <a:t> should be set up to guarantee the political and territorial </a:t>
            </a:r>
            <a:br>
              <a:rPr lang="en-US" sz="4300" dirty="0">
                <a:latin typeface="Arial" charset="0"/>
              </a:rPr>
            </a:br>
            <a:r>
              <a:rPr lang="en-US" sz="4300" dirty="0">
                <a:latin typeface="Arial" charset="0"/>
              </a:rPr>
              <a:t>independence of all states.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COLLAPSE</a:t>
            </a:r>
            <a:r>
              <a:rPr lang="en-US" dirty="0" smtClean="0"/>
              <a:t>: A SUDDEN, COMPLETE FAILURE;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5105400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n-US" sz="5800" dirty="0" smtClean="0"/>
              <a:t>WHY DID WWI END IN A “COLLAPSE” FOR GERMANY?</a:t>
            </a:r>
          </a:p>
          <a:p>
            <a:pPr marL="114300" indent="0" algn="ctr">
              <a:buNone/>
            </a:pPr>
            <a:endParaRPr lang="en-US" sz="4800" dirty="0"/>
          </a:p>
          <a:p>
            <a:pPr marL="114300" indent="0" algn="ctr">
              <a:buNone/>
            </a:pPr>
            <a:r>
              <a:rPr lang="en-US" sz="4800" b="1" dirty="0" smtClean="0"/>
              <a:t>Military, Political, Social, Economic Reasons</a:t>
            </a:r>
            <a:endParaRPr lang="en-US" sz="4800" b="1" dirty="0"/>
          </a:p>
        </p:txBody>
      </p:sp>
    </p:spTree>
    <p:extLst>
      <p:ext uri="{BB962C8B-B14F-4D97-AF65-F5344CB8AC3E}">
        <p14:creationId xmlns="" xmlns:p14="http://schemas.microsoft.com/office/powerpoint/2010/main" val="60727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706755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Problems for Germany in </a:t>
            </a:r>
            <a:r>
              <a:rPr lang="en-US" dirty="0" err="1" smtClean="0"/>
              <a:t>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7086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Military</a:t>
            </a:r>
            <a:r>
              <a:rPr lang="en-US" dirty="0" smtClean="0"/>
              <a:t> – War lasted longer than expected</a:t>
            </a:r>
          </a:p>
          <a:p>
            <a:pPr lvl="1"/>
            <a:r>
              <a:rPr lang="en-US" dirty="0" smtClean="0"/>
              <a:t>Requires much greater commitment of resources and men</a:t>
            </a:r>
          </a:p>
          <a:p>
            <a:pPr lvl="1"/>
            <a:r>
              <a:rPr lang="en-US" dirty="0" smtClean="0"/>
              <a:t>Unrestricted sub warfare fails</a:t>
            </a:r>
          </a:p>
          <a:p>
            <a:pPr lvl="1"/>
            <a:r>
              <a:rPr lang="en-US" dirty="0" smtClean="0"/>
              <a:t>US entry to war forces “German Spring Offensive”</a:t>
            </a:r>
          </a:p>
          <a:p>
            <a:r>
              <a:rPr lang="en-US" u="sng" dirty="0" smtClean="0"/>
              <a:t>Political</a:t>
            </a:r>
            <a:r>
              <a:rPr lang="en-US" dirty="0" smtClean="0"/>
              <a:t> – Generals take power from Kaiser</a:t>
            </a:r>
          </a:p>
          <a:p>
            <a:pPr lvl="1"/>
            <a:r>
              <a:rPr lang="en-US" dirty="0" smtClean="0"/>
              <a:t>War Economy in shambles – Paper money printed and bonds sold = inflation and debt after the war</a:t>
            </a:r>
          </a:p>
          <a:p>
            <a:r>
              <a:rPr lang="en-US" u="sng" dirty="0" smtClean="0"/>
              <a:t>Social/Economic</a:t>
            </a:r>
            <a:r>
              <a:rPr lang="en-US" dirty="0" smtClean="0"/>
              <a:t> – British blockade Northern German ports</a:t>
            </a:r>
          </a:p>
          <a:p>
            <a:pPr lvl="1"/>
            <a:r>
              <a:rPr lang="en-US" dirty="0" smtClean="0"/>
              <a:t>Hyper-inflation—consumer goods ~140% increase</a:t>
            </a:r>
          </a:p>
          <a:p>
            <a:pPr lvl="2"/>
            <a:r>
              <a:rPr lang="en-US" dirty="0" smtClean="0"/>
              <a:t>Massive $ printing</a:t>
            </a:r>
          </a:p>
          <a:p>
            <a:pPr lvl="1"/>
            <a:r>
              <a:rPr lang="en-US" dirty="0" smtClean="0"/>
              <a:t>Blockade remained 6 months after Paris Peace Treaty = Starvation</a:t>
            </a:r>
          </a:p>
          <a:p>
            <a:pPr lvl="2"/>
            <a:r>
              <a:rPr lang="en-US" dirty="0"/>
              <a:t>Example of post-War treatment of </a:t>
            </a:r>
            <a:r>
              <a:rPr lang="en-US" dirty="0" smtClean="0"/>
              <a:t>Germany</a:t>
            </a:r>
          </a:p>
          <a:p>
            <a:pPr lvl="1"/>
            <a:r>
              <a:rPr lang="en-US" dirty="0" smtClean="0"/>
              <a:t>Flu epidemic of 1918 + Starvation = 750,000 dead</a:t>
            </a:r>
          </a:p>
          <a:p>
            <a:pPr lvl="1"/>
            <a:r>
              <a:rPr lang="en-US" dirty="0" smtClean="0"/>
              <a:t>Forced to take full blame for, and pay for, WWI</a:t>
            </a:r>
          </a:p>
          <a:p>
            <a:pPr lvl="2"/>
            <a:r>
              <a:rPr lang="en-US" dirty="0" smtClean="0"/>
              <a:t>Continued after the war…1923 &amp; a wheelbarrow full of $</a:t>
            </a:r>
          </a:p>
        </p:txBody>
      </p:sp>
      <p:pic>
        <p:nvPicPr>
          <p:cNvPr id="1026" name="Picture 2" descr="http://4.bp.blogspot.com/_dXvGSWAPHOE/SQXEZB6A9DI/AAAAAAAAARQ/66hHV_Wv7lE/s320/ErichLudendorf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296" y="1447800"/>
            <a:ext cx="1678304" cy="2304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0.gstatic.com/images?q=tbn:ANd9GcTq8PpRhYrdHjiL9RW6B-vbtTv1Y96EQLhFDXCDCrFMYULN7qT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06506"/>
            <a:ext cx="2038350" cy="3051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warrelics.eu/forum/military_photos/imperial-germany-and-austro-hungary/303121d1328593392-wwi-period-german-paper-currency-1910-blue-100-mark-no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101151"/>
            <a:ext cx="2277533" cy="1496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79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26.4 outline (page 834)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Read and Outline Section 26.4</a:t>
            </a:r>
          </a:p>
          <a:p>
            <a:pPr marL="1040130" lvl="1" indent="-685800">
              <a:buFont typeface="Wingdings" panose="05000000000000000000" pitchFamily="2" charset="2"/>
              <a:buChar char="Ø"/>
              <a:defRPr/>
            </a:pPr>
            <a:r>
              <a:rPr lang="en-US" sz="3600" dirty="0" smtClean="0"/>
              <a:t>835—?’s 1-2</a:t>
            </a:r>
          </a:p>
          <a:p>
            <a:pPr marL="1040130" lvl="1" indent="-685800">
              <a:buFont typeface="Wingdings" panose="05000000000000000000" pitchFamily="2" charset="2"/>
              <a:buChar char="Ø"/>
              <a:defRPr/>
            </a:pPr>
            <a:r>
              <a:rPr lang="en-US" sz="3600" dirty="0" smtClean="0"/>
              <a:t>837—?’s 1-3</a:t>
            </a:r>
          </a:p>
          <a:p>
            <a:pPr marL="1040130" lvl="1" indent="-685800">
              <a:buFont typeface="Wingdings" panose="05000000000000000000" pitchFamily="2" charset="2"/>
              <a:buChar char="Ø"/>
              <a:defRPr/>
            </a:pPr>
            <a:r>
              <a:rPr lang="en-US" sz="3600" dirty="0" smtClean="0"/>
              <a:t>838—?’s 1-2 “Analyzing Political Cartoons”</a:t>
            </a:r>
          </a:p>
          <a:p>
            <a:pPr marL="742950" indent="-685800">
              <a:defRPr/>
            </a:pPr>
            <a:endParaRPr lang="en-US" sz="4000" dirty="0" smtClean="0"/>
          </a:p>
          <a:p>
            <a:pPr lvl="1"/>
            <a:endParaRPr lang="en-US" dirty="0"/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>
              <a:solidFill>
                <a:schemeClr val="accent2"/>
              </a:solidFill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41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u="sng" dirty="0" smtClean="0"/>
              <a:t>Stalemate</a:t>
            </a:r>
            <a:r>
              <a:rPr lang="en-US" sz="2400" dirty="0" smtClean="0"/>
              <a:t>: Neither side can gain an advantage</a:t>
            </a:r>
            <a:br>
              <a:rPr lang="en-US" sz="2400" dirty="0" smtClean="0"/>
            </a:br>
            <a:r>
              <a:rPr lang="en-US" sz="2400" dirty="0" smtClean="0"/>
              <a:t>The race to the sea…trench warfare…this is the hallmark of the western front.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399"/>
            <a:ext cx="8603850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0410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 has remained “neutral”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5326"/>
            <a:ext cx="4470400" cy="510027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Lusitania sank by German submarines (1915)</a:t>
            </a:r>
          </a:p>
          <a:p>
            <a:pPr lvl="2"/>
            <a:r>
              <a:rPr lang="en-US" sz="2400" dirty="0" smtClean="0"/>
              <a:t>1,153 dead (128 Americans)</a:t>
            </a:r>
            <a:endParaRPr lang="en-US" sz="2400" dirty="0"/>
          </a:p>
          <a:p>
            <a:pPr lvl="2"/>
            <a:r>
              <a:rPr lang="en-US" sz="2400" dirty="0" smtClean="0"/>
              <a:t>Germans stop “unrestricted” submarine warfare</a:t>
            </a:r>
          </a:p>
          <a:p>
            <a:pPr lvl="4"/>
            <a:r>
              <a:rPr lang="en-US" sz="2000" dirty="0" smtClean="0"/>
              <a:t>WHY?</a:t>
            </a:r>
          </a:p>
        </p:txBody>
      </p:sp>
      <p:pic>
        <p:nvPicPr>
          <p:cNvPr id="6" name="Picture 7" descr="lusita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3200400" cy="1887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0.gstatic.com/images?q=tbn:ANd9GcRVDoUSCk8WKGlGgAmVF0snvw6MQ27Pfp3qEWZyHB7Oiu9hrFBJf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60" y="3252949"/>
            <a:ext cx="3768879" cy="35730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81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95" y="381000"/>
            <a:ext cx="921099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434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" y="29029"/>
            <a:ext cx="9107714" cy="683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430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885"/>
            <a:ext cx="9144000" cy="659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4572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U-20: sinks the Lusitania 5/7/1915—128 US citizens killed.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073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3825"/>
            <a:ext cx="5238750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145" y="1752600"/>
            <a:ext cx="37338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1/31/1917 </a:t>
            </a:r>
            <a:r>
              <a:rPr lang="en-US" sz="2800" dirty="0">
                <a:sym typeface="Wingdings" pitchFamily="2" charset="2"/>
              </a:rPr>
              <a:t> Germany declares unrestricted submarine warfare on ships</a:t>
            </a:r>
          </a:p>
          <a:p>
            <a:pPr lvl="2">
              <a:buFont typeface="Arial" pitchFamily="34" charset="0"/>
              <a:buChar char="•"/>
            </a:pPr>
            <a:r>
              <a:rPr lang="en-US" dirty="0">
                <a:sym typeface="Wingdings" pitchFamily="2" charset="2"/>
              </a:rPr>
              <a:t>How will US respond</a:t>
            </a:r>
            <a:r>
              <a:rPr lang="en-US" dirty="0" smtClean="0">
                <a:sym typeface="Wingdings" pitchFamily="2" charset="2"/>
              </a:rPr>
              <a:t>?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Wilson had just been re-elected on the slogan, “He kept us out of the War!”</a:t>
            </a:r>
          </a:p>
          <a:p>
            <a:endParaRPr lang="en-US" sz="2800" b="1" dirty="0">
              <a:sym typeface="Wingdings" pitchFamily="2" charset="2"/>
            </a:endParaRPr>
          </a:p>
          <a:p>
            <a:r>
              <a:rPr lang="en-US" sz="2800" b="1" dirty="0" smtClean="0">
                <a:sym typeface="Wingdings" pitchFamily="2" charset="2"/>
              </a:rPr>
              <a:t>2/1917 </a:t>
            </a:r>
            <a:r>
              <a:rPr lang="en-US" sz="2800" b="1" dirty="0">
                <a:sym typeface="Wingdings" pitchFamily="2" charset="2"/>
              </a:rPr>
              <a:t> Zimmerman </a:t>
            </a:r>
            <a:r>
              <a:rPr lang="en-US" sz="2800" b="1" dirty="0" smtClean="0">
                <a:sym typeface="Wingdings" pitchFamily="2" charset="2"/>
              </a:rPr>
              <a:t>Note</a:t>
            </a:r>
          </a:p>
          <a:p>
            <a:endParaRPr lang="en-US" sz="2800" b="1" dirty="0">
              <a:sym typeface="Wingdings" pitchFamily="2" charset="2"/>
            </a:endParaRPr>
          </a:p>
          <a:p>
            <a:endParaRPr lang="en-US" sz="2800" b="1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746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8/8d/Zimmermann_Telegram.jpeg/225px-Zimmermann_Telegra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84" y="1"/>
            <a:ext cx="5147033" cy="6862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49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76200"/>
            <a:ext cx="6400799" cy="686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0691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342</TotalTime>
  <Words>675</Words>
  <Application>Microsoft Office PowerPoint</Application>
  <PresentationFormat>On-screen Show (4:3)</PresentationFormat>
  <Paragraphs>108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Apothecary</vt:lpstr>
      <vt:lpstr>10th Euro Studies 2.10.15</vt:lpstr>
      <vt:lpstr>Stalemate: Neither side can gain an advantage The race to the sea…trench warfare…this is the hallmark of the western front.</vt:lpstr>
      <vt:lpstr>USA has remained “neutral”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What else is going on??? Russian Revolution</vt:lpstr>
      <vt:lpstr>April 6, 1917 – us enters war</vt:lpstr>
      <vt:lpstr>April 6, 1917 – us enters war</vt:lpstr>
      <vt:lpstr>Wilson’s 14 Points- His Dream for the world</vt:lpstr>
      <vt:lpstr>COLLAPSE: A SUDDEN, COMPLETE FAILURE; BREAKDOWN</vt:lpstr>
      <vt:lpstr>Problems for Germany in wwi</vt:lpstr>
      <vt:lpstr>26.4 outline (page 834)</vt:lpstr>
    </vt:vector>
  </TitlesOfParts>
  <Company>Edmonds School District #15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Describe 2 reasons why the United States entered World War I</dc:title>
  <dc:creator>Windows User</dc:creator>
  <cp:lastModifiedBy>Windows User</cp:lastModifiedBy>
  <cp:revision>24</cp:revision>
  <dcterms:created xsi:type="dcterms:W3CDTF">2012-04-09T13:54:25Z</dcterms:created>
  <dcterms:modified xsi:type="dcterms:W3CDTF">2015-02-10T20:35:11Z</dcterms:modified>
</cp:coreProperties>
</file>