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9" r:id="rId3"/>
    <p:sldId id="299" r:id="rId4"/>
    <p:sldId id="298" r:id="rId5"/>
    <p:sldId id="290" r:id="rId6"/>
    <p:sldId id="292" r:id="rId7"/>
    <p:sldId id="294" r:id="rId8"/>
    <p:sldId id="291" r:id="rId9"/>
    <p:sldId id="29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97" r:id="rId42"/>
    <p:sldId id="288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1991-5E12-4F9D-BFF4-02A6BB6CCDE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2D64-8ACA-4DE7-9B35-C92631B63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0AFD330-70B3-43E6-B2FB-087150438262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557B-2E67-4296-8A1A-2B069206CCD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/world-war-i-history/videos/tech-developments-of-world-war-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</a:t>
            </a:r>
            <a:r>
              <a:rPr lang="en-US" altLang="en-US" smtClean="0">
                <a:solidFill>
                  <a:srgbClr val="00B0F0"/>
                </a:solidFill>
                <a:cs typeface="Tunga" pitchFamily="34" charset="0"/>
              </a:rPr>
              <a:t>Studies </a:t>
            </a:r>
            <a:r>
              <a:rPr lang="en-US" altLang="en-US" smtClean="0">
                <a:solidFill>
                  <a:srgbClr val="FF0000"/>
                </a:solidFill>
                <a:cs typeface="Tunga" pitchFamily="34" charset="0"/>
              </a:rPr>
              <a:t>2.10.16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5000" b="1" dirty="0" smtClean="0"/>
              <a:t>Nothing…</a:t>
            </a:r>
            <a:endParaRPr lang="en-US" sz="50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Previous 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explain how technology impacted combatants as The Great European War began.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7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5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Technology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26.2 (?)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3800" b="1" dirty="0" smtClean="0"/>
          </a:p>
          <a:p>
            <a:pPr marL="914400" lvl="1" indent="-457200" eaLnBrk="1" hangingPunct="1">
              <a:buFontTx/>
              <a:buNone/>
              <a:defRPr/>
            </a:pPr>
            <a:endParaRPr lang="en-US" sz="3800" b="1" dirty="0" smtClean="0"/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 eaLnBrk="1" hangingPunct="1"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</a:p>
          <a:p>
            <a:pPr marL="742950" indent="-6858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900" b="1" dirty="0" smtClean="0"/>
              <a:t>Notes on 26.2</a:t>
            </a:r>
            <a:endParaRPr lang="en-US" sz="5900" b="1" dirty="0" smtClean="0"/>
          </a:p>
        </p:txBody>
      </p:sp>
    </p:spTree>
    <p:extLst>
      <p:ext uri="{BB962C8B-B14F-4D97-AF65-F5344CB8AC3E}">
        <p14:creationId xmlns:p14="http://schemas.microsoft.com/office/powerpoint/2010/main" val="34431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TECHNOLOGY OF </a:t>
            </a:r>
            <a:br>
              <a:rPr lang="en-US" smtClean="0"/>
            </a:br>
            <a:r>
              <a:rPr lang="en-US" smtClean="0"/>
              <a:t>WORLD WAR 1</a:t>
            </a:r>
          </a:p>
        </p:txBody>
      </p:sp>
      <p:pic>
        <p:nvPicPr>
          <p:cNvPr id="4100" name="Picture 4" descr="horse gas ma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181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Technology of World War 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In no other war has technology played such a critical role in impacting how the war would be fought.</a:t>
            </a:r>
          </a:p>
          <a:p>
            <a:pPr eaLnBrk="1" hangingPunct="1"/>
            <a:r>
              <a:rPr lang="en-US" altLang="en-US" dirty="0" smtClean="0"/>
              <a:t>The First World War began as a clash of 20th century </a:t>
            </a:r>
            <a:r>
              <a:rPr lang="en-US" altLang="en-US" b="1" i="1" u="sng" dirty="0" smtClean="0"/>
              <a:t>technology</a:t>
            </a:r>
            <a:r>
              <a:rPr lang="en-US" altLang="en-US" dirty="0" smtClean="0"/>
              <a:t> and 19th century </a:t>
            </a:r>
            <a:r>
              <a:rPr lang="en-US" altLang="en-US" b="1" i="1" u="sng" dirty="0" smtClean="0"/>
              <a:t>tactics</a:t>
            </a:r>
            <a:r>
              <a:rPr lang="en-US" altLang="en-US" dirty="0" smtClean="0"/>
              <a:t>, with inevitably large casualties.</a:t>
            </a:r>
          </a:p>
          <a:p>
            <a:pPr lvl="1"/>
            <a:r>
              <a:rPr lang="en-US" i="1" dirty="0" err="1"/>
              <a:t>Attaque</a:t>
            </a:r>
            <a:r>
              <a:rPr lang="en-US" i="1" dirty="0"/>
              <a:t> à </a:t>
            </a:r>
            <a:r>
              <a:rPr lang="en-US" i="1" dirty="0" err="1"/>
              <a:t>outrance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Think of these weapons/technologies as solutions to problems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34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Technology of World War 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Machine Guns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Artillery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Grenades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Transportation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Tanks &amp; Armor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Aircraft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Chemical Warfare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U-Boats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Convoy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Barbed Wire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14800" y="1676400"/>
            <a:ext cx="4572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All of these technologies had an impact on the strategy and tactics of the war.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Some were used in a new way, others were used in response to other technologies or new tactics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10434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TRENCH WARFARE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Description/Use:</a:t>
            </a:r>
            <a:r>
              <a:rPr lang="en-US" altLang="en-US" sz="2800" smtClean="0"/>
              <a:t> Trenches, often reinforced with wood, with larger underground bunkers dug in side for more protection</a:t>
            </a:r>
          </a:p>
          <a:p>
            <a:pPr lvl="1" eaLnBrk="1" hangingPunct="1"/>
            <a:r>
              <a:rPr lang="en-US" altLang="en-US" sz="2400" smtClean="0"/>
              <a:t>Series of progressively more improved trenches with interconnecting trenches </a:t>
            </a:r>
          </a:p>
          <a:p>
            <a:pPr lvl="1" eaLnBrk="1" hangingPunct="1"/>
            <a:r>
              <a:rPr lang="en-US" altLang="en-US" sz="2400" smtClean="0"/>
              <a:t>Strategy employed because of stalemate, machine guns &amp; artillery</a:t>
            </a:r>
          </a:p>
          <a:p>
            <a:pPr eaLnBrk="1" hangingPunct="1"/>
            <a:r>
              <a:rPr lang="en-US" altLang="en-US" sz="2800" b="1" smtClean="0"/>
              <a:t>Impact</a:t>
            </a:r>
            <a:r>
              <a:rPr lang="en-US" altLang="en-US" sz="2800" smtClean="0"/>
              <a:t>: Many weapons and tactics were created to overcome the defensive nature of trenches</a:t>
            </a:r>
          </a:p>
          <a:p>
            <a:pPr eaLnBrk="1" hangingPunct="1"/>
            <a:r>
              <a:rPr lang="en-US" altLang="en-US" sz="2800" b="1" smtClean="0"/>
              <a:t>Evolution</a:t>
            </a:r>
            <a:r>
              <a:rPr lang="en-US" altLang="en-US" sz="2800" smtClean="0"/>
              <a:t>: Concrete bunkers, pillboxes and gun emplacements – obsolete by WW2</a:t>
            </a:r>
          </a:p>
        </p:txBody>
      </p:sp>
    </p:spTree>
    <p:extLst>
      <p:ext uri="{BB962C8B-B14F-4D97-AF65-F5344CB8AC3E}">
        <p14:creationId xmlns:p14="http://schemas.microsoft.com/office/powerpoint/2010/main" val="264976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Trench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5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MACHINE GUN</a:t>
            </a:r>
          </a:p>
        </p:txBody>
      </p:sp>
      <p:pic>
        <p:nvPicPr>
          <p:cNvPr id="9219" name="Picture 4" descr="machine gun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5720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german_maxim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91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MACHINE GUN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Description:</a:t>
            </a:r>
            <a:br>
              <a:rPr lang="en-US" altLang="en-US" sz="2400" b="1" smtClean="0"/>
            </a:br>
            <a:r>
              <a:rPr lang="en-US" altLang="en-US" sz="2400" smtClean="0"/>
              <a:t>Rapid fire weapon (400-800 rounds/minute) </a:t>
            </a:r>
            <a:br>
              <a:rPr lang="en-US" altLang="en-US" sz="2400" smtClean="0"/>
            </a:br>
            <a:r>
              <a:rPr lang="en-US" altLang="en-US" sz="2400" smtClean="0"/>
              <a:t>typically crewed by several men </a:t>
            </a:r>
            <a:br>
              <a:rPr lang="en-US" altLang="en-US" sz="2400" smtClean="0"/>
            </a:br>
            <a:r>
              <a:rPr lang="en-US" altLang="en-US" sz="2400" smtClean="0"/>
              <a:t>Belt-fed, .30 cal (typical)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Use:</a:t>
            </a:r>
            <a:br>
              <a:rPr lang="en-US" altLang="en-US" sz="2400" b="1" smtClean="0"/>
            </a:br>
            <a:r>
              <a:rPr lang="en-US" altLang="en-US" sz="2400" smtClean="0"/>
              <a:t>Anti-personnel, used against massed infantry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Impact:</a:t>
            </a:r>
            <a:br>
              <a:rPr lang="en-US" altLang="en-US" sz="2400" b="1" smtClean="0"/>
            </a:br>
            <a:r>
              <a:rPr lang="en-US" altLang="en-US" sz="2400" smtClean="0"/>
              <a:t>Possibly the most influential weapon of the war</a:t>
            </a:r>
            <a:br>
              <a:rPr lang="en-US" altLang="en-US" sz="2400" smtClean="0"/>
            </a:br>
            <a:r>
              <a:rPr lang="en-US" altLang="en-US" sz="2400" smtClean="0"/>
              <a:t>Contributed to stalemate and affected tactics </a:t>
            </a:r>
            <a:br>
              <a:rPr lang="en-US" altLang="en-US" sz="2400" smtClean="0"/>
            </a:br>
            <a:r>
              <a:rPr lang="en-US" altLang="en-US" sz="2400" smtClean="0"/>
              <a:t>No longer would massed infantry be the most effective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Evolution:</a:t>
            </a:r>
            <a:br>
              <a:rPr lang="en-US" altLang="en-US" sz="2400" b="1" smtClean="0"/>
            </a:br>
            <a:r>
              <a:rPr lang="en-US" altLang="en-US" sz="2400" smtClean="0"/>
              <a:t>Would be mounted on airplanes and armored vehicles</a:t>
            </a:r>
            <a:br>
              <a:rPr lang="en-US" altLang="en-US" sz="2400" smtClean="0"/>
            </a:br>
            <a:r>
              <a:rPr lang="en-US" altLang="en-US" sz="2400" smtClean="0"/>
              <a:t>Became smaller, less crew (squad-level weapon)</a:t>
            </a:r>
            <a:br>
              <a:rPr lang="en-US" altLang="en-US" sz="2400" smtClean="0"/>
            </a:br>
            <a:r>
              <a:rPr lang="en-US" altLang="en-US" sz="2400" smtClean="0"/>
              <a:t>Submachine guns at end of war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151278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ARTILLERY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Australian Howit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9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ARTILLERY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Description/Use: </a:t>
            </a:r>
            <a:r>
              <a:rPr lang="en-US" altLang="en-US" sz="2800" smtClean="0"/>
              <a:t>Large caliber weapon capable of direct (gun) or indirect (howitzer) fire - 37 mm – 42 cm</a:t>
            </a:r>
            <a:endParaRPr lang="en-US" alt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Impact: </a:t>
            </a:r>
            <a:r>
              <a:rPr lang="en-US" altLang="en-US" sz="2800" smtClean="0"/>
              <a:t>artillery barrage to soften up targets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Huge guns to destroy fortresses in Belgium – railway guns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Extreme long range attacks (Paris gun) terrified Parisians 126 km (68 mi) range (300 attacks)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/>
              <a:t>Evolution: </a:t>
            </a:r>
            <a:r>
              <a:rPr lang="en-US" altLang="en-US" sz="2800" smtClean="0"/>
              <a:t>improved accuracy, range,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better shells and fuses, improved explosives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Faster reload, more portable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Self-propelled artillery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83316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mtClean="0"/>
              <a:t>Artillery</a:t>
            </a:r>
          </a:p>
        </p:txBody>
      </p:sp>
      <p:pic>
        <p:nvPicPr>
          <p:cNvPr id="13315" name="Picture 5" descr="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6781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44Big_Bertha_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3434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295400" y="381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/>
              <a:t>Paris Gun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495800" y="58674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9900"/>
                </a:solidFill>
              </a:rPr>
              <a:t>Typical German Artillery piece</a:t>
            </a:r>
          </a:p>
        </p:txBody>
      </p:sp>
    </p:spTree>
    <p:extLst>
      <p:ext uri="{BB962C8B-B14F-4D97-AF65-F5344CB8AC3E}">
        <p14:creationId xmlns:p14="http://schemas.microsoft.com/office/powerpoint/2010/main" val="29920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09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The Great War!</a:t>
            </a:r>
            <a:endParaRPr lang="en-US" b="1" u="sng" dirty="0"/>
          </a:p>
        </p:txBody>
      </p:sp>
      <p:pic>
        <p:nvPicPr>
          <p:cNvPr id="33794" name="Picture 2" descr="http://i1.mirror.co.uk/incoming/article4796047.ece/ALTERNATES/s615/WW1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66800"/>
            <a:ext cx="5857875" cy="57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23" y="1981200"/>
            <a:ext cx="31092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i="1" dirty="0" smtClean="0"/>
              <a:t>Never </a:t>
            </a:r>
            <a:r>
              <a:rPr lang="en-US" sz="2800" i="1" dirty="0"/>
              <a:t>mind Mamie </a:t>
            </a:r>
            <a:r>
              <a:rPr lang="en-US" sz="2800" b="1" i="1" u="sng" dirty="0"/>
              <a:t>I shall be home for Christmas </a:t>
            </a:r>
            <a:r>
              <a:rPr lang="en-US" sz="2800" i="1" dirty="0"/>
              <a:t>I hope we will have a jolly nice time.</a:t>
            </a:r>
            <a:endParaRPr lang="en-US" sz="2800" dirty="0"/>
          </a:p>
          <a:p>
            <a:pPr fontAlgn="base"/>
            <a:r>
              <a:rPr lang="en-US" sz="2800" i="1" dirty="0"/>
              <a:t>I must close now</a:t>
            </a:r>
            <a:endParaRPr lang="en-US" sz="2800" dirty="0"/>
          </a:p>
          <a:p>
            <a:pPr fontAlgn="base"/>
            <a:r>
              <a:rPr lang="en-US" sz="2800" i="1" dirty="0"/>
              <a:t>With heaps of love</a:t>
            </a:r>
            <a:endParaRPr lang="en-US" sz="2800" dirty="0"/>
          </a:p>
          <a:p>
            <a:pPr fontAlgn="base"/>
            <a:r>
              <a:rPr lang="en-US" sz="2800" i="1" dirty="0"/>
              <a:t>Your affectionate brother</a:t>
            </a:r>
            <a:endParaRPr lang="en-US" sz="2800" dirty="0"/>
          </a:p>
          <a:p>
            <a:pPr fontAlgn="base"/>
            <a:r>
              <a:rPr lang="en-US" sz="2800" i="1" dirty="0"/>
              <a:t>Charlie”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09189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War was </a:t>
            </a:r>
            <a:r>
              <a:rPr lang="en-US" i="1" u="sng" dirty="0"/>
              <a:t>romantic</a:t>
            </a:r>
            <a:r>
              <a:rPr lang="en-US" i="1" dirty="0"/>
              <a:t>. War was colorful </a:t>
            </a:r>
            <a:r>
              <a:rPr lang="en-US" i="1" u="sng" dirty="0"/>
              <a:t>flags</a:t>
            </a:r>
            <a:r>
              <a:rPr lang="en-US" i="1" dirty="0"/>
              <a:t>, spiked helmets and </a:t>
            </a:r>
            <a:r>
              <a:rPr lang="en-US" i="1" u="sng" dirty="0"/>
              <a:t>flashing sabers</a:t>
            </a:r>
            <a:r>
              <a:rPr lang="en-US" i="1" dirty="0"/>
              <a:t>. War was an </a:t>
            </a:r>
            <a:r>
              <a:rPr lang="en-US" i="1" u="sng" dirty="0"/>
              <a:t>adventure</a:t>
            </a:r>
            <a:r>
              <a:rPr lang="en-US" i="1" dirty="0"/>
              <a:t>. Those called to arms would be </a:t>
            </a:r>
            <a:r>
              <a:rPr lang="en-US" i="1" u="sng" dirty="0"/>
              <a:t>heroes</a:t>
            </a:r>
            <a:r>
              <a:rPr lang="en-US" i="1" dirty="0"/>
              <a:t>, defending their homelands and </a:t>
            </a:r>
            <a:r>
              <a:rPr lang="en-US" i="1" u="sng" dirty="0"/>
              <a:t>way of life</a:t>
            </a:r>
            <a:r>
              <a:rPr lang="en-US" i="1" dirty="0"/>
              <a:t>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32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Grenades</a:t>
            </a:r>
          </a:p>
        </p:txBody>
      </p:sp>
      <p:pic>
        <p:nvPicPr>
          <p:cNvPr id="15363" name="Picture 4" descr="hand gren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33600"/>
            <a:ext cx="4186237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grenadem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338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2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GRENADES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Description/Use:</a:t>
            </a:r>
            <a:r>
              <a:rPr lang="en-US" altLang="en-US" sz="2800" smtClean="0"/>
              <a:t> small, explosive device thrown or projected to cause burst and shrapnel damage to enemy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Percussion (contact) or timed fuse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Old weapon found new use in trench warfare – often referred to as “bombs”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Impact: </a:t>
            </a:r>
            <a:r>
              <a:rPr lang="en-US" altLang="en-US" sz="2800" smtClean="0"/>
              <a:t>well-suited for trench warfare (indirect throw) – response to trench warfare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Becomes core of new trench assault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smtClean="0"/>
              <a:t>sturmtruppen</a:t>
            </a:r>
            <a:r>
              <a:rPr lang="en-US" altLang="en-US" smtClean="0"/>
              <a:t> – trench raiders - bombers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Evolution: </a:t>
            </a:r>
            <a:r>
              <a:rPr lang="en-US" altLang="en-US" sz="2800" smtClean="0"/>
              <a:t>better fuses, charges, use of gas improved methods to propel (RPG)</a:t>
            </a:r>
          </a:p>
        </p:txBody>
      </p:sp>
    </p:spTree>
    <p:extLst>
      <p:ext uri="{BB962C8B-B14F-4D97-AF65-F5344CB8AC3E}">
        <p14:creationId xmlns:p14="http://schemas.microsoft.com/office/powerpoint/2010/main" val="105221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AIRCRAFT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Description/Use: </a:t>
            </a:r>
            <a:r>
              <a:rPr lang="en-US" altLang="en-US" sz="2400" smtClean="0"/>
              <a:t>100 mph, monoplane, biplane and tri-plane configurations. Constructed of canvas stretched over wooden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pilot fighter to several men in a bomber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Typically armed with machine guns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Initially used for observation, later fighters and bombers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Impact: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Anti-Aircraft and aerial pursuit squadrons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Most aerial combat techniques used today are derived from WW1 dog fighting.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Fixed wing aircraft most influential, though observation balloons and zeppelins played a role as well</a:t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Evolution: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Unarmed observation craft,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Then purpose-built fighters, followed later by bombers  - U.S. would pioneer large-scale bombing missions late in war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Fighter Aces – five kills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New tactics for air support and ground attack - strafing</a:t>
            </a:r>
          </a:p>
        </p:txBody>
      </p:sp>
    </p:spTree>
    <p:extLst>
      <p:ext uri="{BB962C8B-B14F-4D97-AF65-F5344CB8AC3E}">
        <p14:creationId xmlns:p14="http://schemas.microsoft.com/office/powerpoint/2010/main" val="99148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Sopwith Camel</a:t>
            </a:r>
          </a:p>
        </p:txBody>
      </p:sp>
      <p:pic>
        <p:nvPicPr>
          <p:cNvPr id="17411" name="Picture 9" descr="sopwith ca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6286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camel-v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987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71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Fokker Dr1 Triplane</a:t>
            </a:r>
            <a:br>
              <a:rPr lang="en-US" sz="4000" smtClean="0"/>
            </a:br>
            <a:r>
              <a:rPr lang="en-US" sz="4000" smtClean="0"/>
              <a:t>Red Baron’s Plane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560513"/>
          <a:ext cx="77724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3409524" imgH="2019048" progId="PBrush">
                  <p:embed/>
                </p:oleObj>
              </mc:Choice>
              <mc:Fallback>
                <p:oleObj name="Bitmap Image" r:id="rId3" imgW="3409524" imgH="2019048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60513"/>
                        <a:ext cx="777240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76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Bombers and Zeppelins (</a:t>
            </a:r>
            <a:r>
              <a:rPr lang="en-US" dirty="0" err="1" smtClean="0"/>
              <a:t>Luftschiff</a:t>
            </a:r>
            <a:r>
              <a:rPr lang="en-US" dirty="0" smtClean="0"/>
              <a:t>)</a:t>
            </a:r>
          </a:p>
        </p:txBody>
      </p:sp>
      <p:pic>
        <p:nvPicPr>
          <p:cNvPr id="2052" name="Picture 4" descr="ww_giant_bombing_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7239000" cy="4910138"/>
          </a:xfrm>
          <a:noFill/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86200" y="1524000"/>
          <a:ext cx="51054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4" imgW="3809524" imgH="1314286" progId="PBrush">
                  <p:embed/>
                </p:oleObj>
              </mc:Choice>
              <mc:Fallback>
                <p:oleObj name="Bitmap Image" r:id="rId4" imgW="3809524" imgH="1314286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51054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0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SUBMARINES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2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SUBMARINES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Description: </a:t>
            </a:r>
            <a:br>
              <a:rPr lang="en-US" altLang="en-US" sz="2400" b="1" dirty="0" smtClean="0"/>
            </a:br>
            <a:r>
              <a:rPr lang="en-US" altLang="en-US" sz="2400" dirty="0" smtClean="0"/>
              <a:t>At outset Germans had two sub types:</a:t>
            </a:r>
            <a:br>
              <a:rPr lang="en-US" altLang="en-US" sz="2400" dirty="0" smtClean="0"/>
            </a:br>
            <a:r>
              <a:rPr lang="en-US" altLang="en-US" sz="2400" dirty="0" smtClean="0"/>
              <a:t>coastal sub: (7 </a:t>
            </a:r>
            <a:r>
              <a:rPr lang="en-US" altLang="en-US" sz="2400" dirty="0" err="1" smtClean="0"/>
              <a:t>kts</a:t>
            </a:r>
            <a:r>
              <a:rPr lang="en-US" altLang="en-US" sz="2400" dirty="0" smtClean="0"/>
              <a:t>, 2 torpedoes and a crew of 14</a:t>
            </a:r>
            <a:br>
              <a:rPr lang="en-US" altLang="en-US" sz="2400" dirty="0" smtClean="0"/>
            </a:br>
            <a:r>
              <a:rPr lang="en-US" altLang="en-US" sz="2400" dirty="0" smtClean="0"/>
              <a:t>patrol (overseas): 14 </a:t>
            </a:r>
            <a:r>
              <a:rPr lang="en-US" altLang="en-US" sz="2400" dirty="0" err="1" smtClean="0"/>
              <a:t>kts</a:t>
            </a:r>
            <a:r>
              <a:rPr lang="en-US" altLang="en-US" sz="2400" dirty="0" smtClean="0"/>
              <a:t>, 4 torpedoes, crew – 28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Use: </a:t>
            </a:r>
            <a:r>
              <a:rPr lang="en-US" altLang="en-US" sz="2400" dirty="0" smtClean="0"/>
              <a:t>attack allied shipping, primarily through use of deck guns NOT torpedoes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Very effective against shipping, but sinking of ocean liners was negative in public opinion</a:t>
            </a:r>
            <a:r>
              <a:rPr lang="en-US" altLang="en-US" sz="2400" b="1" dirty="0" smtClean="0"/>
              <a:t> </a:t>
            </a:r>
            <a:br>
              <a:rPr lang="en-US" altLang="en-US" sz="2400" b="1" dirty="0" smtClean="0"/>
            </a:br>
            <a:r>
              <a:rPr lang="en-US" altLang="en-US" sz="2400" dirty="0" smtClean="0"/>
              <a:t>Use of convoy system, depth charges and hydrophones were a response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Evolution:</a:t>
            </a:r>
            <a:br>
              <a:rPr lang="en-US" altLang="en-US" sz="2400" b="1" dirty="0" smtClean="0"/>
            </a:br>
            <a:r>
              <a:rPr lang="en-US" altLang="en-US" sz="2400" dirty="0" smtClean="0"/>
              <a:t>Submarines would get larger and faster with expanded undersea capability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Improved torpedoes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4481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CONVOY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Description/Use: </a:t>
            </a:r>
          </a:p>
          <a:p>
            <a:pPr lvl="1" eaLnBrk="1" hangingPunct="1"/>
            <a:r>
              <a:rPr lang="en-US" altLang="en-US" sz="2400" dirty="0" smtClean="0"/>
              <a:t>Using armed ships such as destroyers and armed merchant vessels to protect unarmed transport ships from submarines</a:t>
            </a:r>
          </a:p>
          <a:p>
            <a:pPr lvl="1" eaLnBrk="1" hangingPunct="1"/>
            <a:r>
              <a:rPr lang="en-US" altLang="en-US" sz="2400" dirty="0" smtClean="0"/>
              <a:t>A </a:t>
            </a:r>
            <a:r>
              <a:rPr lang="en-US" altLang="en-US" sz="2400" b="1" i="1" u="sng" dirty="0" smtClean="0"/>
              <a:t>TACTIC</a:t>
            </a:r>
            <a:r>
              <a:rPr lang="en-US" altLang="en-US" sz="2400" dirty="0" smtClean="0"/>
              <a:t> not a technology</a:t>
            </a:r>
            <a:r>
              <a:rPr lang="en-US" altLang="en-US" sz="2400" b="1" dirty="0" smtClean="0"/>
              <a:t> </a:t>
            </a:r>
          </a:p>
          <a:p>
            <a:pPr eaLnBrk="1" hangingPunct="1"/>
            <a:r>
              <a:rPr lang="en-US" altLang="en-US" sz="2800" b="1" dirty="0" smtClean="0"/>
              <a:t>Impact: </a:t>
            </a:r>
          </a:p>
          <a:p>
            <a:pPr lvl="1" eaLnBrk="1" hangingPunct="1"/>
            <a:r>
              <a:rPr lang="en-US" altLang="en-US" sz="2400" dirty="0" smtClean="0"/>
              <a:t>Fairly effective once employed (late 1917).</a:t>
            </a:r>
          </a:p>
          <a:p>
            <a:pPr lvl="1" eaLnBrk="1" hangingPunct="1"/>
            <a:r>
              <a:rPr lang="en-US" altLang="en-US" sz="2400" dirty="0" smtClean="0"/>
              <a:t>Declined from 242/</a:t>
            </a:r>
            <a:r>
              <a:rPr lang="en-US" altLang="en-US" sz="2400" dirty="0" err="1" smtClean="0"/>
              <a:t>mo</a:t>
            </a:r>
            <a:r>
              <a:rPr lang="en-US" altLang="en-US" sz="2400" dirty="0" smtClean="0"/>
              <a:t> to 147/</a:t>
            </a:r>
            <a:r>
              <a:rPr lang="en-US" altLang="en-US" sz="2400" dirty="0" err="1" smtClean="0"/>
              <a:t>mo</a:t>
            </a:r>
            <a:r>
              <a:rPr lang="en-US" altLang="en-US" sz="2400" dirty="0" smtClean="0"/>
              <a:t>; 1918 – 103/</a:t>
            </a:r>
            <a:r>
              <a:rPr lang="en-US" altLang="en-US" sz="2400" dirty="0" err="1" smtClean="0"/>
              <a:t>mo</a:t>
            </a:r>
            <a:endParaRPr lang="en-US" altLang="en-US" sz="2400" dirty="0" smtClean="0"/>
          </a:p>
          <a:p>
            <a:pPr eaLnBrk="1" hangingPunct="1"/>
            <a:r>
              <a:rPr lang="en-US" altLang="en-US" sz="2800" b="1" dirty="0" smtClean="0"/>
              <a:t>Evolution:</a:t>
            </a:r>
          </a:p>
          <a:p>
            <a:pPr lvl="1" eaLnBrk="1" hangingPunct="1"/>
            <a:r>
              <a:rPr lang="en-US" altLang="en-US" sz="2400" dirty="0" smtClean="0"/>
              <a:t>Q-ships – Germany forced to use surface ships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9421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CONVOY SYSTEM</a:t>
            </a:r>
          </a:p>
        </p:txBody>
      </p:sp>
      <p:sp>
        <p:nvSpPr>
          <p:cNvPr id="54274" name="AutoShape 2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AutoShape 6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2" name="Picture 10" descr="http://weaponsandwarfare.com/wp-content/uploads/2007/10/ww1convoysa-500x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937499" cy="400050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War!</a:t>
            </a:r>
            <a:endParaRPr lang="en-US" dirty="0"/>
          </a:p>
        </p:txBody>
      </p:sp>
      <p:pic>
        <p:nvPicPr>
          <p:cNvPr id="34818" name="Picture 2" descr="French Recruiting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993776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1295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French 1914— “We will have them!”</a:t>
            </a:r>
            <a:endParaRPr lang="en-US" sz="2000" b="1" i="1" u="sng" dirty="0"/>
          </a:p>
        </p:txBody>
      </p:sp>
      <p:pic>
        <p:nvPicPr>
          <p:cNvPr id="34820" name="Picture 4" descr="http://www.firstworldwar.com/posters/uk/slides/p_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76" y="1752600"/>
            <a:ext cx="5150224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9088" y="5791200"/>
            <a:ext cx="441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0000"/>
                </a:solidFill>
              </a:rPr>
              <a:t>British—1914  (Sport?!?!):  A Christmas Story 1914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TANKS &amp; ARMOR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British_tank_crossing_a_tre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009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ritish t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3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TANKS &amp; ARMOR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457200" y="9144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Description/Use: </a:t>
            </a:r>
            <a:r>
              <a:rPr lang="en-US" altLang="en-US" sz="2800" dirty="0"/>
              <a:t>tracked, armored vehicle armed with machine guns and/or cannons</a:t>
            </a:r>
            <a:r>
              <a:rPr lang="en-US" altLang="en-US" sz="2400" dirty="0"/>
              <a:t>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Used to assault trenches, destroy barbed wire obstacles, machine gun nests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2 (6.5t) crew to 16 (32t) crews; 3-8 mph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Impact: </a:t>
            </a:r>
            <a:r>
              <a:rPr lang="en-US" altLang="en-US" sz="2800" dirty="0"/>
              <a:t>somewhat effective depending on use; infantry support, combined arms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Debate about use breakthrough vs. support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Mechanical breakdowns, lack of </a:t>
            </a:r>
            <a:r>
              <a:rPr lang="en-US" altLang="en-US" sz="2800" dirty="0" smtClean="0"/>
              <a:t>speed </a:t>
            </a:r>
            <a:endParaRPr lang="en-US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Evolution: </a:t>
            </a:r>
            <a:r>
              <a:rPr lang="en-US" altLang="en-US" sz="3200" dirty="0"/>
              <a:t>the modern tank with turrets mobility was also </a:t>
            </a:r>
            <a:r>
              <a:rPr lang="en-US" altLang="en-US" sz="3200" dirty="0" smtClean="0"/>
              <a:t>emphasized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1637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German Tank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4" descr="A7V_frca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32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Armored Car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724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3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BARBED WIRE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819400"/>
            <a:ext cx="5514975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3991994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Barbed Wire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Description/Use: sharp twisted strands of wire – not designed to kill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Often used in conjunction with machine guns and trenches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Create barriers while preserving field of fire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Control avenues of approach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Impact: </a:t>
            </a:r>
            <a:r>
              <a:rPr lang="en-US" altLang="en-US" sz="3200"/>
              <a:t>critical to trench defense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Evolution: </a:t>
            </a:r>
            <a:r>
              <a:rPr lang="en-US" altLang="en-US" sz="3200"/>
              <a:t>improved methods of emplacement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Entanglements instead of just fences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Coiled barb wire used late 20</a:t>
            </a:r>
            <a:r>
              <a:rPr lang="en-US" altLang="en-US" sz="2800" baseline="30000"/>
              <a:t>th</a:t>
            </a:r>
            <a:r>
              <a:rPr lang="en-US" altLang="en-US" sz="2800"/>
              <a:t> century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337031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COMMUNICATIONS</a:t>
            </a:r>
          </a:p>
        </p:txBody>
      </p:sp>
      <p:pic>
        <p:nvPicPr>
          <p:cNvPr id="27651" name="Picture 4" descr="commun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1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8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Communications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Description/Use: </a:t>
            </a:r>
            <a:r>
              <a:rPr lang="en-US" altLang="en-US" sz="2400" dirty="0" smtClean="0"/>
              <a:t>New methods include telephones and wireless (radio)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Would allow for swift communications for better control by command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Key for Command and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Used for Artillery Spotting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Need for codes and ciphers (Russians sent radio signals “in the clear” – allowed for Germans to know their plans)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“Runners”, carrier pigeons still used throughout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Evolution: </a:t>
            </a:r>
            <a:r>
              <a:rPr lang="en-US" altLang="en-US" sz="2400" dirty="0" smtClean="0"/>
              <a:t>more portable equipment, more 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but telephone was most reliable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Not until 1980s will new methods be used</a:t>
            </a:r>
          </a:p>
        </p:txBody>
      </p:sp>
    </p:spTree>
    <p:extLst>
      <p:ext uri="{BB962C8B-B14F-4D97-AF65-F5344CB8AC3E}">
        <p14:creationId xmlns:p14="http://schemas.microsoft.com/office/powerpoint/2010/main" val="1350578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TRANSPORTATION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127thTruck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 bwMode="auto">
          <a:xfrm>
            <a:off x="1143000" y="1600200"/>
            <a:ext cx="67818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32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Transportation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Description/Use : </a:t>
            </a:r>
            <a:r>
              <a:rPr lang="en-US" altLang="en-US" dirty="0" smtClean="0"/>
              <a:t>Use of motorized vehicles and railroads to transport supplies and men.</a:t>
            </a:r>
          </a:p>
          <a:p>
            <a:pPr eaLnBrk="1" hangingPunct="1"/>
            <a:r>
              <a:rPr lang="en-US" altLang="en-US" b="1" dirty="0" smtClean="0"/>
              <a:t>Impact: </a:t>
            </a:r>
            <a:r>
              <a:rPr lang="en-US" altLang="en-US" dirty="0" smtClean="0"/>
              <a:t>Railroads were a critical element for mobilization and transport of ultra-heavy artillery</a:t>
            </a:r>
          </a:p>
          <a:p>
            <a:pPr eaLnBrk="1" hangingPunct="1"/>
            <a:r>
              <a:rPr lang="en-US" altLang="en-US" b="1" dirty="0" smtClean="0"/>
              <a:t>Evolution: </a:t>
            </a:r>
            <a:r>
              <a:rPr lang="en-US" altLang="en-US" dirty="0" smtClean="0"/>
              <a:t>As war progressed more trucking used.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93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WWI: A 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5" y="1219200"/>
            <a:ext cx="6164990" cy="4737848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Total War</a:t>
            </a:r>
            <a:r>
              <a:rPr lang="en-US" sz="2800" dirty="0"/>
              <a:t>: When a country puts </a:t>
            </a:r>
            <a:r>
              <a:rPr lang="en-US" sz="2800" u="sng" dirty="0"/>
              <a:t>all</a:t>
            </a:r>
            <a:r>
              <a:rPr lang="en-US" sz="2800" dirty="0"/>
              <a:t> of its resources towards supporting a war effort</a:t>
            </a:r>
            <a:endParaRPr lang="en-US" sz="2800" u="sng" dirty="0"/>
          </a:p>
          <a:p>
            <a:pPr lvl="1"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War fought by citizens drafted into army</a:t>
            </a:r>
          </a:p>
          <a:p>
            <a:pPr lvl="1"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Women enter factories and fields</a:t>
            </a:r>
          </a:p>
          <a:p>
            <a:pPr lvl="1">
              <a:buFont typeface="Wingdings" pitchFamily="2" charset="2"/>
              <a:buChar char="à"/>
            </a:pPr>
            <a:r>
              <a:rPr lang="en-US" sz="2800" dirty="0">
                <a:sym typeface="Wingdings" pitchFamily="2" charset="2"/>
              </a:rPr>
              <a:t>Gov’t control of </a:t>
            </a:r>
            <a:r>
              <a:rPr lang="en-US" sz="2800" dirty="0" smtClean="0">
                <a:sym typeface="Wingdings" pitchFamily="2" charset="2"/>
              </a:rPr>
              <a:t>economies</a:t>
            </a:r>
          </a:p>
          <a:p>
            <a:pPr marL="457200" lvl="1" indent="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/>
              <a:t>“We </a:t>
            </a:r>
            <a:r>
              <a:rPr lang="en-US" dirty="0"/>
              <a:t>have no idea what war will be like. There are flags on all the houses in town, just as if we were having a festival</a:t>
            </a:r>
            <a:r>
              <a:rPr lang="en-US" dirty="0" smtClean="0"/>
              <a:t>.”</a:t>
            </a:r>
            <a:r>
              <a:rPr lang="en-US" i="1" dirty="0"/>
              <a:t> </a:t>
            </a:r>
            <a:r>
              <a:rPr lang="en-US" i="1" dirty="0" smtClean="0"/>
              <a:t>         </a:t>
            </a:r>
            <a:r>
              <a:rPr lang="en-US" sz="1700" i="1" dirty="0" smtClean="0">
                <a:solidFill>
                  <a:srgbClr val="FF0000"/>
                </a:solidFill>
              </a:rPr>
              <a:t>–Excerpt </a:t>
            </a:r>
            <a:r>
              <a:rPr lang="en-US" sz="1700" i="1" dirty="0">
                <a:solidFill>
                  <a:srgbClr val="FF0000"/>
                </a:solidFill>
              </a:rPr>
              <a:t>from the diary of </a:t>
            </a:r>
            <a:r>
              <a:rPr lang="en-US" sz="1700" i="1" dirty="0" err="1">
                <a:solidFill>
                  <a:srgbClr val="FF0000"/>
                </a:solidFill>
              </a:rPr>
              <a:t>Piete</a:t>
            </a:r>
            <a:r>
              <a:rPr lang="en-US" sz="1700" i="1" dirty="0">
                <a:solidFill>
                  <a:srgbClr val="FF0000"/>
                </a:solidFill>
              </a:rPr>
              <a:t> </a:t>
            </a:r>
            <a:r>
              <a:rPr lang="en-US" sz="1700" i="1" dirty="0" err="1">
                <a:solidFill>
                  <a:srgbClr val="FF0000"/>
                </a:solidFill>
              </a:rPr>
              <a:t>Kuhr</a:t>
            </a:r>
            <a:r>
              <a:rPr lang="en-US" sz="1700" i="1" dirty="0">
                <a:solidFill>
                  <a:srgbClr val="FF0000"/>
                </a:solidFill>
              </a:rPr>
              <a:t>, a 12-year old girl from East Prussian Province of Posen</a:t>
            </a:r>
            <a:endParaRPr lang="en-US" sz="17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2434" y="3428999"/>
            <a:ext cx="254156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4" descr="mustard blin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040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480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84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480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AutoShape 2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AutoShape 6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AutoShape 8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8" name="Picture 10" descr="https://s-media-cache-ak0.pinimg.com/236x/0d/cb/4c/0dcb4ca2d271c7ba62fee537a4c4f8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1"/>
            <a:ext cx="4438160" cy="5867400"/>
          </a:xfrm>
          <a:prstGeom prst="rect">
            <a:avLst/>
          </a:prstGeom>
          <a:noFill/>
        </p:spPr>
      </p:pic>
      <p:pic>
        <p:nvPicPr>
          <p:cNvPr id="68620" name="Picture 12" descr="http://i4.mirror.co.uk/incoming/article93659.ece/alternates/s2197/horses-and-men-in-gas-masks-during-tests-to-find-the-best-protection-against-gas-attacks-pic-dm-96536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361" y="990600"/>
            <a:ext cx="4691639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78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Description/Use: </a:t>
            </a:r>
            <a:r>
              <a:rPr lang="en-US" altLang="en-US" sz="2400" dirty="0" smtClean="0"/>
              <a:t>Chemical gas used to incapacitate or kill enemy. An attempt to find a breakthrough weapon to end stalemate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“tear gas” introduced in 1914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Mustard, chlorine, introduced in 1915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Horrible wounds and death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Initially just “sprayed”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Hard to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Troops had to wear masks making fighting difficult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Masks often ineffective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Surprisingly, not a great deal of death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Evolution: </a:t>
            </a:r>
            <a:r>
              <a:rPr lang="en-US" altLang="en-US" sz="2400" dirty="0" smtClean="0"/>
              <a:t>Better means of dispersal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artillery shells and bombs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Although outlawed, chemical weapons still made throughout cold war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38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Video…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>
                <a:hlinkClick r:id="rId2"/>
              </a:rPr>
              <a:t>http://</a:t>
            </a:r>
            <a:r>
              <a:rPr lang="en-US" altLang="en-US" sz="2400" b="1" smtClean="0">
                <a:hlinkClick r:id="rId2"/>
              </a:rPr>
              <a:t>www.history.com/topics/world-war-i/world-war-i-history/videos/tech-developments-of-world-war-i</a:t>
            </a:r>
            <a:r>
              <a:rPr lang="en-US" altLang="en-US" sz="2400" b="1" smtClean="0"/>
              <a:t>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54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38666"/>
            <a:ext cx="7583488" cy="902611"/>
          </a:xfrm>
        </p:spPr>
        <p:txBody>
          <a:bodyPr/>
          <a:lstStyle/>
          <a:p>
            <a:r>
              <a:rPr lang="en-US" dirty="0" smtClean="0"/>
              <a:t>Central Powers Recruits</a:t>
            </a:r>
            <a:endParaRPr lang="en-US" dirty="0"/>
          </a:p>
        </p:txBody>
      </p:sp>
      <p:pic>
        <p:nvPicPr>
          <p:cNvPr id="4" name="Picture 5" descr="Austro-Hung troops waiting to dep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72147"/>
            <a:ext cx="3706813" cy="4300915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5773062"/>
            <a:ext cx="3085439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333399"/>
                </a:solidFill>
                <a:latin typeface="Corbel"/>
                <a:cs typeface="Corbel"/>
              </a:rPr>
              <a:t>Austro-Hungarians</a:t>
            </a:r>
          </a:p>
        </p:txBody>
      </p:sp>
      <p:pic>
        <p:nvPicPr>
          <p:cNvPr id="6" name="Picture 8" descr="German recruit bids farewell to his mo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7790" y="2797458"/>
            <a:ext cx="4581410" cy="3679542"/>
          </a:xfrm>
          <a:prstGeom prst="rect">
            <a:avLst/>
          </a:prstGeo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1597" y="1724128"/>
            <a:ext cx="3459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333399"/>
                </a:solidFill>
                <a:latin typeface="Corbel"/>
                <a:cs typeface="Corbel"/>
              </a:rPr>
              <a:t>A German Soldier Says Farewell to His Mother</a:t>
            </a:r>
          </a:p>
        </p:txBody>
      </p:sp>
    </p:spTree>
    <p:extLst>
      <p:ext uri="{BB962C8B-B14F-4D97-AF65-F5344CB8AC3E}">
        <p14:creationId xmlns:p14="http://schemas.microsoft.com/office/powerpoint/2010/main" val="20647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“Recruits”</a:t>
            </a:r>
            <a:endParaRPr lang="en-US" dirty="0"/>
          </a:p>
        </p:txBody>
      </p:sp>
      <p:pic>
        <p:nvPicPr>
          <p:cNvPr id="4" name="Content Placeholder 3" descr="young boy pretending to be a German soldi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014" y="1143000"/>
            <a:ext cx="4248986" cy="57778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" name="Picture 2" descr="http://www.abc.net.au/radionational/image/5552562-3x2-700x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911392" cy="3276600"/>
          </a:xfrm>
          <a:prstGeom prst="rect">
            <a:avLst/>
          </a:prstGeom>
          <a:noFill/>
        </p:spPr>
      </p:pic>
      <p:pic>
        <p:nvPicPr>
          <p:cNvPr id="34820" name="Picture 4" descr="http://www.blackmorevale.co.uk/images/localworld/ugc-images/276450/Article/images/19619283/5142409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5029200" cy="246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British Empire Gathers to Join the Army</a:t>
            </a:r>
            <a:endParaRPr lang="en-US" dirty="0"/>
          </a:p>
        </p:txBody>
      </p:sp>
      <p:pic>
        <p:nvPicPr>
          <p:cNvPr id="33794" name="Picture 2" descr="http://40.media.tumblr.com/1e1b42d153d224d0ecd11c0a31762edd/tumblr_mhol5eB7ou1qz9tkeo1_r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4150"/>
            <a:ext cx="4762500" cy="41338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6" name="Picture 4" descr="http://images.theage.com.au/2014/09/04/5734678/WWI-camel-corps-recruits-620x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804" y="2743200"/>
            <a:ext cx="446719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17748"/>
            <a:ext cx="7583488" cy="747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French Recruits	</a:t>
            </a:r>
            <a:endParaRPr lang="en-US" dirty="0"/>
          </a:p>
        </p:txBody>
      </p:sp>
      <p:pic>
        <p:nvPicPr>
          <p:cNvPr id="4" name="Picture 5" descr="carefree French troop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65137"/>
            <a:ext cx="5195971" cy="5640463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64884"/>
              </p:ext>
            </p:extLst>
          </p:nvPr>
        </p:nvGraphicFramePr>
        <p:xfrm>
          <a:off x="304800" y="28599"/>
          <a:ext cx="8534400" cy="68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Worksheet" r:id="rId3" imgW="3781349" imgH="3038551" progId="Excel.Sheet.8">
                  <p:embed/>
                </p:oleObj>
              </mc:Choice>
              <mc:Fallback>
                <p:oleObj name="Worksheet" r:id="rId3" imgW="3781349" imgH="3038551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599"/>
                        <a:ext cx="8534400" cy="6857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1150</Words>
  <Application>Microsoft Office PowerPoint</Application>
  <PresentationFormat>On-screen Show (4:3)</PresentationFormat>
  <Paragraphs>187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Worksheet</vt:lpstr>
      <vt:lpstr>Bitmap Image</vt:lpstr>
      <vt:lpstr>10th Euro Studies 2.10.16</vt:lpstr>
      <vt:lpstr>The Great War!</vt:lpstr>
      <vt:lpstr>The Great War!</vt:lpstr>
      <vt:lpstr>WWI: A Total War</vt:lpstr>
      <vt:lpstr>Central Powers Recruits</vt:lpstr>
      <vt:lpstr>German “Recruits”</vt:lpstr>
      <vt:lpstr>The British Empire Gathers to Join the Army</vt:lpstr>
      <vt:lpstr>New French Recruits </vt:lpstr>
      <vt:lpstr>PowerPoint Presentation</vt:lpstr>
      <vt:lpstr>TECHNOLOGY OF  WORLD WAR 1</vt:lpstr>
      <vt:lpstr>Technology of World War One</vt:lpstr>
      <vt:lpstr>Technology of World War One</vt:lpstr>
      <vt:lpstr>TRENCH WARFARE</vt:lpstr>
      <vt:lpstr>PowerPoint Presentation</vt:lpstr>
      <vt:lpstr>MACHINE GUN</vt:lpstr>
      <vt:lpstr>MACHINE GUN</vt:lpstr>
      <vt:lpstr>ARTILLERY</vt:lpstr>
      <vt:lpstr>ARTILLERY</vt:lpstr>
      <vt:lpstr>Artillery</vt:lpstr>
      <vt:lpstr>Grenades</vt:lpstr>
      <vt:lpstr>GRENADES</vt:lpstr>
      <vt:lpstr>AIRCRAFT</vt:lpstr>
      <vt:lpstr>Sopwith Camel</vt:lpstr>
      <vt:lpstr>Fokker Dr1 Triplane Red Baron’s Plane</vt:lpstr>
      <vt:lpstr>Bombers and Zeppelins (Luftschiff)</vt:lpstr>
      <vt:lpstr>SUBMARINES</vt:lpstr>
      <vt:lpstr>SUBMARINES</vt:lpstr>
      <vt:lpstr>CONVOY SYSTEM</vt:lpstr>
      <vt:lpstr>CONVOY SYSTEM</vt:lpstr>
      <vt:lpstr>TANKS &amp; ARMOR</vt:lpstr>
      <vt:lpstr>TANKS &amp; ARMOR</vt:lpstr>
      <vt:lpstr>German Tank</vt:lpstr>
      <vt:lpstr>Armored Car</vt:lpstr>
      <vt:lpstr>BARBED WIRE</vt:lpstr>
      <vt:lpstr>Barbed Wire</vt:lpstr>
      <vt:lpstr>COMMUNICATIONS</vt:lpstr>
      <vt:lpstr>Communications</vt:lpstr>
      <vt:lpstr>TRANSPORTATION</vt:lpstr>
      <vt:lpstr>Transportation</vt:lpstr>
      <vt:lpstr>CHEMICAL WARFARE</vt:lpstr>
      <vt:lpstr>CHEMICAL WARFARE</vt:lpstr>
      <vt:lpstr>Chemical Warfare</vt:lpstr>
      <vt:lpstr>Video…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2.05.15</dc:title>
  <dc:creator>Windows User</dc:creator>
  <cp:lastModifiedBy>Windows User</cp:lastModifiedBy>
  <cp:revision>14</cp:revision>
  <dcterms:created xsi:type="dcterms:W3CDTF">2015-02-05T15:07:57Z</dcterms:created>
  <dcterms:modified xsi:type="dcterms:W3CDTF">2016-02-10T15:56:31Z</dcterms:modified>
</cp:coreProperties>
</file>