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95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97" r:id="rId22"/>
    <p:sldId id="288" r:id="rId23"/>
    <p:sldId id="296" r:id="rId24"/>
    <p:sldId id="29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D1991-5E12-4F9D-BFF4-02A6BB6CCDE9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F2D64-8ACA-4DE7-9B35-C92631B63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26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D0AFD330-70B3-43E6-B2FB-087150438262}" type="slidenum">
              <a:rPr lang="en-US" altLang="en-US" smtClean="0">
                <a:latin typeface="Calibri" pitchFamily="34" charset="0"/>
                <a:ea typeface="ＭＳ Ｐゴシック" pitchFamily="34" charset="-128"/>
              </a:rPr>
              <a:pPr eaLnBrk="0" hangingPunct="0"/>
              <a:t>1</a:t>
            </a:fld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D0AFD330-70B3-43E6-B2FB-087150438262}" type="slidenum">
              <a:rPr lang="en-US" altLang="en-US" smtClean="0">
                <a:latin typeface="Calibri" pitchFamily="34" charset="0"/>
                <a:ea typeface="ＭＳ Ｐゴシック" pitchFamily="34" charset="-128"/>
              </a:rPr>
              <a:pPr eaLnBrk="0" hangingPunct="0"/>
              <a:t>24</a:t>
            </a:fld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557B-2E67-4296-8A1A-2B069206CCD8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6878-90E5-4119-A371-C112894BE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4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557B-2E67-4296-8A1A-2B069206CCD8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6878-90E5-4119-A371-C112894BE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3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557B-2E67-4296-8A1A-2B069206CCD8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6878-90E5-4119-A371-C112894BE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3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557B-2E67-4296-8A1A-2B069206CCD8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6878-90E5-4119-A371-C112894BE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8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557B-2E67-4296-8A1A-2B069206CCD8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6878-90E5-4119-A371-C112894BE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26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557B-2E67-4296-8A1A-2B069206CCD8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6878-90E5-4119-A371-C112894BE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557B-2E67-4296-8A1A-2B069206CCD8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6878-90E5-4119-A371-C112894BE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2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557B-2E67-4296-8A1A-2B069206CCD8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6878-90E5-4119-A371-C112894BE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2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557B-2E67-4296-8A1A-2B069206CCD8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6878-90E5-4119-A371-C112894BE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2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557B-2E67-4296-8A1A-2B069206CCD8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6878-90E5-4119-A371-C112894BE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3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557B-2E67-4296-8A1A-2B069206CCD8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6878-90E5-4119-A371-C112894BE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5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1557B-2E67-4296-8A1A-2B069206CCD8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46878-90E5-4119-A371-C112894BE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8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topics/world-war-i/world-war-i-history/videos/tech-developments-of-world-war-i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/>
          <a:lstStyle/>
          <a:p>
            <a:pPr marL="484188" eaLnBrk="1" hangingPunct="1"/>
            <a:r>
              <a:rPr lang="en-US" altLang="en-US" dirty="0" smtClean="0">
                <a:solidFill>
                  <a:srgbClr val="00B0F0"/>
                </a:solidFill>
                <a:cs typeface="Tunga" pitchFamily="34" charset="0"/>
              </a:rPr>
              <a:t>10</a:t>
            </a:r>
            <a:r>
              <a:rPr lang="en-US" altLang="en-US" baseline="30000" dirty="0" smtClean="0">
                <a:solidFill>
                  <a:srgbClr val="00B0F0"/>
                </a:solidFill>
                <a:cs typeface="Tunga" pitchFamily="34" charset="0"/>
              </a:rPr>
              <a:t>th</a:t>
            </a:r>
            <a:r>
              <a:rPr lang="en-US" altLang="en-US" dirty="0" smtClean="0">
                <a:solidFill>
                  <a:srgbClr val="00B0F0"/>
                </a:solidFill>
                <a:cs typeface="Tunga" pitchFamily="34" charset="0"/>
              </a:rPr>
              <a:t> Euro Studies </a:t>
            </a:r>
            <a:r>
              <a:rPr lang="en-US" altLang="en-US" dirty="0" smtClean="0">
                <a:solidFill>
                  <a:srgbClr val="FF0000"/>
                </a:solidFill>
                <a:cs typeface="Tunga" pitchFamily="34" charset="0"/>
              </a:rPr>
              <a:t>2.11.16</a:t>
            </a:r>
            <a:endParaRPr lang="en-US" altLang="en-US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4343400" cy="5334000"/>
          </a:xfrm>
        </p:spPr>
        <p:txBody>
          <a:bodyPr rtlCol="0">
            <a:normAutofit fontScale="40000" lnSpcReduction="2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 smtClean="0"/>
              <a:t>Turn in:</a:t>
            </a:r>
            <a:r>
              <a:rPr lang="en-US" sz="5800" b="1" dirty="0" smtClean="0"/>
              <a:t> </a:t>
            </a:r>
          </a:p>
          <a:p>
            <a:pPr marL="51435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sz="5000" b="1" dirty="0" smtClean="0"/>
              <a:t>Nothing…</a:t>
            </a:r>
            <a:endParaRPr lang="en-US" sz="5000" b="1" dirty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 smtClean="0"/>
              <a:t>Take out :</a:t>
            </a:r>
            <a:r>
              <a:rPr lang="en-US" sz="5800" b="1" dirty="0" smtClean="0"/>
              <a:t> 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dirty="0" smtClean="0"/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i="1" u="sng" dirty="0" smtClean="0"/>
              <a:t>Previous notes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i="1" u="sng" dirty="0" smtClean="0"/>
              <a:t>Note-taking devices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5800" b="1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/>
              <a:t>T</a:t>
            </a:r>
            <a:r>
              <a:rPr lang="en-US" sz="5800" b="1" u="sng" dirty="0" smtClean="0"/>
              <a:t>oday’s Learning Objectives: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u="sng" dirty="0" smtClean="0"/>
          </a:p>
          <a:p>
            <a:pPr marL="576263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dirty="0" smtClean="0"/>
              <a:t>I can explain how technology impacted combatants as The Great European War began.</a:t>
            </a:r>
            <a:endParaRPr lang="en-US" dirty="0" smtClean="0"/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645025" y="1219200"/>
            <a:ext cx="4498975" cy="4602163"/>
          </a:xfrm>
        </p:spPr>
        <p:txBody>
          <a:bodyPr rtlCol="0">
            <a:normAutofit fontScale="70000" lnSpcReduction="20000"/>
          </a:bodyPr>
          <a:lstStyle/>
          <a:p>
            <a:pPr marL="5715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500" b="1" u="sng" dirty="0" smtClean="0"/>
              <a:t>Today’s Agenda:</a:t>
            </a:r>
          </a:p>
          <a:p>
            <a:pPr marL="51435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sz="6000" b="1" dirty="0" smtClean="0"/>
              <a:t>Technology</a:t>
            </a:r>
          </a:p>
          <a:p>
            <a:pPr marL="51435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sz="6000" b="1" dirty="0" smtClean="0"/>
              <a:t>26.2 </a:t>
            </a:r>
          </a:p>
          <a:p>
            <a:pPr marL="514350" indent="-457200" eaLnBrk="1" hangingPunct="1">
              <a:buFont typeface="Wingdings" panose="05000000000000000000" pitchFamily="2" charset="2"/>
              <a:buChar char="Ø"/>
              <a:defRPr/>
            </a:pPr>
            <a:endParaRPr lang="en-US" sz="3800" b="1" dirty="0" smtClean="0"/>
          </a:p>
          <a:p>
            <a:pPr marL="914400" lvl="1" indent="-457200" eaLnBrk="1" hangingPunct="1">
              <a:buFontTx/>
              <a:buNone/>
              <a:defRPr/>
            </a:pPr>
            <a:endParaRPr lang="en-US" sz="3800" b="1" dirty="0" smtClean="0"/>
          </a:p>
          <a:p>
            <a:pPr marL="914400" lvl="1" indent="-457200" eaLnBrk="1" hangingPunct="1">
              <a:buFont typeface="Wingdings" panose="05000000000000000000" pitchFamily="2" charset="2"/>
              <a:buChar char="Ø"/>
              <a:defRPr/>
            </a:pPr>
            <a:endParaRPr lang="en-US" sz="2400" b="1" dirty="0" smtClean="0"/>
          </a:p>
          <a:p>
            <a:pPr marL="514350" indent="-457200" eaLnBrk="1" hangingPunct="1">
              <a:buNone/>
              <a:defRPr/>
            </a:pPr>
            <a:endParaRPr lang="en-US" sz="2400" b="1" dirty="0" smtClean="0"/>
          </a:p>
          <a:p>
            <a:pPr marL="457200" lvl="1" indent="0" eaLnBrk="1" hangingPunct="1">
              <a:buFontTx/>
              <a:buNone/>
              <a:defRPr/>
            </a:pPr>
            <a:endParaRPr lang="en-US" sz="2400" b="1" dirty="0" smtClean="0"/>
          </a:p>
          <a:p>
            <a:pPr marL="571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500" b="1" u="sng" dirty="0" smtClean="0"/>
              <a:t>HW:</a:t>
            </a:r>
          </a:p>
          <a:p>
            <a:pPr marL="742950" indent="-6858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5900" b="1" dirty="0" smtClean="0"/>
              <a:t>Notes on 26.2</a:t>
            </a:r>
          </a:p>
        </p:txBody>
      </p:sp>
    </p:spTree>
    <p:extLst>
      <p:ext uri="{BB962C8B-B14F-4D97-AF65-F5344CB8AC3E}">
        <p14:creationId xmlns:p14="http://schemas.microsoft.com/office/powerpoint/2010/main" val="3443113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TANKS &amp; ARMOR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1508" name="Picture 4" descr="British_tank_crossing_a_tren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300913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British tan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5344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923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TANKS &amp; ARMOR</a:t>
            </a:r>
          </a:p>
        </p:txBody>
      </p:sp>
      <p:sp>
        <p:nvSpPr>
          <p:cNvPr id="22531" name="Rectangle 10"/>
          <p:cNvSpPr>
            <a:spLocks noChangeArrowheads="1"/>
          </p:cNvSpPr>
          <p:nvPr/>
        </p:nvSpPr>
        <p:spPr bwMode="auto">
          <a:xfrm>
            <a:off x="457200" y="9144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b="1" dirty="0"/>
              <a:t>Description/Use: </a:t>
            </a:r>
            <a:r>
              <a:rPr lang="en-US" altLang="en-US" sz="2800" dirty="0"/>
              <a:t>tracked, armored vehicle armed with machine guns and/or cannons</a:t>
            </a:r>
            <a:r>
              <a:rPr lang="en-US" altLang="en-US" sz="2400" dirty="0"/>
              <a:t>. 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 dirty="0"/>
              <a:t>Used to assault trenches, destroy barbed wire obstacles, machine gun nests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 dirty="0"/>
              <a:t>2 (6.5t) crew to 16 (32t) crews; 3-8 mph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b="1" dirty="0"/>
              <a:t>Impact: </a:t>
            </a:r>
            <a:r>
              <a:rPr lang="en-US" altLang="en-US" sz="2800" dirty="0"/>
              <a:t>somewhat effective depending on use; infantry support, combined arms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400" dirty="0"/>
              <a:t>Debate about use breakthrough vs. support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 dirty="0"/>
              <a:t>Mechanical breakdowns, lack of </a:t>
            </a:r>
            <a:r>
              <a:rPr lang="en-US" altLang="en-US" sz="2800" dirty="0" smtClean="0"/>
              <a:t>speed </a:t>
            </a:r>
            <a:endParaRPr lang="en-US" altLang="en-US" sz="280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b="1" dirty="0"/>
              <a:t>Evolution: </a:t>
            </a:r>
            <a:r>
              <a:rPr lang="en-US" altLang="en-US" sz="3200" dirty="0"/>
              <a:t>the modern tank with turrets mobility was also </a:t>
            </a:r>
            <a:r>
              <a:rPr lang="en-US" altLang="en-US" sz="3200" dirty="0" smtClean="0"/>
              <a:t>emphasized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91637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German Tank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3556" name="Picture 4" descr="A7V_frca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6200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232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Armored Car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772400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837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BARBED WIRE</a:t>
            </a:r>
          </a:p>
        </p:txBody>
      </p:sp>
      <p:pic>
        <p:nvPicPr>
          <p:cNvPr id="2560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4267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2819400"/>
            <a:ext cx="5514975" cy="3810000"/>
          </a:xfrm>
          <a:noFill/>
        </p:spPr>
      </p:pic>
    </p:spTree>
    <p:extLst>
      <p:ext uri="{BB962C8B-B14F-4D97-AF65-F5344CB8AC3E}">
        <p14:creationId xmlns:p14="http://schemas.microsoft.com/office/powerpoint/2010/main" val="3991994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Barbed Wire</a:t>
            </a:r>
          </a:p>
        </p:txBody>
      </p:sp>
      <p:sp>
        <p:nvSpPr>
          <p:cNvPr id="26627" name="Rectangle 8"/>
          <p:cNvSpPr>
            <a:spLocks noChangeArrowheads="1"/>
          </p:cNvSpPr>
          <p:nvPr/>
        </p:nvSpPr>
        <p:spPr bwMode="auto">
          <a:xfrm>
            <a:off x="457200" y="11430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b="1"/>
              <a:t>Description/Use: sharp twisted strands of wire – not designed to kill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Often used in conjunction with machine guns and trenches 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Create barriers while preserving field of fire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Control avenues of approach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b="1"/>
              <a:t>Impact: </a:t>
            </a:r>
            <a:r>
              <a:rPr lang="en-US" altLang="en-US" sz="3200"/>
              <a:t>critical to trench defense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b="1"/>
              <a:t>Evolution: </a:t>
            </a:r>
            <a:r>
              <a:rPr lang="en-US" altLang="en-US" sz="3200"/>
              <a:t>improved methods of emplacement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Entanglements instead of just fences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Coiled barb wire used late 20</a:t>
            </a:r>
            <a:r>
              <a:rPr lang="en-US" altLang="en-US" sz="2800" baseline="30000"/>
              <a:t>th</a:t>
            </a:r>
            <a:r>
              <a:rPr lang="en-US" altLang="en-US" sz="2800"/>
              <a:t> century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3337031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COMMUNICATIONS</a:t>
            </a:r>
          </a:p>
        </p:txBody>
      </p:sp>
      <p:pic>
        <p:nvPicPr>
          <p:cNvPr id="27651" name="Picture 4" descr="communica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315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780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Communications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10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/>
              <a:t>Description/Use: </a:t>
            </a:r>
            <a:r>
              <a:rPr lang="en-US" altLang="en-US" sz="2400" dirty="0" smtClean="0"/>
              <a:t>New methods include telephones and wireless (radio)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/>
              <a:t>Impact: </a:t>
            </a:r>
            <a:r>
              <a:rPr lang="en-US" altLang="en-US" sz="2400" dirty="0" smtClean="0"/>
              <a:t>Would allow for swift communications for better control by command elements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Key for Command and 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Used for Artillery Spotting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Need for codes and ciphers (Russians sent radio signals “in the clear” – allowed for Germans to know their plans)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“Runners”, carrier pigeons still used throughout war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/>
              <a:t>Evolution: </a:t>
            </a:r>
            <a:r>
              <a:rPr lang="en-US" altLang="en-US" sz="2400" dirty="0" smtClean="0"/>
              <a:t>more portable equipment, more range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but telephone was most reliable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Not until 1980s will new methods be used</a:t>
            </a:r>
          </a:p>
        </p:txBody>
      </p:sp>
    </p:spTree>
    <p:extLst>
      <p:ext uri="{BB962C8B-B14F-4D97-AF65-F5344CB8AC3E}">
        <p14:creationId xmlns:p14="http://schemas.microsoft.com/office/powerpoint/2010/main" val="1350578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TRANSPORTATION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9700" name="Picture 4" descr="127thTruckTr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6"/>
          <a:stretch>
            <a:fillRect/>
          </a:stretch>
        </p:blipFill>
        <p:spPr bwMode="auto">
          <a:xfrm>
            <a:off x="1143000" y="1600200"/>
            <a:ext cx="6781800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732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Transportation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Description/Use : </a:t>
            </a:r>
            <a:r>
              <a:rPr lang="en-US" altLang="en-US" dirty="0" smtClean="0"/>
              <a:t>Use of motorized vehicles and railroads to transport supplies and men.</a:t>
            </a:r>
          </a:p>
          <a:p>
            <a:pPr eaLnBrk="1" hangingPunct="1"/>
            <a:r>
              <a:rPr lang="en-US" altLang="en-US" b="1" dirty="0" smtClean="0"/>
              <a:t>Impact: </a:t>
            </a:r>
            <a:r>
              <a:rPr lang="en-US" altLang="en-US" dirty="0" smtClean="0"/>
              <a:t>Railroads were a critical element for mobilization and transport of ultra-heavy artillery</a:t>
            </a:r>
          </a:p>
          <a:p>
            <a:pPr eaLnBrk="1" hangingPunct="1"/>
            <a:r>
              <a:rPr lang="en-US" altLang="en-US" b="1" dirty="0" smtClean="0"/>
              <a:t>Evolution: </a:t>
            </a:r>
            <a:r>
              <a:rPr lang="en-US" altLang="en-US" dirty="0" smtClean="0"/>
              <a:t>As war progressed more trucking used. 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5932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AIRCRAFT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smtClean="0"/>
              <a:t>Description/Use: </a:t>
            </a:r>
            <a:r>
              <a:rPr lang="en-US" altLang="en-US" sz="2400" smtClean="0"/>
              <a:t>100 mph, monoplane, biplane and tri-plane configurations. Constructed of canvas stretched over wooden frame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Single pilot fighter to several men in a bomber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Typically armed with machine guns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Initially used for observation, later fighters and bombers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/>
              <a:t>Impact: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Anti-Aircraft and aerial pursuit squadrons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Most aerial combat techniques used today are derived from WW1 dog fighting.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Fixed wing aircraft most influential, though observation balloons and zeppelins played a role as well</a:t>
            </a:r>
            <a:br>
              <a:rPr lang="en-US" altLang="en-US" sz="2000" smtClean="0"/>
            </a:br>
            <a:endParaRPr lang="en-US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/>
              <a:t>Evolution: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Unarmed observation craft,</a:t>
            </a:r>
            <a:r>
              <a:rPr lang="en-US" altLang="en-US" sz="2000" b="1" smtClean="0"/>
              <a:t> </a:t>
            </a:r>
            <a:r>
              <a:rPr lang="en-US" altLang="en-US" sz="2000" smtClean="0"/>
              <a:t>Then purpose-built fighters, followed later by bombers  - U.S. would pioneer large-scale bombing missions late in war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Fighter Aces – five kills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New tactics for air support and ground attack - strafing</a:t>
            </a:r>
          </a:p>
        </p:txBody>
      </p:sp>
    </p:spTree>
    <p:extLst>
      <p:ext uri="{BB962C8B-B14F-4D97-AF65-F5344CB8AC3E}">
        <p14:creationId xmlns:p14="http://schemas.microsoft.com/office/powerpoint/2010/main" val="991485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CHEMICAL WARFARE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1748" name="Picture 4" descr="mustard blind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153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404018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334803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784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CHEMICAL WARFARE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334803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AutoShape 2" descr="data:image/jpeg;base64,/9j/4AAQSkZJRgABAQAAAQABAAD/2wCEAAkGBxQTEhUUEhQWFRUWGB0YFxgYGBwdHBsaHh8dGh0cGiAgHSggGBolHxkYIzEiJSksLi4uGh8zODMsNygtLisBCgoKBQUFDgUFDisZExkrKysrKysrKysrKysrKysrKysrKysrKysrKysrKysrKysrKysrKysrKysrKysrKysrK//AABEIAPkAvAMBIgACEQEDEQH/xAAcAAACAwEBAQEAAAAAAAAAAAAEBgMFBwIBAAj/xABCEAABAgMGAwUGBQMCBQUBAAABAhEAAyEEBRIxQVEGYXETIjKBkRRCobHB8AcjUnLRYuHxM4IVNENEkiSDorLSFv/EABQBAQAAAAAAAAAAAAAAAAAAAAD/xAAUEQEAAAAAAAAAAAAAAAAAAAAA/9oADAMBAAIRAxEAPwC8sN8n3qiJrXfjLASwTCXeM1aZRUFJAHiwmoq3pHUm8ULUAqdLZss6wDWb9UQpJSDTWkQyL7UD4UhqM/L+IDkyTMoidLLB2Bct0zinmqSFqdbjlTQ5PtSAN4ovBSgMOuQJyOdIopFr77TMgKsfjHdolKXiOKYQA9Gp1jqyXfQMnE5Ykmr7QHqbcQcSVEfp6xfm+TMSCpZSoNXF3WGigK6RQ26SkMkeIO75U2iATAoMWHXWAs7degVkQSDmDTkW3ip9pJACW1xHUcoEmT0EqYEHVsjziOXMbwu5zHOAtl2vQuxYZ5+UcongAuS5PdZizZE7wLjehEdy5jEMOnSA6mWksCHdOR+DNEc1RAGvKvxPWOZ6mCmzcGsRTLVQAAvq5+UAeLQ+jvo0fWcEM/8AgQNJXlUAUg+TOCknfSAveHyBMdVUHfT0hntZkmUtMod4+EiWWBfp1hQsSllsDgDMgsP7xcyJy0owlZq5cEhn84CKVYJilYcanJZgg5b1yi3uzhwY1CdMJIqAktTnrFbJtJR4T1Op6mBTPUF43U7NnpAORuCzse5nzL+rwJP4Skq8CloPV/nAd38SJqJg2b/MWY4jlDJCiYCrtnBZCXlzATqFBgfMZRRWy5Z0tWEyirmklvlDob5UsAy5aj5D+Y69oX+lQ9ID86lJZjTeC7MlQUKaMH+LR9bZLakh2dvttYJs1pOEMC+5+AEAVKnzDiISxT7wBBHWJrdN7Qy1UxAYX3J1gyTbMaCUpwqWnCUhiH3c5RKm5lqXLwglKQDWgJGekAFZgoUFO9Ug/N46VKWmbjDhJzagB3i9/wD59aqhyQHA5nrHo4emlgshL08T+eUAuzycVTmNK9Y9sknGlRSKPhroYbJXCiB31zR3RXu6a5wbZrks6pawiYSldDlnv1rAIMuzLLh0sFVA1iQWRQcmjmidWhrtFxKl0lJxg5nEAp9KGhEVdqsxSp1oPdyqDy0MBUrspSrUBnA/mCDZVM48IId2cPT0eOxOxTAwUdGwwQmQVGoUdCCDXXlAA01aObRZgXIAKjpoBDNZeEUHvTFTDqyGDP1eDBctmlp7yVU8JUoknyoIBKRYUhu8cTZBvsxa2G7AFBanyYJNCrrskfGGdXZSpeNCMLUAKWr8zFGZ7lzmd4CxSsUA++kdhbwEibE8pcBPhiKaeUTY4HnKEADNNYKuy8sHdUAqWTUH3TuNoBnLgYTIDRJISgJZKylWRSmnUnbrH0yyIBLIP+1TD5wLwXeKloMoscAxB/0nMeRb1i6XKUDQmAy5d39qQvAkHMgUD6U3ixk3EEAKCApWzEVarchFVaJpDJCnOZr95wZ7JNUkAzAkc1KeAitPEplDCgS5RSfdSC+VXgu7+Ka/mqxpLErao2HIcoFlcMSpmc4gJGgJBP16R5PuqyITS0hSnBwgfAjSAdZt5S1Sypagg5oLgkjkBUdIrLPxGiZRKVUYOzP6/IxTWaz2dioqX3tBQDoTrBCrJY88c9sykAMW8oBimqSpDKrTIFyfPzgSw9nKQ4YElqkBztzMAJ9nUkCWqcCQ+Tn0epjmTYu+ClS5jVGNKUt8c+cAwTFBSXJCekV1jutKjiErcE5iPbJdaAcQSAo1bEafQwdLsk5IOBSXZg6gW+cBDbUstDIACaBWXkWgyfaCssACPX1gFd22peHGtOeQ/wAVEE+zTQwK0gAapBPzgJVl2ZQSpqNlE9jngeIkLTq39oqJonFwmc7eFsI8vswo3nxROlEptMqelJyxUSehAwno5gLjia8DOmBKSMKNtSdeUVqDFRMvuzLFFzJRNHDt5guCIsLmvGWrEkzpalAPmQFgbA+FQ2gDQIkCDs7gjxAMdzuM6RJZBLmDEkjmBWJZkpsvhAfSk0ge0GJgDANsmaCAFKRAyprRzMnc4CXNgG7gK2takjcKT6h/pGkzBWMn4Fk4rXLA/qJ9DGmzLIX974QCeu6EgVmywd0gk/NojmXMkGs0butbc6ZNDDK4ds4LNixHWtfpSJbLdqAlTJSGUQ5DmhMAp2iy4nCbQgJ0QCohL8wIrZ/DctCwk4VkjEVAkgclPrDReF1Kc4SlOLVRAKdyGz846s91KQazZeHXupc710EAvm4ZKu6iaUl2YJJbpSD7Lw/LSazkqOXexO3QZRZ2u9pMk6KUGG/poIim8TysL95StAHHyMBAqTKRREvEeRV8KwP/AMQwnvIWgalgpvjWK+fxMatLlganvn5mKpF/rLvKSsaFSSacv8QF7NvdZxYJqSkZPLI9djEcq9rb7ksHmwAbk9TFam3ihTZmUXcCgPMNURJJVaTklgS2pIrAMVlvC1TB3mlnUGp9HrB8mzTSMS5/hqQJY+ZMLKbqta2/OwNtHyrgtRqqettQxY+kA3S5qB3u1Ctw6R6RWX9PFps02SJbhSSl8QLHRSeYissnD81AI9o7N8+45baopEwuOYkg+2KajjCA7adDAZCZYBY56xzkaZxZW2WDNmc1qZupb+IBmIY+cBJY7bMll5aik7bwwXdxpMS3apxp3yV/B84X5aCMRbkOseJlUgNIsV8SbQPy1AKbwmivTXyivvSS9FP8oRRLILjMaxeXfxMpIwWgdojf3h/MAXO5QKoReSrJLnB7NMSp/cJAVFdbLGtJZaCOogGn8M7EtS5s1NMCQkaVU+Xkn4w6zJ00Fi78jFRwbIRKsqXQoqUSskc8vgB6xaKKT7s2AXJ95zxMTiKQl6F+8a0ypT6xPYbYtSSe2Sh1H3SS5ObvCvaFrX3nIGnP3ct6Qddy5qe4kPRxiDelQ/WAZEISSArtJhq5DV6uGECqs8gnvSS+XfmfYAgSdNXmoYTsknPej/YidNkGeJhqc6dBrAEIXZ0lhKRzwn5E5wVIssiY7S2bOods9IrzZZRxErKiGYBGZOw+sfKNmDqSVzNML5No4NBygL5NyWZWcsKj5FzWZJ/Lkpccn+sUNgvTvnspSAl2Jc/N684vBe6JYPalLk+66vQvAT9gAO7LSnyA/wAxxLXMCmoxrQCPP+Ky2YYjqknX1MVt68Sy7OErmkJCvC+u+W0BchZfWvKsepGpJHVTRBYrUZ8tEyUpGBYdJFYK9nPvTeuUB4pEo1cK83it4hSlNmnKSgOJZIYV5tzZ4MXIlAkYyTsCNdaRT31esiymWJiVhMwllZgAZlWwrAZ/eVnkGWmehFEt2iE0dCqEgaKSWMUlqu4KViRMlqQa4sQBbmk1B+ENt9cIzZU2YuRg7GYHwlR8JGjDJy45NCoi4JpySP8AyH8wEVsmghMtJdKak/qVqYksN2zJoUZaSrCz5UfL5GLNV0JRLSFVWKkg/Dm0cKtkqU8sy8VA+GlQ5D1rn8ICqn2NaFFKkKBG9IFmSQDiYEUoXi3vG9zNCe4ARQF3ptA9nkY2CUKJYACpc8hARi1pKG9nlpU1FpxJIO5Y9884vuELwtE6aLOVBQwkjtBiy00O8dyOErVMDJl4eayEt9Yvbp/D8yjjXNJWPdlkp6jFn6NAOtzypqJaUzMCSNsm0FeUHlZ5ev8AeAbLMUwdbk0D/IVeOwtSXBCTXP7EBQ2ezWdgcTjUBs83fVmiYTJIZwpYyAq30hLsoEsgCaQdRk1dHOwixvGcoAsvEmpBoKwDKmaDUJwgUZwmBfbzLUUypBUWaqgzwv2aaFZkkBO41q7a5RYKWcLEnCRQuG8mqScoCK3zrUqkxUqTiJUf1gAP0bOF/ghEualfaLKSGVVZTiJdzzPhgy0Jm4Vd5JStOHUkA0zyfOFlMwWa0qRVhTpv/MA8TLPIl1QnFqxOZ6u9YJkXykMRZh/bdvjC+bQJaQSCs5jD+nT75wfd6TM0Y0Z3o+jmlHgCL64iWqWugQE1cOCAK005RmdrtC5ysSiTonkNoa+P1plYLMlQWvxzCKsHdIJ/UcyNG5xU8PSEmpGQJ++UA2/hpaZpsy5aSrCiYaOzYmV1zf1hrRYSs/mOA/Mk8toovwqs5/8AVUZJUhicvejQPZmzPo0ANZrElKQyQj71hX/EK7VTLOFo7y5JxAAOSnJXXQtyMOSUAvrHabPt6QGO2DiKYqxdmgFa5AJ/9kEDzbEkCKy7r6YNMFfv0jVOJLslypCkyZSEKmzEBTJZ64i7D+mFC9uFkTmUxlrKgCUlwoOxcfq5+sAvqvRKnLh9IXrRN7xLu5z3jYJP4XWJKnK5yx+lS0gH/wAUg+Twtfijw1Ks3YTZKEoSo9kpKcnSMQOeZANdWgE+67MFq7xptv8AxGjcPWWgSkZDPb/MIVyWNS1pCCCsmg5bnlGqXbICU4Uk4AO8s0fp8nEASbcEuiUDNWMwnJJ/qVknoTEEyfawe8bMg54PzFq+DfKPVXqH7KzgEjNTd1H/AOlnb1iWzWbsyVOVE+Iqz6kwE1zTFFXaqwlKwPCXCVVBIcAh6ODUF4s1zgch8oprXPJdchkKOaySEq5lLHH1oecegTNZqtMggDLShpAZnVSgo5HV2cvTPODZMoEsXLfDy1hgk8DzFIGNQBG4223gqy8IhBqS4rman6QCpKljHQFinQNlnRoIm3c6ASpSW8IIOenR4e5dySiQVliNnH92iW8bNKkyVLNWG7ZVz0Hx84BCm2USAFKJUMVXoOnM7NAN1cOpts8qKFM4KiCRQZJfc0yge8b0M9WJaklqJSkFgP55wZd1rmCXhQtYSXdILAg50+zAEWvsrNN7OTLSpCQA61KUQXrgPIbuCYktV9WkS5hs8tDgeJRYinuswKtg8c2Wzpd1DPXT+3nBPEpSizhMvJWe/wDiAzey2pSpiirvKmOCTm51MMcmQJCGKVOpLuS7Cr5an6wrz1YVuKGD7Lf8wJKSyiTmdAzNAa5+GDixqKk4VKmknQkYU4f/AIkevOG2faUpSSqgSHPQPGZ8G8VHsezlI72JSmUSXUQGAYPUhgA5y0FIrXxpbLO4tFlSMTtj8Jf1BgNRlWkEAgZ6CJUL/wARk/D/ABZaEWgGf4cI7ifBgUHCkVII94FztyjVrDPExCVyylSDkd/4rSAoeOpyxISE5mYPCkqJZ/dBC1D9ppmaQvXfMmFcoMrxD/tZ6fjMmYB50i6/EBBKZSfE63wYRMNBngBCiA+aTTV3imuqznt5IMtu8P8AtrSnKv8A1Jpl+vkIB3mWRdWIfRqDPUaiKniK7+1kLTbEo7LPEl0qRTuqTupz5u0M6pnro4+3hdv6b2klSpuHspYdQargZ1cE/wAwGY2S3yLK0uU5K/8AVmnxYf00oOkWtmvFVoCcBYEslA90D35n6lbJyrCmuwpMw9/s5alNKK04VLBNMKNANSWA+EOfD9ymQVIU3apOInMKSrJSdxRuoMBfXfZUy0sPXMk89yYkXOxkh+4Cx5nboNdzTeAJ94p7WXKDkrzILFI5PqfgIOlj8sBgnuthFW89eu8B1OOJLZZHp9hojXbZaSQVgF8ioCFm3X9NWsSbMgBS3/MU6gEghOJKU+eZ0y1gmXwfKIeaQtZqVKBJfkygANhAaJLlUzeOyQBWm5jklsoGtVj7RJQVKD6j5QBktIzLPzhS4+c2aao+FDMka1DqO/SHGWGpybSETjq+5K0zLMAZhIAKkKDJUDvqQwoIBKs9ukPhlpIAABUaurU8hp5RcrsicKCk4yQ5arcopbvuLtO6h3DliGfkI7u+8VyS2BlBTMVMH2OcBZz7QqQO0IdAzSfEP2nMfHpFHfNuCmKC6ZgdLdWIIyCgQQYK4gvSZagGlpThoVJOmx0Jzimtdn7KTJBNSZigNkOkAnqQowFfOkYn30+sCCWRVsoLlzqx8QnFVWHehygPblmLExGBWBWKigfC9Hhu4stN4Ilez2goXJURhmJSK8i9UmFCTLZVDShCgKDqNo1VN6ItEgWe0AonKQCjEGCtQqWrJQ/wYBBuxWCkab+Gd54hMkE+FpienhV8cPrGdGQcWFScKgdouuF7R7NaAou5BAbVRYAHkag9X0gHDj3vLkoovNWAiWrkDhWUu1apU/KA7ksqvapTymAL1kKSKc1TlIHkH2iTjOcDaUoKgGSO6VSqvXwzhgV1QeRrHfCNkHtWLs0jCksRKkp5UKFqB/2h+bQDfbp5SMktq7/TOKOTLlrUtc3HMzYqcIRLbwpDjTNWZMMSkg01+XWEL8VL4MmQJCCypoJUf6BRh1JryEBnk6yptVrnKluhCg8tJJLMAACS5OpzzMMd33ursiiccNpsoOHF/wBSXqk7uwqNQk7wuXHaCFIUNBTzzENpsXts2XMCUpkyXeafeUKYdzhU/p1gLYHwtLYkPjIDuakbjPKA+IrzMizkiqlHCNc8z5DXpFioJaiieZiqvS0rS5QVDs0urCHLHl5CAWeDVSUzictAVKKgC1WA94hg6stNY09IGz8xCPdS5hm4lKUF4Uu2Fk8lgB1PiNTkUjJ4ZZc5gxgHNIDOAT5fzHrcs/usfHFk4aErifixMpKpVkOJTkLmJqEnUJP6q56QBHG3EwlJVIln8xQZZB8I2/cfhGeyk1iCStySouo6/esTKtQR1gLBdtTKFNfUHlFVaLwC1fmJxcwWV6sx6ERU228MRzeI7NaC7ZvkPlAMVit0ouiRJXMWoktMUAkPqQnMdS3KKS/LHMKipa8ahSgZIA90E0ptDZdkyz2aUsrolNZqk+JR0lo5nLFoKitYR75vVdpmFRAQkURLT4UJ2G/MnOAik2ZIQpS1hxRKQXJO5agTAxEfIFD5RNIzgDZCSEuzAbRpvAs6RbbIqyWplmWSUaKSMwpB8SSHzjOlpZHNWxo0S3Fa+xtUleIgYwFEZtllAM96WRUqeqRMJUqUGSshiuWaoUebUPNJgK0KIfAMRHhG5Ff59DD3+IV1lctNqQnvSh3iDVUomoIYVS7+sIl7pKJRUUtiSCh9QaAiAvxefbTCorTLJAdInpTVh7k9BS/7Sxzhi4Klsucpg7Af9vXV3k55ZlhyhUuC0tLSDOCThy9pSK692bKYdAW2pDrwaAZcxWLEMZqFIVpvLQEH4ndoC+XMrlGOfipaMdtY0KZaQH5uo+r/ACjYbZapcqWqZMOBCElSyRkAK5R+dL4vQz7ROmqL9otShnRLkJAfIYcIbRoD2yrwJJ2i/vueErkSUFRs6UY2TTECosepbOF2SHATua9Mz8ofbhtNkCZcuekFQlSlORoQtgPU+sATZ7aoJNMEsAKrUhLPV6kwuXLfE5c6cEECZMBKH0IHdHpF/wAQX9L7OaiWgDEk4jrlT75Rm0iauVMStBIU7pUdx8xmG5wDn+Hs0zTOUqqgEJc51fE/mkecNM2axaFD8P7zT7XPSE4RO/MAJfvZqHRyWjQp13BZxCjwH34h2iZ7BPMp0kJDnI4cQxNywvzjBpM5ST3SR0LR+k7TJBSQvvJIIUMwQaF/KMM4z4UXYpjgFUhVZa82/pUdFDnmPNgB/wCJ4x3gAoagM/MjRXShgGZaju8QoiMisBJnE9kmMp9soaeEPw/n2xImqIlSDkssVL/Yl8tHLecAccWCRY7V2NnBKUIAmFSnKlqcnklg1BAVFutClAIJoKtziQYEyatiV69IGty0E4kFwWNQxB1DQKFekBPgoBvWCEgJFdcusBrm1p5RKhalUOWcAXZ5yiCSchSOJsoYXz57HnEyZgSABrodN44mA4SA/wAIBiuXj+1iV7KUy5yFJMsBSWISQQQ6WBo+YgXjCcorlpUXEmTLSNsnfnnC7dVt7GfKmkAiWsKIUKEA1fyeL7iAgzZyQQQlWEUPhAGGvQiAdrktQEsfnBNBT2vDp+mbJcdKww8M21aSSZqDZ2WVqUsKZQIwqC8KQU5ghmihuO09xI7dqUHthT8JkkrHSsHPO7GZ2BHaEggzFKKWcOSZgBUGf3QKUGsB5+KN9gyUSZSwRMOJZH6E5J81EH/bGN2p0q5fzDEuxWsrmzVI7QIWQvEsAsktQOFYas4GvpQXjMxKUQkJdROEEnDyrtlAd2SY6kNniAi+tEk9uGd0yZA5+AGF27hVC9l16fbxp12XSlM0WpEwFapaEhKg6UkJCXcAkGhzDQC3el2zUIMyY4CiAA1WrntpC5bJjJbPCpxXLRQ86ekajeV43gUvLkS5gdiykEnYhl12yEIXFVomrCUzrKJCqlwlioZOd2POAAuW1dlaZa8mUx6GkbSi0gCpjBrSad0k0BfIA5keRpGy2SYpaEqDVSDVtoB0VNge0yxMSpE1CFJVQpIBBHMGOiQanyr8uUcqtKEjMdM4BJvL8NLISTLMyS9cIVjHkFOQOTwNd/4Zyn705ZfZKQfWrGHiVae0Pdb6NBsiWoeJvKsB9YbJJslnwSxhlywVVJJ1USSdTUx+b7/vDt7RNms2NZLO9NI278RraqXYJzVxDB5KpSMBAgPhHSRHhjpAgO0IdmBfWLCVJY9NN9PrEdnSA3M186fxBstIIfUfKAEtctjR48Ci9YIt5BVkzBjy/wAwORkdvlygKu0eIxb2a1doaviOfUBj1oHiuvAut2ZwKCObHOwqB++sBq/CluKpaB2ismIE+0P0wpkk+SVQwSZAcguA74SCNM1OSp20WcVQS1BGe8K20oXgViINQHmseWFE1CT5840KwrCxRmNKYWBzCRgdAVn3UlRAxKUrKApr7uwlaLRKJE2iRUMoB+4XpXR9W3jMeIFJM+YZfgUrEKEZhy4NUkKJBGhBjZLfLOApIqAXGTnOmxpQxlfGdmSJyZqKptCe0ybvOQumhepGhJgKy7fAf3fSHm5bWRLQrEqiSlTD3kqzpXI/CEa7XSoJ1V8DX4xZ3de5kTVgpKkmrAsQSGLdW+AgNKkWslCloT2goxDNrmM9YTOObcqYiUpSQlQUoa6gHXMU+EeXdxNKTiSStKZlFDCTnQ+F/hFdxMtGCWEzAqpLYVpYdFJTn00gFiao5Elso1Lhm9Ja7NKKlMpKcCnepTR/lGW2pb5QRd16mWnCz1eA3u0LmMwBwnUEabkQKuyFRDg8q0P94vFWYFT4jTQZPEiltT7/ALwH1hk4EsA0FoVAlktYWSNRmPr0g1GYaApeMbt9osc6WBUpJHUV9KRgosJQHUGct0j9KqqGahHryjGfxIuvsFEAEDNJ0IOg06wCN2Dnr6xeSeHTgSoHQOCQK/dGziuKnlmZjYk4cLP3c35Vp67Q9fh9b5CpcwTBjnq8CCHKqVw6Cmf2YBO9lYDEakmg5NrqekcTEkFnGjiNHvLhVSlCiU9/EnCdDo+lNBvFBe/CqkDH3QwDjn731gFOWHXXP7H0jybLYgAH4Ef5iGYyZimJYUB+H2IkEwBwWNBzfV/v6QAdvTlm+UQWdLqSN1AfERNbVO2nxjm7qzZf70//AGEBq3GfZgSkLISVUScPvBlNk2hzDHKB+Hb7qErPeHdcuSRsA4JBIB7KWkAsMRYGAfxW8Mk/1qb0hbuy3pWEpW+IOCoUcaHnq75wG2SwiakHVt/g4orIhxQlKmitVcNnSVdxJK3BJr4hVn8Ls5ZnNYTLBe86X4ZiVBiXUcJAG+j0A2ZLBgS9dbvxEWoEIQx0JOX8wCraFYJzF+4sp9CR9DHVqLTK+8nPYgvH1osQEkTpq3mTVPLQC5wVxTJmzlgBnmYjUozAg1xJ7p+YPwgGSy3fInSylJMm0JyLkoUdCxcp8tYG4onqV2eJRPcx1ehUzj1BisnZBQ+G4jm1WsrCcVcCcPxJ+sBX2iBWgidEDQH6lekDLQXcZHX70jntwKJ6PsPOnnHF3zmdLUSXJNHObimXOAmlIKTkchl16wWhfUAZVziIzA32Y6lrGh0zJ1+T9YAidaQhLndgBUk7CKW/bh9rlLlzzmnukENLVXJg6hlUmsE31eSZCMa0qKU1KkjJWhLaOY9ua9pVoSFy1hQNGPiSqjgu1ID8+3lZ5lnUuRNBGT/FiOWfqY74cvBUqclQLbqGYBFQPKG/8ZbIBPkrGa0KB/2kN84zkGsB+ibqvaXPkdoHCMNSoMzBjQ1OfyhH43vQKkLIBZRodwN9yzGFS4+LpkpPZrUoy2Zh4tWY7iAr+vn2gpCScIYMd9T509IAGVU5av8Ae8ETFAJEBpXhbSOFzHDn7pAeTy5ixuu7FmZLUsiWMQLlyaF8h0h84S4Jl+z9paB+dNDp3lD3SNMZoT1aFqfZ1iYpCQVlKil0g1IJA6ZQD7edwyrapCZqlBKHV3CK5Crigq8UF+cKWCzy+0K50tiAFUWSTkAGf0i4vaQtUuSpCZjhcskJCgcJoXbTcRBxhZVTOyGFRAnAlhk6VB6fdYDP78SEHs5cwzBSuBSKZsxNYpCmNHvLhFU9UvAUpSEkTFHQPRh7xYmlMoUuJrsFntC5SXKQElJOZBSHPrigKMiO5M9SMjzb76x2pMQwBku0uOuY57iOSp4EB00jpE4ijuOcB3NgdoIdyBhqaDnHBA5+jwH6HlKoHIG4Fa7f3gtI/wAmJ6bx8UhuUBCFK38soKs5p5+XMuM9Yi7PIMG39PhEmIJS70Ar95wC9xveEoI7FRSZi2ISQXCXzFNWyhEs8uYJqRLWqWipVhOFyMgwrtnWGTiC9Zc6aAgJcAjF7xavo7tFZLWEnvHvFyAzU+2zgK3iucZs9AUrGUyy7l2dTt8ITbxs2EkjzhstXetUxqMlI6nM/OAJtjxqCGqc+gzgFOJlSyIZLw4aDDBnkdorLXYlSmSrMhz5/WAESl884kskodrKCh3TMS/Rw8GXdYhMBq25+/lEVvSJaJTAuFFRcMaHJtMhAbT7XQq0AJ8h/iFfgS0dn209QdKi3m5U/wAYq7BxGF2adLx/mIQpUsn30HNI2UHcDrFr+HNqliWUzHxElSEkaZEp3rAO1kvrtaJlrZqKwsn1LP5QbZVOOpZ4FWtSgMCcP7tugc+sG3chstYAe02FL7PqBGa/iPcEwqTOljEAClYGYq4LaipyeNZnpxcjvAM+RRmBEB+cSIhmRt16cM2aYcS5SHOrMfhUwDZLmlSVJCEAJWFd0h6ioNci2KAySz3fNmf6cta/2pJ+jRdWPga2TGJQmWk1dawCBuUh1fCNVQljtSPQnvF9wW3EBRXJw+mz2U/ly5loD9pTFib3Ukigw9M4LuW4rJ2by5KcKjiYguNGNaM2UHT5uEzCk4slMNQ1R6N6Rz7ClXeQogKrQkAk6wF5PtiJZCSDXkQN2BZniylhwD5xHKbSPFTFBJwAKUN3D710POAIX/fOE3iK9ytRloIwp8RHvKzYbgQ2Wu0JQjGo4U7Fs9BQsTGbziFrJSGSFEtmRrXmc3gBZyGUFYlJIfLXUuGrHSl5kEbbGJCcnzOTs55+e0RIluMn051oelIAmbcZTLNo/UxU23LkweKG7lPNUp6AZ7bdKRpd3A9kUKS6QCk6029IRL7sSLPNmISe6SFNpl4YCFcwZppTTXodYD4ps35EibTUNyBIByziOasH5fQwZxNIJsti/aQzmneJ86QEXDlmBZsJNGKtH12he4rDWlaQ7JpnGhXBYWRjJoBkMuWmf8xn3E88rtCyQoZCujZMNoCskTsOdRnTMHcbGNM4M4oQESpJS6g6EqA8QUcTf0l6EZaiMtKYMuy1mVMSou2rdGB6jOA/RU2WopopKTyBP8R7ZZhSWMZvd99WqZJ7UzcALhISkOqrAkmgBOwgCz8R3lLdUyWuYgFiQNv28oDZe0iNRpGY2T8SJRYLSpLZ/Yi+l8e2PCPzIBhnqGesVFsYoxe8lWPo3i+BPrFNefG9lbxu+zv6Qvp49SElOB9jXLnSAcrVNp0pz5RAq0N3jkM+h18jCrcfEyCjvqDjukMcvdV6MPKLaZeFHHeDVAao1B8oAy8llCCpLAyzjIGqCe96H4QB7e2SiBmOhiO0zSEYQ6mDDCopKkkfqFajU6iE6Zc6lEmXMdILNNWUrDe6oBw45FoDcbJNxZZb5V5c4KFoQks4xHIBsRatB/eBU+IdTAV3/wDNzP2fxAUN/XkubMKVulKckPXqd4pZyVJUkiodljrseQ0hm4o/1B0T9YXUeAfesBZXPcRmqJylg1Wfkncn0hmtVxWfCghIxIUCDudlPn9KRPcf+hK/bEcn/TR+5XzMB7IkBKVFy5Bepb03jKrwteJa1HIqLOPKm+kainwr/aqFIf8AJSOh+YgE5acy/rk394Z74sZKrNLZ0olpTT9RANfOF21eH1+Zhst3+vI/b9IC2TZwUplh9BnTzb6RmXGUiWi1TESlYwlgSS/ebvNU0Bp5RrKcx97QhcN5W3or5qgEZMon+0dokEkJ3IEHzc/KK60Z/exgNJlBOKTLGEISC9QGCUsItLHaES8aTMSxU9VAUIA33EY3N1+94gVr5QG3WadZAhOM2d2q4lu+8Tf8VsKRSbZ09CgfKMJRp1H1iYawGzWjiCxZGfIPUg/SKG1TrpU7mSH1SFA+TCM3EfKygLa8LLZ0d6TakrbIFCwfViD8IglW6gxTKOxSMYLb5MRyfSK5Uc/p6wDPYuJkpYKBIBp3XIGwfTrlBM7iCwrUVTJM0q1UAA+zssOdH5CExOn3tH02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2" name="AutoShape 4" descr="data:image/jpeg;base64,/9j/4AAQSkZJRgABAQAAAQABAAD/2wCEAAkGBxQTEhUUEhQWFRUWGB0YFxgYGBwdHBsaHh8dGh0cGiAgHSggGBolHxkYIzEiJSksLi4uGh8zODMsNygtLisBCgoKBQUFDgUFDisZExkrKysrKysrKysrKysrKysrKysrKysrKysrKysrKysrKysrKysrKysrKysrKysrKysrK//AABEIAPkAvAMBIgACEQEDEQH/xAAcAAACAwEBAQEAAAAAAAAAAAAEBgMFBwIBAAj/xABCEAABAgMGAwUGBQMCBQUBAAABAhEAAyEEBRIxQVEGYXETIjKBkRRCobHB8AcjUnLRYuHxM4IVNENEkiSDorLSFv/EABQBAQAAAAAAAAAAAAAAAAAAAAD/xAAUEQEAAAAAAAAAAAAAAAAAAAAA/9oADAMBAAIRAxEAPwC8sN8n3qiJrXfjLASwTCXeM1aZRUFJAHiwmoq3pHUm8ULUAqdLZss6wDWb9UQpJSDTWkQyL7UD4UhqM/L+IDkyTMoidLLB2Bct0zinmqSFqdbjlTQ5PtSAN4ovBSgMOuQJyOdIopFr77TMgKsfjHdolKXiOKYQA9Gp1jqyXfQMnE5Ykmr7QHqbcQcSVEfp6xfm+TMSCpZSoNXF3WGigK6RQ26SkMkeIO75U2iATAoMWHXWAs7degVkQSDmDTkW3ip9pJACW1xHUcoEmT0EqYEHVsjziOXMbwu5zHOAtl2vQuxYZ5+UcongAuS5PdZizZE7wLjehEdy5jEMOnSA6mWksCHdOR+DNEc1RAGvKvxPWOZ6mCmzcGsRTLVQAAvq5+UAeLQ+jvo0fWcEM/8AgQNJXlUAUg+TOCknfSAveHyBMdVUHfT0hntZkmUtMod4+EiWWBfp1hQsSllsDgDMgsP7xcyJy0owlZq5cEhn84CKVYJilYcanJZgg5b1yi3uzhwY1CdMJIqAktTnrFbJtJR4T1Op6mBTPUF43U7NnpAORuCzse5nzL+rwJP4Skq8CloPV/nAd38SJqJg2b/MWY4jlDJCiYCrtnBZCXlzATqFBgfMZRRWy5Z0tWEyirmklvlDob5UsAy5aj5D+Y69oX+lQ9ID86lJZjTeC7MlQUKaMH+LR9bZLakh2dvttYJs1pOEMC+5+AEAVKnzDiISxT7wBBHWJrdN7Qy1UxAYX3J1gyTbMaCUpwqWnCUhiH3c5RKm5lqXLwglKQDWgJGekAFZgoUFO9Ug/N46VKWmbjDhJzagB3i9/wD59aqhyQHA5nrHo4emlgshL08T+eUAuzycVTmNK9Y9sknGlRSKPhroYbJXCiB31zR3RXu6a5wbZrks6pawiYSldDlnv1rAIMuzLLh0sFVA1iQWRQcmjmidWhrtFxKl0lJxg5nEAp9KGhEVdqsxSp1oPdyqDy0MBUrspSrUBnA/mCDZVM48IId2cPT0eOxOxTAwUdGwwQmQVGoUdCCDXXlAA01aObRZgXIAKjpoBDNZeEUHvTFTDqyGDP1eDBctmlp7yVU8JUoknyoIBKRYUhu8cTZBvsxa2G7AFBanyYJNCrrskfGGdXZSpeNCMLUAKWr8zFGZ7lzmd4CxSsUA++kdhbwEibE8pcBPhiKaeUTY4HnKEADNNYKuy8sHdUAqWTUH3TuNoBnLgYTIDRJISgJZKylWRSmnUnbrH0yyIBLIP+1TD5wLwXeKloMoscAxB/0nMeRb1i6XKUDQmAy5d39qQvAkHMgUD6U3ixk3EEAKCApWzEVarchFVaJpDJCnOZr95wZ7JNUkAzAkc1KeAitPEplDCgS5RSfdSC+VXgu7+Ka/mqxpLErao2HIcoFlcMSpmc4gJGgJBP16R5PuqyITS0hSnBwgfAjSAdZt5S1Sypagg5oLgkjkBUdIrLPxGiZRKVUYOzP6/IxTWaz2dioqX3tBQDoTrBCrJY88c9sykAMW8oBimqSpDKrTIFyfPzgSw9nKQ4YElqkBztzMAJ9nUkCWqcCQ+Tn0epjmTYu+ClS5jVGNKUt8c+cAwTFBSXJCekV1jutKjiErcE5iPbJdaAcQSAo1bEafQwdLsk5IOBSXZg6gW+cBDbUstDIACaBWXkWgyfaCssACPX1gFd22peHGtOeQ/wAVEE+zTQwK0gAapBPzgJVl2ZQSpqNlE9jngeIkLTq39oqJonFwmc7eFsI8vswo3nxROlEptMqelJyxUSehAwno5gLjia8DOmBKSMKNtSdeUVqDFRMvuzLFFzJRNHDt5guCIsLmvGWrEkzpalAPmQFgbA+FQ2gDQIkCDs7gjxAMdzuM6RJZBLmDEkjmBWJZkpsvhAfSk0ge0GJgDANsmaCAFKRAyprRzMnc4CXNgG7gK2takjcKT6h/pGkzBWMn4Fk4rXLA/qJ9DGmzLIX974QCeu6EgVmywd0gk/NojmXMkGs0butbc6ZNDDK4ds4LNixHWtfpSJbLdqAlTJSGUQ5DmhMAp2iy4nCbQgJ0QCohL8wIrZ/DctCwk4VkjEVAkgclPrDReF1Kc4SlOLVRAKdyGz846s91KQazZeHXupc710EAvm4ZKu6iaUl2YJJbpSD7Lw/LSazkqOXexO3QZRZ2u9pMk6KUGG/poIim8TysL95StAHHyMBAqTKRREvEeRV8KwP/AMQwnvIWgalgpvjWK+fxMatLlganvn5mKpF/rLvKSsaFSSacv8QF7NvdZxYJqSkZPLI9djEcq9rb7ksHmwAbk9TFam3ihTZmUXcCgPMNURJJVaTklgS2pIrAMVlvC1TB3mlnUGp9HrB8mzTSMS5/hqQJY+ZMLKbqta2/OwNtHyrgtRqqettQxY+kA3S5qB3u1Ctw6R6RWX9PFps02SJbhSSl8QLHRSeYissnD81AI9o7N8+45baopEwuOYkg+2KajjCA7adDAZCZYBY56xzkaZxZW2WDNmc1qZupb+IBmIY+cBJY7bMll5aik7bwwXdxpMS3apxp3yV/B84X5aCMRbkOseJlUgNIsV8SbQPy1AKbwmivTXyivvSS9FP8oRRLILjMaxeXfxMpIwWgdojf3h/MAXO5QKoReSrJLnB7NMSp/cJAVFdbLGtJZaCOogGn8M7EtS5s1NMCQkaVU+Xkn4w6zJ00Fi78jFRwbIRKsqXQoqUSskc8vgB6xaKKT7s2AXJ95zxMTiKQl6F+8a0ypT6xPYbYtSSe2Sh1H3SS5ObvCvaFrX3nIGnP3ct6Qddy5qe4kPRxiDelQ/WAZEISSArtJhq5DV6uGECqs8gnvSS+XfmfYAgSdNXmoYTsknPej/YidNkGeJhqc6dBrAEIXZ0lhKRzwn5E5wVIssiY7S2bOods9IrzZZRxErKiGYBGZOw+sfKNmDqSVzNML5No4NBygL5NyWZWcsKj5FzWZJ/Lkpccn+sUNgvTvnspSAl2Jc/N684vBe6JYPalLk+66vQvAT9gAO7LSnyA/wAxxLXMCmoxrQCPP+Ky2YYjqknX1MVt68Sy7OErmkJCvC+u+W0BchZfWvKsepGpJHVTRBYrUZ8tEyUpGBYdJFYK9nPvTeuUB4pEo1cK83it4hSlNmnKSgOJZIYV5tzZ4MXIlAkYyTsCNdaRT31esiymWJiVhMwllZgAZlWwrAZ/eVnkGWmehFEt2iE0dCqEgaKSWMUlqu4KViRMlqQa4sQBbmk1B+ENt9cIzZU2YuRg7GYHwlR8JGjDJy45NCoi4JpySP8AyH8wEVsmghMtJdKak/qVqYksN2zJoUZaSrCz5UfL5GLNV0JRLSFVWKkg/Dm0cKtkqU8sy8VA+GlQ5D1rn8ICqn2NaFFKkKBG9IFmSQDiYEUoXi3vG9zNCe4ARQF3ptA9nkY2CUKJYACpc8hARi1pKG9nlpU1FpxJIO5Y9884vuELwtE6aLOVBQwkjtBiy00O8dyOErVMDJl4eayEt9Yvbp/D8yjjXNJWPdlkp6jFn6NAOtzypqJaUzMCSNsm0FeUHlZ5ev8AeAbLMUwdbk0D/IVeOwtSXBCTXP7EBQ2ezWdgcTjUBs83fVmiYTJIZwpYyAq30hLsoEsgCaQdRk1dHOwixvGcoAsvEmpBoKwDKmaDUJwgUZwmBfbzLUUypBUWaqgzwv2aaFZkkBO41q7a5RYKWcLEnCRQuG8mqScoCK3zrUqkxUqTiJUf1gAP0bOF/ghEualfaLKSGVVZTiJdzzPhgy0Jm4Vd5JStOHUkA0zyfOFlMwWa0qRVhTpv/MA8TLPIl1QnFqxOZ6u9YJkXykMRZh/bdvjC+bQJaQSCs5jD+nT75wfd6TM0Y0Z3o+jmlHgCL64iWqWugQE1cOCAK005RmdrtC5ysSiTonkNoa+P1plYLMlQWvxzCKsHdIJ/UcyNG5xU8PSEmpGQJ++UA2/hpaZpsy5aSrCiYaOzYmV1zf1hrRYSs/mOA/Mk8toovwqs5/8AVUZJUhicvejQPZmzPo0ANZrElKQyQj71hX/EK7VTLOFo7y5JxAAOSnJXXQtyMOSUAvrHabPt6QGO2DiKYqxdmgFa5AJ/9kEDzbEkCKy7r6YNMFfv0jVOJLslypCkyZSEKmzEBTJZ64i7D+mFC9uFkTmUxlrKgCUlwoOxcfq5+sAvqvRKnLh9IXrRN7xLu5z3jYJP4XWJKnK5yx+lS0gH/wAUg+Twtfijw1Ks3YTZKEoSo9kpKcnSMQOeZANdWgE+67MFq7xptv8AxGjcPWWgSkZDPb/MIVyWNS1pCCCsmg5bnlGqXbICU4Uk4AO8s0fp8nEASbcEuiUDNWMwnJJ/qVknoTEEyfawe8bMg54PzFq+DfKPVXqH7KzgEjNTd1H/AOlnb1iWzWbsyVOVE+Iqz6kwE1zTFFXaqwlKwPCXCVVBIcAh6ODUF4s1zgch8oprXPJdchkKOaySEq5lLHH1oecegTNZqtMggDLShpAZnVSgo5HV2cvTPODZMoEsXLfDy1hgk8DzFIGNQBG4223gqy8IhBqS4rman6QCpKljHQFinQNlnRoIm3c6ASpSW8IIOenR4e5dySiQVliNnH92iW8bNKkyVLNWG7ZVz0Hx84BCm2USAFKJUMVXoOnM7NAN1cOpts8qKFM4KiCRQZJfc0yge8b0M9WJaklqJSkFgP55wZd1rmCXhQtYSXdILAg50+zAEWvsrNN7OTLSpCQA61KUQXrgPIbuCYktV9WkS5hs8tDgeJRYinuswKtg8c2Wzpd1DPXT+3nBPEpSizhMvJWe/wDiAzey2pSpiirvKmOCTm51MMcmQJCGKVOpLuS7Cr5an6wrz1YVuKGD7Lf8wJKSyiTmdAzNAa5+GDixqKk4VKmknQkYU4f/AIkevOG2faUpSSqgSHPQPGZ8G8VHsezlI72JSmUSXUQGAYPUhgA5y0FIrXxpbLO4tFlSMTtj8Jf1BgNRlWkEAgZ6CJUL/wARk/D/ABZaEWgGf4cI7ifBgUHCkVII94FztyjVrDPExCVyylSDkd/4rSAoeOpyxISE5mYPCkqJZ/dBC1D9ppmaQvXfMmFcoMrxD/tZ6fjMmYB50i6/EBBKZSfE63wYRMNBngBCiA+aTTV3imuqznt5IMtu8P8AtrSnKv8A1Jpl+vkIB3mWRdWIfRqDPUaiKniK7+1kLTbEo7LPEl0qRTuqTupz5u0M6pnro4+3hdv6b2klSpuHspYdQargZ1cE/wAwGY2S3yLK0uU5K/8AVmnxYf00oOkWtmvFVoCcBYEslA90D35n6lbJyrCmuwpMw9/s5alNKK04VLBNMKNANSWA+EOfD9ymQVIU3apOInMKSrJSdxRuoMBfXfZUy0sPXMk89yYkXOxkh+4Cx5nboNdzTeAJ94p7WXKDkrzILFI5PqfgIOlj8sBgnuthFW89eu8B1OOJLZZHp9hojXbZaSQVgF8ioCFm3X9NWsSbMgBS3/MU6gEghOJKU+eZ0y1gmXwfKIeaQtZqVKBJfkygANhAaJLlUzeOyQBWm5jklsoGtVj7RJQVKD6j5QBktIzLPzhS4+c2aao+FDMka1DqO/SHGWGpybSETjq+5K0zLMAZhIAKkKDJUDvqQwoIBKs9ukPhlpIAABUaurU8hp5RcrsicKCk4yQ5arcopbvuLtO6h3DliGfkI7u+8VyS2BlBTMVMH2OcBZz7QqQO0IdAzSfEP2nMfHpFHfNuCmKC6ZgdLdWIIyCgQQYK4gvSZagGlpThoVJOmx0Jzimtdn7KTJBNSZigNkOkAnqQowFfOkYn30+sCCWRVsoLlzqx8QnFVWHehygPblmLExGBWBWKigfC9Hhu4stN4Ilez2goXJURhmJSK8i9UmFCTLZVDShCgKDqNo1VN6ItEgWe0AonKQCjEGCtQqWrJQ/wYBBuxWCkab+Gd54hMkE+FpienhV8cPrGdGQcWFScKgdouuF7R7NaAou5BAbVRYAHkag9X0gHDj3vLkoovNWAiWrkDhWUu1apU/KA7ksqvapTymAL1kKSKc1TlIHkH2iTjOcDaUoKgGSO6VSqvXwzhgV1QeRrHfCNkHtWLs0jCksRKkp5UKFqB/2h+bQDfbp5SMktq7/TOKOTLlrUtc3HMzYqcIRLbwpDjTNWZMMSkg01+XWEL8VL4MmQJCCypoJUf6BRh1JryEBnk6yptVrnKluhCg8tJJLMAACS5OpzzMMd33ursiiccNpsoOHF/wBSXqk7uwqNQk7wuXHaCFIUNBTzzENpsXts2XMCUpkyXeafeUKYdzhU/p1gLYHwtLYkPjIDuakbjPKA+IrzMizkiqlHCNc8z5DXpFioJaiieZiqvS0rS5QVDs0urCHLHl5CAWeDVSUzictAVKKgC1WA94hg6stNY09IGz8xCPdS5hm4lKUF4Uu2Fk8lgB1PiNTkUjJ4ZZc5gxgHNIDOAT5fzHrcs/usfHFk4aErifixMpKpVkOJTkLmJqEnUJP6q56QBHG3EwlJVIln8xQZZB8I2/cfhGeyk1iCStySouo6/esTKtQR1gLBdtTKFNfUHlFVaLwC1fmJxcwWV6sx6ERU228MRzeI7NaC7ZvkPlAMVit0ouiRJXMWoktMUAkPqQnMdS3KKS/LHMKipa8ahSgZIA90E0ptDZdkyz2aUsrolNZqk+JR0lo5nLFoKitYR75vVdpmFRAQkURLT4UJ2G/MnOAik2ZIQpS1hxRKQXJO5agTAxEfIFD5RNIzgDZCSEuzAbRpvAs6RbbIqyWplmWSUaKSMwpB8SSHzjOlpZHNWxo0S3Fa+xtUleIgYwFEZtllAM96WRUqeqRMJUqUGSshiuWaoUebUPNJgK0KIfAMRHhG5Ff59DD3+IV1lctNqQnvSh3iDVUomoIYVS7+sIl7pKJRUUtiSCh9QaAiAvxefbTCorTLJAdInpTVh7k9BS/7Sxzhi4Klsucpg7Af9vXV3k55ZlhyhUuC0tLSDOCThy9pSK692bKYdAW2pDrwaAZcxWLEMZqFIVpvLQEH4ndoC+XMrlGOfipaMdtY0KZaQH5uo+r/ACjYbZapcqWqZMOBCElSyRkAK5R+dL4vQz7ROmqL9otShnRLkJAfIYcIbRoD2yrwJJ2i/vueErkSUFRs6UY2TTECosepbOF2SHATua9Mz8ofbhtNkCZcuekFQlSlORoQtgPU+sATZ7aoJNMEsAKrUhLPV6kwuXLfE5c6cEECZMBKH0IHdHpF/wAQX9L7OaiWgDEk4jrlT75Rm0iauVMStBIU7pUdx8xmG5wDn+Hs0zTOUqqgEJc51fE/mkecNM2axaFD8P7zT7XPSE4RO/MAJfvZqHRyWjQp13BZxCjwH34h2iZ7BPMp0kJDnI4cQxNywvzjBpM5ST3SR0LR+k7TJBSQvvJIIUMwQaF/KMM4z4UXYpjgFUhVZa82/pUdFDnmPNgB/wCJ4x3gAoagM/MjRXShgGZaju8QoiMisBJnE9kmMp9soaeEPw/n2xImqIlSDkssVL/Yl8tHLecAccWCRY7V2NnBKUIAmFSnKlqcnklg1BAVFutClAIJoKtziQYEyatiV69IGty0E4kFwWNQxB1DQKFekBPgoBvWCEgJFdcusBrm1p5RKhalUOWcAXZ5yiCSchSOJsoYXz57HnEyZgSABrodN44mA4SA/wAIBiuXj+1iV7KUy5yFJMsBSWISQQQ6WBo+YgXjCcorlpUXEmTLSNsnfnnC7dVt7GfKmkAiWsKIUKEA1fyeL7iAgzZyQQQlWEUPhAGGvQiAdrktQEsfnBNBT2vDp+mbJcdKww8M21aSSZqDZ2WVqUsKZQIwqC8KQU5ghmihuO09xI7dqUHthT8JkkrHSsHPO7GZ2BHaEggzFKKWcOSZgBUGf3QKUGsB5+KN9gyUSZSwRMOJZH6E5J81EH/bGN2p0q5fzDEuxWsrmzVI7QIWQvEsAsktQOFYas4GvpQXjMxKUQkJdROEEnDyrtlAd2SY6kNniAi+tEk9uGd0yZA5+AGF27hVC9l16fbxp12XSlM0WpEwFapaEhKg6UkJCXcAkGhzDQC3el2zUIMyY4CiAA1WrntpC5bJjJbPCpxXLRQ86ekajeV43gUvLkS5gdiykEnYhl12yEIXFVomrCUzrKJCqlwlioZOd2POAAuW1dlaZa8mUx6GkbSi0gCpjBrSad0k0BfIA5keRpGy2SYpaEqDVSDVtoB0VNge0yxMSpE1CFJVQpIBBHMGOiQanyr8uUcqtKEjMdM4BJvL8NLISTLMyS9cIVjHkFOQOTwNd/4Zyn705ZfZKQfWrGHiVae0Pdb6NBsiWoeJvKsB9YbJJslnwSxhlywVVJJ1USSdTUx+b7/vDt7RNms2NZLO9NI278RraqXYJzVxDB5KpSMBAgPhHSRHhjpAgO0IdmBfWLCVJY9NN9PrEdnSA3M186fxBstIIfUfKAEtctjR48Ci9YIt5BVkzBjy/wAwORkdvlygKu0eIxb2a1doaviOfUBj1oHiuvAut2ZwKCObHOwqB++sBq/CluKpaB2ismIE+0P0wpkk+SVQwSZAcguA74SCNM1OSp20WcVQS1BGe8K20oXgViINQHmseWFE1CT5840KwrCxRmNKYWBzCRgdAVn3UlRAxKUrKApr7uwlaLRKJE2iRUMoB+4XpXR9W3jMeIFJM+YZfgUrEKEZhy4NUkKJBGhBjZLfLOApIqAXGTnOmxpQxlfGdmSJyZqKptCe0ybvOQumhepGhJgKy7fAf3fSHm5bWRLQrEqiSlTD3kqzpXI/CEa7XSoJ1V8DX4xZ3de5kTVgpKkmrAsQSGLdW+AgNKkWslCloT2goxDNrmM9YTOObcqYiUpSQlQUoa6gHXMU+EeXdxNKTiSStKZlFDCTnQ+F/hFdxMtGCWEzAqpLYVpYdFJTn00gFiao5Elso1Lhm9Ja7NKKlMpKcCnepTR/lGW2pb5QRd16mWnCz1eA3u0LmMwBwnUEabkQKuyFRDg8q0P94vFWYFT4jTQZPEiltT7/ALwH1hk4EsA0FoVAlktYWSNRmPr0g1GYaApeMbt9osc6WBUpJHUV9KRgosJQHUGct0j9KqqGahHryjGfxIuvsFEAEDNJ0IOg06wCN2Dnr6xeSeHTgSoHQOCQK/dGziuKnlmZjYk4cLP3c35Vp67Q9fh9b5CpcwTBjnq8CCHKqVw6Cmf2YBO9lYDEakmg5NrqekcTEkFnGjiNHvLhVSlCiU9/EnCdDo+lNBvFBe/CqkDH3QwDjn731gFOWHXXP7H0jybLYgAH4Ef5iGYyZimJYUB+H2IkEwBwWNBzfV/v6QAdvTlm+UQWdLqSN1AfERNbVO2nxjm7qzZf70//AGEBq3GfZgSkLISVUScPvBlNk2hzDHKB+Hb7qErPeHdcuSRsA4JBIB7KWkAsMRYGAfxW8Mk/1qb0hbuy3pWEpW+IOCoUcaHnq75wG2SwiakHVt/g4orIhxQlKmitVcNnSVdxJK3BJr4hVn8Ls5ZnNYTLBe86X4ZiVBiXUcJAG+j0A2ZLBgS9dbvxEWoEIQx0JOX8wCraFYJzF+4sp9CR9DHVqLTK+8nPYgvH1osQEkTpq3mTVPLQC5wVxTJmzlgBnmYjUozAg1xJ7p+YPwgGSy3fInSylJMm0JyLkoUdCxcp8tYG4onqV2eJRPcx1ehUzj1BisnZBQ+G4jm1WsrCcVcCcPxJ+sBX2iBWgidEDQH6lekDLQXcZHX70jntwKJ6PsPOnnHF3zmdLUSXJNHObimXOAmlIKTkchl16wWhfUAZVziIzA32Y6lrGh0zJ1+T9YAidaQhLndgBUk7CKW/bh9rlLlzzmnukENLVXJg6hlUmsE31eSZCMa0qKU1KkjJWhLaOY9ua9pVoSFy1hQNGPiSqjgu1ID8+3lZ5lnUuRNBGT/FiOWfqY74cvBUqclQLbqGYBFQPKG/8ZbIBPkrGa0KB/2kN84zkGsB+ibqvaXPkdoHCMNSoMzBjQ1OfyhH43vQKkLIBZRodwN9yzGFS4+LpkpPZrUoy2Zh4tWY7iAr+vn2gpCScIYMd9T509IAGVU5av8Ae8ETFAJEBpXhbSOFzHDn7pAeTy5ixuu7FmZLUsiWMQLlyaF8h0h84S4Jl+z9paB+dNDp3lD3SNMZoT1aFqfZ1iYpCQVlKil0g1IJA6ZQD7edwyrapCZqlBKHV3CK5Crigq8UF+cKWCzy+0K50tiAFUWSTkAGf0i4vaQtUuSpCZjhcskJCgcJoXbTcRBxhZVTOyGFRAnAlhk6VB6fdYDP78SEHs5cwzBSuBSKZsxNYpCmNHvLhFU9UvAUpSEkTFHQPRh7xYmlMoUuJrsFntC5SXKQElJOZBSHPrigKMiO5M9SMjzb76x2pMQwBku0uOuY57iOSp4EB00jpE4ijuOcB3NgdoIdyBhqaDnHBA5+jwH6HlKoHIG4Fa7f3gtI/wAmJ6bx8UhuUBCFK38soKs5p5+XMuM9Yi7PIMG39PhEmIJS70Ar95wC9xveEoI7FRSZi2ISQXCXzFNWyhEs8uYJqRLWqWipVhOFyMgwrtnWGTiC9Zc6aAgJcAjF7xavo7tFZLWEnvHvFyAzU+2zgK3iucZs9AUrGUyy7l2dTt8ITbxs2EkjzhstXetUxqMlI6nM/OAJtjxqCGqc+gzgFOJlSyIZLw4aDDBnkdorLXYlSmSrMhz5/WAESl884kskodrKCh3TMS/Rw8GXdYhMBq25+/lEVvSJaJTAuFFRcMaHJtMhAbT7XQq0AJ8h/iFfgS0dn209QdKi3m5U/wAYq7BxGF2adLx/mIQpUsn30HNI2UHcDrFr+HNqliWUzHxElSEkaZEp3rAO1kvrtaJlrZqKwsn1LP5QbZVOOpZ4FWtSgMCcP7tugc+sG3chstYAe02FL7PqBGa/iPcEwqTOljEAClYGYq4LaipyeNZnpxcjvAM+RRmBEB+cSIhmRt16cM2aYcS5SHOrMfhUwDZLmlSVJCEAJWFd0h6ioNci2KAySz3fNmf6cta/2pJ+jRdWPga2TGJQmWk1dawCBuUh1fCNVQljtSPQnvF9wW3EBRXJw+mz2U/ly5loD9pTFib3Ukigw9M4LuW4rJ2by5KcKjiYguNGNaM2UHT5uEzCk4slMNQ1R6N6Rz7ClXeQogKrQkAk6wF5PtiJZCSDXkQN2BZniylhwD5xHKbSPFTFBJwAKUN3D710POAIX/fOE3iK9ytRloIwp8RHvKzYbgQ2Wu0JQjGo4U7Fs9BQsTGbziFrJSGSFEtmRrXmc3gBZyGUFYlJIfLXUuGrHSl5kEbbGJCcnzOTs55+e0RIluMn051oelIAmbcZTLNo/UxU23LkweKG7lPNUp6AZ7bdKRpd3A9kUKS6QCk6029IRL7sSLPNmISe6SFNpl4YCFcwZppTTXodYD4ps35EibTUNyBIByziOasH5fQwZxNIJsti/aQzmneJ86QEXDlmBZsJNGKtH12he4rDWlaQ7JpnGhXBYWRjJoBkMuWmf8xn3E88rtCyQoZCujZMNoCskTsOdRnTMHcbGNM4M4oQESpJS6g6EqA8QUcTf0l6EZaiMtKYMuy1mVMSou2rdGB6jOA/RU2WopopKTyBP8R7ZZhSWMZvd99WqZJ7UzcALhISkOqrAkmgBOwgCz8R3lLdUyWuYgFiQNv28oDZe0iNRpGY2T8SJRYLSpLZ/Yi+l8e2PCPzIBhnqGesVFsYoxe8lWPo3i+BPrFNefG9lbxu+zv6Qvp49SElOB9jXLnSAcrVNp0pz5RAq0N3jkM+h18jCrcfEyCjvqDjukMcvdV6MPKLaZeFHHeDVAao1B8oAy8llCCpLAyzjIGqCe96H4QB7e2SiBmOhiO0zSEYQ6mDDCopKkkfqFajU6iE6Zc6lEmXMdILNNWUrDe6oBw45FoDcbJNxZZb5V5c4KFoQks4xHIBsRatB/eBU+IdTAV3/wDNzP2fxAUN/XkubMKVulKckPXqd4pZyVJUkiodljrseQ0hm4o/1B0T9YXUeAfesBZXPcRmqJylg1Wfkncn0hmtVxWfCghIxIUCDudlPn9KRPcf+hK/bEcn/TR+5XzMB7IkBKVFy5Bepb03jKrwteJa1HIqLOPKm+kainwr/aqFIf8AJSOh+YgE5acy/rk394Z74sZKrNLZ0olpTT9RANfOF21eH1+Zhst3+vI/b9IC2TZwUplh9BnTzb6RmXGUiWi1TESlYwlgSS/ebvNU0Bp5RrKcx97QhcN5W3or5qgEZMon+0dokEkJ3IEHzc/KK60Z/exgNJlBOKTLGEISC9QGCUsItLHaES8aTMSxU9VAUIA33EY3N1+94gVr5QG3WadZAhOM2d2q4lu+8Tf8VsKRSbZ09CgfKMJRp1H1iYawGzWjiCxZGfIPUg/SKG1TrpU7mSH1SFA+TCM3EfKygLa8LLZ0d6TakrbIFCwfViD8IglW6gxTKOxSMYLb5MRyfSK5Uc/p6wDPYuJkpYKBIBp3XIGwfTrlBM7iCwrUVTJM0q1UAA+zssOdH5CExOn3tH02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4" name="AutoShape 6" descr="data:image/jpeg;base64,/9j/4AAQSkZJRgABAQAAAQABAAD/2wCEAAkGBxQTEhUUEhQWFRUWGB0YFxgYGBwdHBsaHh8dGh0cGiAgHSggGBolHxkYIzEiJSksLi4uGh8zODMsNygtLisBCgoKBQUFDgUFDisZExkrKysrKysrKysrKysrKysrKysrKysrKysrKysrKysrKysrKysrKysrKysrKysrKysrK//AABEIAPkAvAMBIgACEQEDEQH/xAAcAAACAwEBAQEAAAAAAAAAAAAEBgMFBwIBAAj/xABCEAABAgMGAwUGBQMCBQUBAAABAhEAAyEEBRIxQVEGYXETIjKBkRRCobHB8AcjUnLRYuHxM4IVNENEkiSDorLSFv/EABQBAQAAAAAAAAAAAAAAAAAAAAD/xAAUEQEAAAAAAAAAAAAAAAAAAAAA/9oADAMBAAIRAxEAPwC8sN8n3qiJrXfjLASwTCXeM1aZRUFJAHiwmoq3pHUm8ULUAqdLZss6wDWb9UQpJSDTWkQyL7UD4UhqM/L+IDkyTMoidLLB2Bct0zinmqSFqdbjlTQ5PtSAN4ovBSgMOuQJyOdIopFr77TMgKsfjHdolKXiOKYQA9Gp1jqyXfQMnE5Ykmr7QHqbcQcSVEfp6xfm+TMSCpZSoNXF3WGigK6RQ26SkMkeIO75U2iATAoMWHXWAs7degVkQSDmDTkW3ip9pJACW1xHUcoEmT0EqYEHVsjziOXMbwu5zHOAtl2vQuxYZ5+UcongAuS5PdZizZE7wLjehEdy5jEMOnSA6mWksCHdOR+DNEc1RAGvKvxPWOZ6mCmzcGsRTLVQAAvq5+UAeLQ+jvo0fWcEM/8AgQNJXlUAUg+TOCknfSAveHyBMdVUHfT0hntZkmUtMod4+EiWWBfp1hQsSllsDgDMgsP7xcyJy0owlZq5cEhn84CKVYJilYcanJZgg5b1yi3uzhwY1CdMJIqAktTnrFbJtJR4T1Op6mBTPUF43U7NnpAORuCzse5nzL+rwJP4Skq8CloPV/nAd38SJqJg2b/MWY4jlDJCiYCrtnBZCXlzATqFBgfMZRRWy5Z0tWEyirmklvlDob5UsAy5aj5D+Y69oX+lQ9ID86lJZjTeC7MlQUKaMH+LR9bZLakh2dvttYJs1pOEMC+5+AEAVKnzDiISxT7wBBHWJrdN7Qy1UxAYX3J1gyTbMaCUpwqWnCUhiH3c5RKm5lqXLwglKQDWgJGekAFZgoUFO9Ug/N46VKWmbjDhJzagB3i9/wD59aqhyQHA5nrHo4emlgshL08T+eUAuzycVTmNK9Y9sknGlRSKPhroYbJXCiB31zR3RXu6a5wbZrks6pawiYSldDlnv1rAIMuzLLh0sFVA1iQWRQcmjmidWhrtFxKl0lJxg5nEAp9KGhEVdqsxSp1oPdyqDy0MBUrspSrUBnA/mCDZVM48IId2cPT0eOxOxTAwUdGwwQmQVGoUdCCDXXlAA01aObRZgXIAKjpoBDNZeEUHvTFTDqyGDP1eDBctmlp7yVU8JUoknyoIBKRYUhu8cTZBvsxa2G7AFBanyYJNCrrskfGGdXZSpeNCMLUAKWr8zFGZ7lzmd4CxSsUA++kdhbwEibE8pcBPhiKaeUTY4HnKEADNNYKuy8sHdUAqWTUH3TuNoBnLgYTIDRJISgJZKylWRSmnUnbrH0yyIBLIP+1TD5wLwXeKloMoscAxB/0nMeRb1i6XKUDQmAy5d39qQvAkHMgUD6U3ixk3EEAKCApWzEVarchFVaJpDJCnOZr95wZ7JNUkAzAkc1KeAitPEplDCgS5RSfdSC+VXgu7+Ka/mqxpLErao2HIcoFlcMSpmc4gJGgJBP16R5PuqyITS0hSnBwgfAjSAdZt5S1Sypagg5oLgkjkBUdIrLPxGiZRKVUYOzP6/IxTWaz2dioqX3tBQDoTrBCrJY88c9sykAMW8oBimqSpDKrTIFyfPzgSw9nKQ4YElqkBztzMAJ9nUkCWqcCQ+Tn0epjmTYu+ClS5jVGNKUt8c+cAwTFBSXJCekV1jutKjiErcE5iPbJdaAcQSAo1bEafQwdLsk5IOBSXZg6gW+cBDbUstDIACaBWXkWgyfaCssACPX1gFd22peHGtOeQ/wAVEE+zTQwK0gAapBPzgJVl2ZQSpqNlE9jngeIkLTq39oqJonFwmc7eFsI8vswo3nxROlEptMqelJyxUSehAwno5gLjia8DOmBKSMKNtSdeUVqDFRMvuzLFFzJRNHDt5guCIsLmvGWrEkzpalAPmQFgbA+FQ2gDQIkCDs7gjxAMdzuM6RJZBLmDEkjmBWJZkpsvhAfSk0ge0GJgDANsmaCAFKRAyprRzMnc4CXNgG7gK2takjcKT6h/pGkzBWMn4Fk4rXLA/qJ9DGmzLIX974QCeu6EgVmywd0gk/NojmXMkGs0butbc6ZNDDK4ds4LNixHWtfpSJbLdqAlTJSGUQ5DmhMAp2iy4nCbQgJ0QCohL8wIrZ/DctCwk4VkjEVAkgclPrDReF1Kc4SlOLVRAKdyGz846s91KQazZeHXupc710EAvm4ZKu6iaUl2YJJbpSD7Lw/LSazkqOXexO3QZRZ2u9pMk6KUGG/poIim8TysL95StAHHyMBAqTKRREvEeRV8KwP/AMQwnvIWgalgpvjWK+fxMatLlganvn5mKpF/rLvKSsaFSSacv8QF7NvdZxYJqSkZPLI9djEcq9rb7ksHmwAbk9TFam3ihTZmUXcCgPMNURJJVaTklgS2pIrAMVlvC1TB3mlnUGp9HrB8mzTSMS5/hqQJY+ZMLKbqta2/OwNtHyrgtRqqettQxY+kA3S5qB3u1Ctw6R6RWX9PFps02SJbhSSl8QLHRSeYissnD81AI9o7N8+45baopEwuOYkg+2KajjCA7adDAZCZYBY56xzkaZxZW2WDNmc1qZupb+IBmIY+cBJY7bMll5aik7bwwXdxpMS3apxp3yV/B84X5aCMRbkOseJlUgNIsV8SbQPy1AKbwmivTXyivvSS9FP8oRRLILjMaxeXfxMpIwWgdojf3h/MAXO5QKoReSrJLnB7NMSp/cJAVFdbLGtJZaCOogGn8M7EtS5s1NMCQkaVU+Xkn4w6zJ00Fi78jFRwbIRKsqXQoqUSskc8vgB6xaKKT7s2AXJ95zxMTiKQl6F+8a0ypT6xPYbYtSSe2Sh1H3SS5ObvCvaFrX3nIGnP3ct6Qddy5qe4kPRxiDelQ/WAZEISSArtJhq5DV6uGECqs8gnvSS+XfmfYAgSdNXmoYTsknPej/YidNkGeJhqc6dBrAEIXZ0lhKRzwn5E5wVIssiY7S2bOods9IrzZZRxErKiGYBGZOw+sfKNmDqSVzNML5No4NBygL5NyWZWcsKj5FzWZJ/Lkpccn+sUNgvTvnspSAl2Jc/N684vBe6JYPalLk+66vQvAT9gAO7LSnyA/wAxxLXMCmoxrQCPP+Ky2YYjqknX1MVt68Sy7OErmkJCvC+u+W0BchZfWvKsepGpJHVTRBYrUZ8tEyUpGBYdJFYK9nPvTeuUB4pEo1cK83it4hSlNmnKSgOJZIYV5tzZ4MXIlAkYyTsCNdaRT31esiymWJiVhMwllZgAZlWwrAZ/eVnkGWmehFEt2iE0dCqEgaKSWMUlqu4KViRMlqQa4sQBbmk1B+ENt9cIzZU2YuRg7GYHwlR8JGjDJy45NCoi4JpySP8AyH8wEVsmghMtJdKak/qVqYksN2zJoUZaSrCz5UfL5GLNV0JRLSFVWKkg/Dm0cKtkqU8sy8VA+GlQ5D1rn8ICqn2NaFFKkKBG9IFmSQDiYEUoXi3vG9zNCe4ARQF3ptA9nkY2CUKJYACpc8hARi1pKG9nlpU1FpxJIO5Y9884vuELwtE6aLOVBQwkjtBiy00O8dyOErVMDJl4eayEt9Yvbp/D8yjjXNJWPdlkp6jFn6NAOtzypqJaUzMCSNsm0FeUHlZ5ev8AeAbLMUwdbk0D/IVeOwtSXBCTXP7EBQ2ezWdgcTjUBs83fVmiYTJIZwpYyAq30hLsoEsgCaQdRk1dHOwixvGcoAsvEmpBoKwDKmaDUJwgUZwmBfbzLUUypBUWaqgzwv2aaFZkkBO41q7a5RYKWcLEnCRQuG8mqScoCK3zrUqkxUqTiJUf1gAP0bOF/ghEualfaLKSGVVZTiJdzzPhgy0Jm4Vd5JStOHUkA0zyfOFlMwWa0qRVhTpv/MA8TLPIl1QnFqxOZ6u9YJkXykMRZh/bdvjC+bQJaQSCs5jD+nT75wfd6TM0Y0Z3o+jmlHgCL64iWqWugQE1cOCAK005RmdrtC5ysSiTonkNoa+P1plYLMlQWvxzCKsHdIJ/UcyNG5xU8PSEmpGQJ++UA2/hpaZpsy5aSrCiYaOzYmV1zf1hrRYSs/mOA/Mk8toovwqs5/8AVUZJUhicvejQPZmzPo0ANZrElKQyQj71hX/EK7VTLOFo7y5JxAAOSnJXXQtyMOSUAvrHabPt6QGO2DiKYqxdmgFa5AJ/9kEDzbEkCKy7r6YNMFfv0jVOJLslypCkyZSEKmzEBTJZ64i7D+mFC9uFkTmUxlrKgCUlwoOxcfq5+sAvqvRKnLh9IXrRN7xLu5z3jYJP4XWJKnK5yx+lS0gH/wAUg+Twtfijw1Ks3YTZKEoSo9kpKcnSMQOeZANdWgE+67MFq7xptv8AxGjcPWWgSkZDPb/MIVyWNS1pCCCsmg5bnlGqXbICU4Uk4AO8s0fp8nEASbcEuiUDNWMwnJJ/qVknoTEEyfawe8bMg54PzFq+DfKPVXqH7KzgEjNTd1H/AOlnb1iWzWbsyVOVE+Iqz6kwE1zTFFXaqwlKwPCXCVVBIcAh6ODUF4s1zgch8oprXPJdchkKOaySEq5lLHH1oecegTNZqtMggDLShpAZnVSgo5HV2cvTPODZMoEsXLfDy1hgk8DzFIGNQBG4223gqy8IhBqS4rman6QCpKljHQFinQNlnRoIm3c6ASpSW8IIOenR4e5dySiQVliNnH92iW8bNKkyVLNWG7ZVz0Hx84BCm2USAFKJUMVXoOnM7NAN1cOpts8qKFM4KiCRQZJfc0yge8b0M9WJaklqJSkFgP55wZd1rmCXhQtYSXdILAg50+zAEWvsrNN7OTLSpCQA61KUQXrgPIbuCYktV9WkS5hs8tDgeJRYinuswKtg8c2Wzpd1DPXT+3nBPEpSizhMvJWe/wDiAzey2pSpiirvKmOCTm51MMcmQJCGKVOpLuS7Cr5an6wrz1YVuKGD7Lf8wJKSyiTmdAzNAa5+GDixqKk4VKmknQkYU4f/AIkevOG2faUpSSqgSHPQPGZ8G8VHsezlI72JSmUSXUQGAYPUhgA5y0FIrXxpbLO4tFlSMTtj8Jf1BgNRlWkEAgZ6CJUL/wARk/D/ABZaEWgGf4cI7ifBgUHCkVII94FztyjVrDPExCVyylSDkd/4rSAoeOpyxISE5mYPCkqJZ/dBC1D9ppmaQvXfMmFcoMrxD/tZ6fjMmYB50i6/EBBKZSfE63wYRMNBngBCiA+aTTV3imuqznt5IMtu8P8AtrSnKv8A1Jpl+vkIB3mWRdWIfRqDPUaiKniK7+1kLTbEo7LPEl0qRTuqTupz5u0M6pnro4+3hdv6b2klSpuHspYdQargZ1cE/wAwGY2S3yLK0uU5K/8AVmnxYf00oOkWtmvFVoCcBYEslA90D35n6lbJyrCmuwpMw9/s5alNKK04VLBNMKNANSWA+EOfD9ymQVIU3apOInMKSrJSdxRuoMBfXfZUy0sPXMk89yYkXOxkh+4Cx5nboNdzTeAJ94p7WXKDkrzILFI5PqfgIOlj8sBgnuthFW89eu8B1OOJLZZHp9hojXbZaSQVgF8ioCFm3X9NWsSbMgBS3/MU6gEghOJKU+eZ0y1gmXwfKIeaQtZqVKBJfkygANhAaJLlUzeOyQBWm5jklsoGtVj7RJQVKD6j5QBktIzLPzhS4+c2aao+FDMka1DqO/SHGWGpybSETjq+5K0zLMAZhIAKkKDJUDvqQwoIBKs9ukPhlpIAABUaurU8hp5RcrsicKCk4yQ5arcopbvuLtO6h3DliGfkI7u+8VyS2BlBTMVMH2OcBZz7QqQO0IdAzSfEP2nMfHpFHfNuCmKC6ZgdLdWIIyCgQQYK4gvSZagGlpThoVJOmx0Jzimtdn7KTJBNSZigNkOkAnqQowFfOkYn30+sCCWRVsoLlzqx8QnFVWHehygPblmLExGBWBWKigfC9Hhu4stN4Ilez2goXJURhmJSK8i9UmFCTLZVDShCgKDqNo1VN6ItEgWe0AonKQCjEGCtQqWrJQ/wYBBuxWCkab+Gd54hMkE+FpienhV8cPrGdGQcWFScKgdouuF7R7NaAou5BAbVRYAHkag9X0gHDj3vLkoovNWAiWrkDhWUu1apU/KA7ksqvapTymAL1kKSKc1TlIHkH2iTjOcDaUoKgGSO6VSqvXwzhgV1QeRrHfCNkHtWLs0jCksRKkp5UKFqB/2h+bQDfbp5SMktq7/TOKOTLlrUtc3HMzYqcIRLbwpDjTNWZMMSkg01+XWEL8VL4MmQJCCypoJUf6BRh1JryEBnk6yptVrnKluhCg8tJJLMAACS5OpzzMMd33ursiiccNpsoOHF/wBSXqk7uwqNQk7wuXHaCFIUNBTzzENpsXts2XMCUpkyXeafeUKYdzhU/p1gLYHwtLYkPjIDuakbjPKA+IrzMizkiqlHCNc8z5DXpFioJaiieZiqvS0rS5QVDs0urCHLHl5CAWeDVSUzictAVKKgC1WA94hg6stNY09IGz8xCPdS5hm4lKUF4Uu2Fk8lgB1PiNTkUjJ4ZZc5gxgHNIDOAT5fzHrcs/usfHFk4aErifixMpKpVkOJTkLmJqEnUJP6q56QBHG3EwlJVIln8xQZZB8I2/cfhGeyk1iCStySouo6/esTKtQR1gLBdtTKFNfUHlFVaLwC1fmJxcwWV6sx6ERU228MRzeI7NaC7ZvkPlAMVit0ouiRJXMWoktMUAkPqQnMdS3KKS/LHMKipa8ahSgZIA90E0ptDZdkyz2aUsrolNZqk+JR0lo5nLFoKitYR75vVdpmFRAQkURLT4UJ2G/MnOAik2ZIQpS1hxRKQXJO5agTAxEfIFD5RNIzgDZCSEuzAbRpvAs6RbbIqyWplmWSUaKSMwpB8SSHzjOlpZHNWxo0S3Fa+xtUleIgYwFEZtllAM96WRUqeqRMJUqUGSshiuWaoUebUPNJgK0KIfAMRHhG5Ff59DD3+IV1lctNqQnvSh3iDVUomoIYVS7+sIl7pKJRUUtiSCh9QaAiAvxefbTCorTLJAdInpTVh7k9BS/7Sxzhi4Klsucpg7Af9vXV3k55ZlhyhUuC0tLSDOCThy9pSK692bKYdAW2pDrwaAZcxWLEMZqFIVpvLQEH4ndoC+XMrlGOfipaMdtY0KZaQH5uo+r/ACjYbZapcqWqZMOBCElSyRkAK5R+dL4vQz7ROmqL9otShnRLkJAfIYcIbRoD2yrwJJ2i/vueErkSUFRs6UY2TTECosepbOF2SHATua9Mz8ofbhtNkCZcuekFQlSlORoQtgPU+sATZ7aoJNMEsAKrUhLPV6kwuXLfE5c6cEECZMBKH0IHdHpF/wAQX9L7OaiWgDEk4jrlT75Rm0iauVMStBIU7pUdx8xmG5wDn+Hs0zTOUqqgEJc51fE/mkecNM2axaFD8P7zT7XPSE4RO/MAJfvZqHRyWjQp13BZxCjwH34h2iZ7BPMp0kJDnI4cQxNywvzjBpM5ST3SR0LR+k7TJBSQvvJIIUMwQaF/KMM4z4UXYpjgFUhVZa82/pUdFDnmPNgB/wCJ4x3gAoagM/MjRXShgGZaju8QoiMisBJnE9kmMp9soaeEPw/n2xImqIlSDkssVL/Yl8tHLecAccWCRY7V2NnBKUIAmFSnKlqcnklg1BAVFutClAIJoKtziQYEyatiV69IGty0E4kFwWNQxB1DQKFekBPgoBvWCEgJFdcusBrm1p5RKhalUOWcAXZ5yiCSchSOJsoYXz57HnEyZgSABrodN44mA4SA/wAIBiuXj+1iV7KUy5yFJMsBSWISQQQ6WBo+YgXjCcorlpUXEmTLSNsnfnnC7dVt7GfKmkAiWsKIUKEA1fyeL7iAgzZyQQQlWEUPhAGGvQiAdrktQEsfnBNBT2vDp+mbJcdKww8M21aSSZqDZ2WVqUsKZQIwqC8KQU5ghmihuO09xI7dqUHthT8JkkrHSsHPO7GZ2BHaEggzFKKWcOSZgBUGf3QKUGsB5+KN9gyUSZSwRMOJZH6E5J81EH/bGN2p0q5fzDEuxWsrmzVI7QIWQvEsAsktQOFYas4GvpQXjMxKUQkJdROEEnDyrtlAd2SY6kNniAi+tEk9uGd0yZA5+AGF27hVC9l16fbxp12XSlM0WpEwFapaEhKg6UkJCXcAkGhzDQC3el2zUIMyY4CiAA1WrntpC5bJjJbPCpxXLRQ86ekajeV43gUvLkS5gdiykEnYhl12yEIXFVomrCUzrKJCqlwlioZOd2POAAuW1dlaZa8mUx6GkbSi0gCpjBrSad0k0BfIA5keRpGy2SYpaEqDVSDVtoB0VNge0yxMSpE1CFJVQpIBBHMGOiQanyr8uUcqtKEjMdM4BJvL8NLISTLMyS9cIVjHkFOQOTwNd/4Zyn705ZfZKQfWrGHiVae0Pdb6NBsiWoeJvKsB9YbJJslnwSxhlywVVJJ1USSdTUx+b7/vDt7RNms2NZLO9NI278RraqXYJzVxDB5KpSMBAgPhHSRHhjpAgO0IdmBfWLCVJY9NN9PrEdnSA3M186fxBstIIfUfKAEtctjR48Ci9YIt5BVkzBjy/wAwORkdvlygKu0eIxb2a1doaviOfUBj1oHiuvAut2ZwKCObHOwqB++sBq/CluKpaB2ismIE+0P0wpkk+SVQwSZAcguA74SCNM1OSp20WcVQS1BGe8K20oXgViINQHmseWFE1CT5840KwrCxRmNKYWBzCRgdAVn3UlRAxKUrKApr7uwlaLRKJE2iRUMoB+4XpXR9W3jMeIFJM+YZfgUrEKEZhy4NUkKJBGhBjZLfLOApIqAXGTnOmxpQxlfGdmSJyZqKptCe0ybvOQumhepGhJgKy7fAf3fSHm5bWRLQrEqiSlTD3kqzpXI/CEa7XSoJ1V8DX4xZ3de5kTVgpKkmrAsQSGLdW+AgNKkWslCloT2goxDNrmM9YTOObcqYiUpSQlQUoa6gHXMU+EeXdxNKTiSStKZlFDCTnQ+F/hFdxMtGCWEzAqpLYVpYdFJTn00gFiao5Elso1Lhm9Ja7NKKlMpKcCnepTR/lGW2pb5QRd16mWnCz1eA3u0LmMwBwnUEabkQKuyFRDg8q0P94vFWYFT4jTQZPEiltT7/ALwH1hk4EsA0FoVAlktYWSNRmPr0g1GYaApeMbt9osc6WBUpJHUV9KRgosJQHUGct0j9KqqGahHryjGfxIuvsFEAEDNJ0IOg06wCN2Dnr6xeSeHTgSoHQOCQK/dGziuKnlmZjYk4cLP3c35Vp67Q9fh9b5CpcwTBjnq8CCHKqVw6Cmf2YBO9lYDEakmg5NrqekcTEkFnGjiNHvLhVSlCiU9/EnCdDo+lNBvFBe/CqkDH3QwDjn731gFOWHXXP7H0jybLYgAH4Ef5iGYyZimJYUB+H2IkEwBwWNBzfV/v6QAdvTlm+UQWdLqSN1AfERNbVO2nxjm7qzZf70//AGEBq3GfZgSkLISVUScPvBlNk2hzDHKB+Hb7qErPeHdcuSRsA4JBIB7KWkAsMRYGAfxW8Mk/1qb0hbuy3pWEpW+IOCoUcaHnq75wG2SwiakHVt/g4orIhxQlKmitVcNnSVdxJK3BJr4hVn8Ls5ZnNYTLBe86X4ZiVBiXUcJAG+j0A2ZLBgS9dbvxEWoEIQx0JOX8wCraFYJzF+4sp9CR9DHVqLTK+8nPYgvH1osQEkTpq3mTVPLQC5wVxTJmzlgBnmYjUozAg1xJ7p+YPwgGSy3fInSylJMm0JyLkoUdCxcp8tYG4onqV2eJRPcx1ehUzj1BisnZBQ+G4jm1WsrCcVcCcPxJ+sBX2iBWgidEDQH6lekDLQXcZHX70jntwKJ6PsPOnnHF3zmdLUSXJNHObimXOAmlIKTkchl16wWhfUAZVziIzA32Y6lrGh0zJ1+T9YAidaQhLndgBUk7CKW/bh9rlLlzzmnukENLVXJg6hlUmsE31eSZCMa0qKU1KkjJWhLaOY9ua9pVoSFy1hQNGPiSqjgu1ID8+3lZ5lnUuRNBGT/FiOWfqY74cvBUqclQLbqGYBFQPKG/8ZbIBPkrGa0KB/2kN84zkGsB+ibqvaXPkdoHCMNSoMzBjQ1OfyhH43vQKkLIBZRodwN9yzGFS4+LpkpPZrUoy2Zh4tWY7iAr+vn2gpCScIYMd9T509IAGVU5av8Ae8ETFAJEBpXhbSOFzHDn7pAeTy5ixuu7FmZLUsiWMQLlyaF8h0h84S4Jl+z9paB+dNDp3lD3SNMZoT1aFqfZ1iYpCQVlKil0g1IJA6ZQD7edwyrapCZqlBKHV3CK5Crigq8UF+cKWCzy+0K50tiAFUWSTkAGf0i4vaQtUuSpCZjhcskJCgcJoXbTcRBxhZVTOyGFRAnAlhk6VB6fdYDP78SEHs5cwzBSuBSKZsxNYpCmNHvLhFU9UvAUpSEkTFHQPRh7xYmlMoUuJrsFntC5SXKQElJOZBSHPrigKMiO5M9SMjzb76x2pMQwBku0uOuY57iOSp4EB00jpE4ijuOcB3NgdoIdyBhqaDnHBA5+jwH6HlKoHIG4Fa7f3gtI/wAmJ6bx8UhuUBCFK38soKs5p5+XMuM9Yi7PIMG39PhEmIJS70Ar95wC9xveEoI7FRSZi2ISQXCXzFNWyhEs8uYJqRLWqWipVhOFyMgwrtnWGTiC9Zc6aAgJcAjF7xavo7tFZLWEnvHvFyAzU+2zgK3iucZs9AUrGUyy7l2dTt8ITbxs2EkjzhstXetUxqMlI6nM/OAJtjxqCGqc+gzgFOJlSyIZLw4aDDBnkdorLXYlSmSrMhz5/WAESl884kskodrKCh3TMS/Rw8GXdYhMBq25+/lEVvSJaJTAuFFRcMaHJtMhAbT7XQq0AJ8h/iFfgS0dn209QdKi3m5U/wAYq7BxGF2adLx/mIQpUsn30HNI2UHcDrFr+HNqliWUzHxElSEkaZEp3rAO1kvrtaJlrZqKwsn1LP5QbZVOOpZ4FWtSgMCcP7tugc+sG3chstYAe02FL7PqBGa/iPcEwqTOljEAClYGYq4LaipyeNZnpxcjvAM+RRmBEB+cSIhmRt16cM2aYcS5SHOrMfhUwDZLmlSVJCEAJWFd0h6ioNci2KAySz3fNmf6cta/2pJ+jRdWPga2TGJQmWk1dawCBuUh1fCNVQljtSPQnvF9wW3EBRXJw+mz2U/ly5loD9pTFib3Ukigw9M4LuW4rJ2by5KcKjiYguNGNaM2UHT5uEzCk4slMNQ1R6N6Rz7ClXeQogKrQkAk6wF5PtiJZCSDXkQN2BZniylhwD5xHKbSPFTFBJwAKUN3D710POAIX/fOE3iK9ytRloIwp8RHvKzYbgQ2Wu0JQjGo4U7Fs9BQsTGbziFrJSGSFEtmRrXmc3gBZyGUFYlJIfLXUuGrHSl5kEbbGJCcnzOTs55+e0RIluMn051oelIAmbcZTLNo/UxU23LkweKG7lPNUp6AZ7bdKRpd3A9kUKS6QCk6029IRL7sSLPNmISe6SFNpl4YCFcwZppTTXodYD4ps35EibTUNyBIByziOasH5fQwZxNIJsti/aQzmneJ86QEXDlmBZsJNGKtH12he4rDWlaQ7JpnGhXBYWRjJoBkMuWmf8xn3E88rtCyQoZCujZMNoCskTsOdRnTMHcbGNM4M4oQESpJS6g6EqA8QUcTf0l6EZaiMtKYMuy1mVMSou2rdGB6jOA/RU2WopopKTyBP8R7ZZhSWMZvd99WqZJ7UzcALhISkOqrAkmgBOwgCz8R3lLdUyWuYgFiQNv28oDZe0iNRpGY2T8SJRYLSpLZ/Yi+l8e2PCPzIBhnqGesVFsYoxe8lWPo3i+BPrFNefG9lbxu+zv6Qvp49SElOB9jXLnSAcrVNp0pz5RAq0N3jkM+h18jCrcfEyCjvqDjukMcvdV6MPKLaZeFHHeDVAao1B8oAy8llCCpLAyzjIGqCe96H4QB7e2SiBmOhiO0zSEYQ6mDDCopKkkfqFajU6iE6Zc6lEmXMdILNNWUrDe6oBw45FoDcbJNxZZb5V5c4KFoQks4xHIBsRatB/eBU+IdTAV3/wDNzP2fxAUN/XkubMKVulKckPXqd4pZyVJUkiodljrseQ0hm4o/1B0T9YXUeAfesBZXPcRmqJylg1Wfkncn0hmtVxWfCghIxIUCDudlPn9KRPcf+hK/bEcn/TR+5XzMB7IkBKVFy5Bepb03jKrwteJa1HIqLOPKm+kainwr/aqFIf8AJSOh+YgE5acy/rk394Z74sZKrNLZ0olpTT9RANfOF21eH1+Zhst3+vI/b9IC2TZwUplh9BnTzb6RmXGUiWi1TESlYwlgSS/ebvNU0Bp5RrKcx97QhcN5W3or5qgEZMon+0dokEkJ3IEHzc/KK60Z/exgNJlBOKTLGEISC9QGCUsItLHaES8aTMSxU9VAUIA33EY3N1+94gVr5QG3WadZAhOM2d2q4lu+8Tf8VsKRSbZ09CgfKMJRp1H1iYawGzWjiCxZGfIPUg/SKG1TrpU7mSH1SFA+TCM3EfKygLa8LLZ0d6TakrbIFCwfViD8IglW6gxTKOxSMYLb5MRyfSK5Uc/p6wDPYuJkpYKBIBp3XIGwfTrlBM7iCwrUVTJM0q1UAA+zssOdH5CExOn3tH02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6" name="AutoShape 8" descr="data:image/jpeg;base64,/9j/4AAQSkZJRgABAQAAAQABAAD/2wCEAAkGBxQTEhUUEhQWFRUWGB0YFxgYGBwdHBsaHh8dGh0cGiAgHSggGBolHxkYIzEiJSksLi4uGh8zODMsNygtLisBCgoKBQUFDgUFDisZExkrKysrKysrKysrKysrKysrKysrKysrKysrKysrKysrKysrKysrKysrKysrKysrKysrK//AABEIAPkAvAMBIgACEQEDEQH/xAAcAAACAwEBAQEAAAAAAAAAAAAEBgMFBwIBAAj/xABCEAABAgMGAwUGBQMCBQUBAAABAhEAAyEEBRIxQVEGYXETIjKBkRRCobHB8AcjUnLRYuHxM4IVNENEkiSDorLSFv/EABQBAQAAAAAAAAAAAAAAAAAAAAD/xAAUEQEAAAAAAAAAAAAAAAAAAAAA/9oADAMBAAIRAxEAPwC8sN8n3qiJrXfjLASwTCXeM1aZRUFJAHiwmoq3pHUm8ULUAqdLZss6wDWb9UQpJSDTWkQyL7UD4UhqM/L+IDkyTMoidLLB2Bct0zinmqSFqdbjlTQ5PtSAN4ovBSgMOuQJyOdIopFr77TMgKsfjHdolKXiOKYQA9Gp1jqyXfQMnE5Ykmr7QHqbcQcSVEfp6xfm+TMSCpZSoNXF3WGigK6RQ26SkMkeIO75U2iATAoMWHXWAs7degVkQSDmDTkW3ip9pJACW1xHUcoEmT0EqYEHVsjziOXMbwu5zHOAtl2vQuxYZ5+UcongAuS5PdZizZE7wLjehEdy5jEMOnSA6mWksCHdOR+DNEc1RAGvKvxPWOZ6mCmzcGsRTLVQAAvq5+UAeLQ+jvo0fWcEM/8AgQNJXlUAUg+TOCknfSAveHyBMdVUHfT0hntZkmUtMod4+EiWWBfp1hQsSllsDgDMgsP7xcyJy0owlZq5cEhn84CKVYJilYcanJZgg5b1yi3uzhwY1CdMJIqAktTnrFbJtJR4T1Op6mBTPUF43U7NnpAORuCzse5nzL+rwJP4Skq8CloPV/nAd38SJqJg2b/MWY4jlDJCiYCrtnBZCXlzATqFBgfMZRRWy5Z0tWEyirmklvlDob5UsAy5aj5D+Y69oX+lQ9ID86lJZjTeC7MlQUKaMH+LR9bZLakh2dvttYJs1pOEMC+5+AEAVKnzDiISxT7wBBHWJrdN7Qy1UxAYX3J1gyTbMaCUpwqWnCUhiH3c5RKm5lqXLwglKQDWgJGekAFZgoUFO9Ug/N46VKWmbjDhJzagB3i9/wD59aqhyQHA5nrHo4emlgshL08T+eUAuzycVTmNK9Y9sknGlRSKPhroYbJXCiB31zR3RXu6a5wbZrks6pawiYSldDlnv1rAIMuzLLh0sFVA1iQWRQcmjmidWhrtFxKl0lJxg5nEAp9KGhEVdqsxSp1oPdyqDy0MBUrspSrUBnA/mCDZVM48IId2cPT0eOxOxTAwUdGwwQmQVGoUdCCDXXlAA01aObRZgXIAKjpoBDNZeEUHvTFTDqyGDP1eDBctmlp7yVU8JUoknyoIBKRYUhu8cTZBvsxa2G7AFBanyYJNCrrskfGGdXZSpeNCMLUAKWr8zFGZ7lzmd4CxSsUA++kdhbwEibE8pcBPhiKaeUTY4HnKEADNNYKuy8sHdUAqWTUH3TuNoBnLgYTIDRJISgJZKylWRSmnUnbrH0yyIBLIP+1TD5wLwXeKloMoscAxB/0nMeRb1i6XKUDQmAy5d39qQvAkHMgUD6U3ixk3EEAKCApWzEVarchFVaJpDJCnOZr95wZ7JNUkAzAkc1KeAitPEplDCgS5RSfdSC+VXgu7+Ka/mqxpLErao2HIcoFlcMSpmc4gJGgJBP16R5PuqyITS0hSnBwgfAjSAdZt5S1Sypagg5oLgkjkBUdIrLPxGiZRKVUYOzP6/IxTWaz2dioqX3tBQDoTrBCrJY88c9sykAMW8oBimqSpDKrTIFyfPzgSw9nKQ4YElqkBztzMAJ9nUkCWqcCQ+Tn0epjmTYu+ClS5jVGNKUt8c+cAwTFBSXJCekV1jutKjiErcE5iPbJdaAcQSAo1bEafQwdLsk5IOBSXZg6gW+cBDbUstDIACaBWXkWgyfaCssACPX1gFd22peHGtOeQ/wAVEE+zTQwK0gAapBPzgJVl2ZQSpqNlE9jngeIkLTq39oqJonFwmc7eFsI8vswo3nxROlEptMqelJyxUSehAwno5gLjia8DOmBKSMKNtSdeUVqDFRMvuzLFFzJRNHDt5guCIsLmvGWrEkzpalAPmQFgbA+FQ2gDQIkCDs7gjxAMdzuM6RJZBLmDEkjmBWJZkpsvhAfSk0ge0GJgDANsmaCAFKRAyprRzMnc4CXNgG7gK2takjcKT6h/pGkzBWMn4Fk4rXLA/qJ9DGmzLIX974QCeu6EgVmywd0gk/NojmXMkGs0butbc6ZNDDK4ds4LNixHWtfpSJbLdqAlTJSGUQ5DmhMAp2iy4nCbQgJ0QCohL8wIrZ/DctCwk4VkjEVAkgclPrDReF1Kc4SlOLVRAKdyGz846s91KQazZeHXupc710EAvm4ZKu6iaUl2YJJbpSD7Lw/LSazkqOXexO3QZRZ2u9pMk6KUGG/poIim8TysL95StAHHyMBAqTKRREvEeRV8KwP/AMQwnvIWgalgpvjWK+fxMatLlganvn5mKpF/rLvKSsaFSSacv8QF7NvdZxYJqSkZPLI9djEcq9rb7ksHmwAbk9TFam3ihTZmUXcCgPMNURJJVaTklgS2pIrAMVlvC1TB3mlnUGp9HrB8mzTSMS5/hqQJY+ZMLKbqta2/OwNtHyrgtRqqettQxY+kA3S5qB3u1Ctw6R6RWX9PFps02SJbhSSl8QLHRSeYissnD81AI9o7N8+45baopEwuOYkg+2KajjCA7adDAZCZYBY56xzkaZxZW2WDNmc1qZupb+IBmIY+cBJY7bMll5aik7bwwXdxpMS3apxp3yV/B84X5aCMRbkOseJlUgNIsV8SbQPy1AKbwmivTXyivvSS9FP8oRRLILjMaxeXfxMpIwWgdojf3h/MAXO5QKoReSrJLnB7NMSp/cJAVFdbLGtJZaCOogGn8M7EtS5s1NMCQkaVU+Xkn4w6zJ00Fi78jFRwbIRKsqXQoqUSskc8vgB6xaKKT7s2AXJ95zxMTiKQl6F+8a0ypT6xPYbYtSSe2Sh1H3SS5ObvCvaFrX3nIGnP3ct6Qddy5qe4kPRxiDelQ/WAZEISSArtJhq5DV6uGECqs8gnvSS+XfmfYAgSdNXmoYTsknPej/YidNkGeJhqc6dBrAEIXZ0lhKRzwn5E5wVIssiY7S2bOods9IrzZZRxErKiGYBGZOw+sfKNmDqSVzNML5No4NBygL5NyWZWcsKj5FzWZJ/Lkpccn+sUNgvTvnspSAl2Jc/N684vBe6JYPalLk+66vQvAT9gAO7LSnyA/wAxxLXMCmoxrQCPP+Ky2YYjqknX1MVt68Sy7OErmkJCvC+u+W0BchZfWvKsepGpJHVTRBYrUZ8tEyUpGBYdJFYK9nPvTeuUB4pEo1cK83it4hSlNmnKSgOJZIYV5tzZ4MXIlAkYyTsCNdaRT31esiymWJiVhMwllZgAZlWwrAZ/eVnkGWmehFEt2iE0dCqEgaKSWMUlqu4KViRMlqQa4sQBbmk1B+ENt9cIzZU2YuRg7GYHwlR8JGjDJy45NCoi4JpySP8AyH8wEVsmghMtJdKak/qVqYksN2zJoUZaSrCz5UfL5GLNV0JRLSFVWKkg/Dm0cKtkqU8sy8VA+GlQ5D1rn8ICqn2NaFFKkKBG9IFmSQDiYEUoXi3vG9zNCe4ARQF3ptA9nkY2CUKJYACpc8hARi1pKG9nlpU1FpxJIO5Y9884vuELwtE6aLOVBQwkjtBiy00O8dyOErVMDJl4eayEt9Yvbp/D8yjjXNJWPdlkp6jFn6NAOtzypqJaUzMCSNsm0FeUHlZ5ev8AeAbLMUwdbk0D/IVeOwtSXBCTXP7EBQ2ezWdgcTjUBs83fVmiYTJIZwpYyAq30hLsoEsgCaQdRk1dHOwixvGcoAsvEmpBoKwDKmaDUJwgUZwmBfbzLUUypBUWaqgzwv2aaFZkkBO41q7a5RYKWcLEnCRQuG8mqScoCK3zrUqkxUqTiJUf1gAP0bOF/ghEualfaLKSGVVZTiJdzzPhgy0Jm4Vd5JStOHUkA0zyfOFlMwWa0qRVhTpv/MA8TLPIl1QnFqxOZ6u9YJkXykMRZh/bdvjC+bQJaQSCs5jD+nT75wfd6TM0Y0Z3o+jmlHgCL64iWqWugQE1cOCAK005RmdrtC5ysSiTonkNoa+P1plYLMlQWvxzCKsHdIJ/UcyNG5xU8PSEmpGQJ++UA2/hpaZpsy5aSrCiYaOzYmV1zf1hrRYSs/mOA/Mk8toovwqs5/8AVUZJUhicvejQPZmzPo0ANZrElKQyQj71hX/EK7VTLOFo7y5JxAAOSnJXXQtyMOSUAvrHabPt6QGO2DiKYqxdmgFa5AJ/9kEDzbEkCKy7r6YNMFfv0jVOJLslypCkyZSEKmzEBTJZ64i7D+mFC9uFkTmUxlrKgCUlwoOxcfq5+sAvqvRKnLh9IXrRN7xLu5z3jYJP4XWJKnK5yx+lS0gH/wAUg+Twtfijw1Ks3YTZKEoSo9kpKcnSMQOeZANdWgE+67MFq7xptv8AxGjcPWWgSkZDPb/MIVyWNS1pCCCsmg5bnlGqXbICU4Uk4AO8s0fp8nEASbcEuiUDNWMwnJJ/qVknoTEEyfawe8bMg54PzFq+DfKPVXqH7KzgEjNTd1H/AOlnb1iWzWbsyVOVE+Iqz6kwE1zTFFXaqwlKwPCXCVVBIcAh6ODUF4s1zgch8oprXPJdchkKOaySEq5lLHH1oecegTNZqtMggDLShpAZnVSgo5HV2cvTPODZMoEsXLfDy1hgk8DzFIGNQBG4223gqy8IhBqS4rman6QCpKljHQFinQNlnRoIm3c6ASpSW8IIOenR4e5dySiQVliNnH92iW8bNKkyVLNWG7ZVz0Hx84BCm2USAFKJUMVXoOnM7NAN1cOpts8qKFM4KiCRQZJfc0yge8b0M9WJaklqJSkFgP55wZd1rmCXhQtYSXdILAg50+zAEWvsrNN7OTLSpCQA61KUQXrgPIbuCYktV9WkS5hs8tDgeJRYinuswKtg8c2Wzpd1DPXT+3nBPEpSizhMvJWe/wDiAzey2pSpiirvKmOCTm51MMcmQJCGKVOpLuS7Cr5an6wrz1YVuKGD7Lf8wJKSyiTmdAzNAa5+GDixqKk4VKmknQkYU4f/AIkevOG2faUpSSqgSHPQPGZ8G8VHsezlI72JSmUSXUQGAYPUhgA5y0FIrXxpbLO4tFlSMTtj8Jf1BgNRlWkEAgZ6CJUL/wARk/D/ABZaEWgGf4cI7ifBgUHCkVII94FztyjVrDPExCVyylSDkd/4rSAoeOpyxISE5mYPCkqJZ/dBC1D9ppmaQvXfMmFcoMrxD/tZ6fjMmYB50i6/EBBKZSfE63wYRMNBngBCiA+aTTV3imuqznt5IMtu8P8AtrSnKv8A1Jpl+vkIB3mWRdWIfRqDPUaiKniK7+1kLTbEo7LPEl0qRTuqTupz5u0M6pnro4+3hdv6b2klSpuHspYdQargZ1cE/wAwGY2S3yLK0uU5K/8AVmnxYf00oOkWtmvFVoCcBYEslA90D35n6lbJyrCmuwpMw9/s5alNKK04VLBNMKNANSWA+EOfD9ymQVIU3apOInMKSrJSdxRuoMBfXfZUy0sPXMk89yYkXOxkh+4Cx5nboNdzTeAJ94p7WXKDkrzILFI5PqfgIOlj8sBgnuthFW89eu8B1OOJLZZHp9hojXbZaSQVgF8ioCFm3X9NWsSbMgBS3/MU6gEghOJKU+eZ0y1gmXwfKIeaQtZqVKBJfkygANhAaJLlUzeOyQBWm5jklsoGtVj7RJQVKD6j5QBktIzLPzhS4+c2aao+FDMka1DqO/SHGWGpybSETjq+5K0zLMAZhIAKkKDJUDvqQwoIBKs9ukPhlpIAABUaurU8hp5RcrsicKCk4yQ5arcopbvuLtO6h3DliGfkI7u+8VyS2BlBTMVMH2OcBZz7QqQO0IdAzSfEP2nMfHpFHfNuCmKC6ZgdLdWIIyCgQQYK4gvSZagGlpThoVJOmx0Jzimtdn7KTJBNSZigNkOkAnqQowFfOkYn30+sCCWRVsoLlzqx8QnFVWHehygPblmLExGBWBWKigfC9Hhu4stN4Ilez2goXJURhmJSK8i9UmFCTLZVDShCgKDqNo1VN6ItEgWe0AonKQCjEGCtQqWrJQ/wYBBuxWCkab+Gd54hMkE+FpienhV8cPrGdGQcWFScKgdouuF7R7NaAou5BAbVRYAHkag9X0gHDj3vLkoovNWAiWrkDhWUu1apU/KA7ksqvapTymAL1kKSKc1TlIHkH2iTjOcDaUoKgGSO6VSqvXwzhgV1QeRrHfCNkHtWLs0jCksRKkp5UKFqB/2h+bQDfbp5SMktq7/TOKOTLlrUtc3HMzYqcIRLbwpDjTNWZMMSkg01+XWEL8VL4MmQJCCypoJUf6BRh1JryEBnk6yptVrnKluhCg8tJJLMAACS5OpzzMMd33ursiiccNpsoOHF/wBSXqk7uwqNQk7wuXHaCFIUNBTzzENpsXts2XMCUpkyXeafeUKYdzhU/p1gLYHwtLYkPjIDuakbjPKA+IrzMizkiqlHCNc8z5DXpFioJaiieZiqvS0rS5QVDs0urCHLHl5CAWeDVSUzictAVKKgC1WA94hg6stNY09IGz8xCPdS5hm4lKUF4Uu2Fk8lgB1PiNTkUjJ4ZZc5gxgHNIDOAT5fzHrcs/usfHFk4aErifixMpKpVkOJTkLmJqEnUJP6q56QBHG3EwlJVIln8xQZZB8I2/cfhGeyk1iCStySouo6/esTKtQR1gLBdtTKFNfUHlFVaLwC1fmJxcwWV6sx6ERU228MRzeI7NaC7ZvkPlAMVit0ouiRJXMWoktMUAkPqQnMdS3KKS/LHMKipa8ahSgZIA90E0ptDZdkyz2aUsrolNZqk+JR0lo5nLFoKitYR75vVdpmFRAQkURLT4UJ2G/MnOAik2ZIQpS1hxRKQXJO5agTAxEfIFD5RNIzgDZCSEuzAbRpvAs6RbbIqyWplmWSUaKSMwpB8SSHzjOlpZHNWxo0S3Fa+xtUleIgYwFEZtllAM96WRUqeqRMJUqUGSshiuWaoUebUPNJgK0KIfAMRHhG5Ff59DD3+IV1lctNqQnvSh3iDVUomoIYVS7+sIl7pKJRUUtiSCh9QaAiAvxefbTCorTLJAdInpTVh7k9BS/7Sxzhi4Klsucpg7Af9vXV3k55ZlhyhUuC0tLSDOCThy9pSK692bKYdAW2pDrwaAZcxWLEMZqFIVpvLQEH4ndoC+XMrlGOfipaMdtY0KZaQH5uo+r/ACjYbZapcqWqZMOBCElSyRkAK5R+dL4vQz7ROmqL9otShnRLkJAfIYcIbRoD2yrwJJ2i/vueErkSUFRs6UY2TTECosepbOF2SHATua9Mz8ofbhtNkCZcuekFQlSlORoQtgPU+sATZ7aoJNMEsAKrUhLPV6kwuXLfE5c6cEECZMBKH0IHdHpF/wAQX9L7OaiWgDEk4jrlT75Rm0iauVMStBIU7pUdx8xmG5wDn+Hs0zTOUqqgEJc51fE/mkecNM2axaFD8P7zT7XPSE4RO/MAJfvZqHRyWjQp13BZxCjwH34h2iZ7BPMp0kJDnI4cQxNywvzjBpM5ST3SR0LR+k7TJBSQvvJIIUMwQaF/KMM4z4UXYpjgFUhVZa82/pUdFDnmPNgB/wCJ4x3gAoagM/MjRXShgGZaju8QoiMisBJnE9kmMp9soaeEPw/n2xImqIlSDkssVL/Yl8tHLecAccWCRY7V2NnBKUIAmFSnKlqcnklg1BAVFutClAIJoKtziQYEyatiV69IGty0E4kFwWNQxB1DQKFekBPgoBvWCEgJFdcusBrm1p5RKhalUOWcAXZ5yiCSchSOJsoYXz57HnEyZgSABrodN44mA4SA/wAIBiuXj+1iV7KUy5yFJMsBSWISQQQ6WBo+YgXjCcorlpUXEmTLSNsnfnnC7dVt7GfKmkAiWsKIUKEA1fyeL7iAgzZyQQQlWEUPhAGGvQiAdrktQEsfnBNBT2vDp+mbJcdKww8M21aSSZqDZ2WVqUsKZQIwqC8KQU5ghmihuO09xI7dqUHthT8JkkrHSsHPO7GZ2BHaEggzFKKWcOSZgBUGf3QKUGsB5+KN9gyUSZSwRMOJZH6E5J81EH/bGN2p0q5fzDEuxWsrmzVI7QIWQvEsAsktQOFYas4GvpQXjMxKUQkJdROEEnDyrtlAd2SY6kNniAi+tEk9uGd0yZA5+AGF27hVC9l16fbxp12XSlM0WpEwFapaEhKg6UkJCXcAkGhzDQC3el2zUIMyY4CiAA1WrntpC5bJjJbPCpxXLRQ86ekajeV43gUvLkS5gdiykEnYhl12yEIXFVomrCUzrKJCqlwlioZOd2POAAuW1dlaZa8mUx6GkbSi0gCpjBrSad0k0BfIA5keRpGy2SYpaEqDVSDVtoB0VNge0yxMSpE1CFJVQpIBBHMGOiQanyr8uUcqtKEjMdM4BJvL8NLISTLMyS9cIVjHkFOQOTwNd/4Zyn705ZfZKQfWrGHiVae0Pdb6NBsiWoeJvKsB9YbJJslnwSxhlywVVJJ1USSdTUx+b7/vDt7RNms2NZLO9NI278RraqXYJzVxDB5KpSMBAgPhHSRHhjpAgO0IdmBfWLCVJY9NN9PrEdnSA3M186fxBstIIfUfKAEtctjR48Ci9YIt5BVkzBjy/wAwORkdvlygKu0eIxb2a1doaviOfUBj1oHiuvAut2ZwKCObHOwqB++sBq/CluKpaB2ismIE+0P0wpkk+SVQwSZAcguA74SCNM1OSp20WcVQS1BGe8K20oXgViINQHmseWFE1CT5840KwrCxRmNKYWBzCRgdAVn3UlRAxKUrKApr7uwlaLRKJE2iRUMoB+4XpXR9W3jMeIFJM+YZfgUrEKEZhy4NUkKJBGhBjZLfLOApIqAXGTnOmxpQxlfGdmSJyZqKptCe0ybvOQumhepGhJgKy7fAf3fSHm5bWRLQrEqiSlTD3kqzpXI/CEa7XSoJ1V8DX4xZ3de5kTVgpKkmrAsQSGLdW+AgNKkWslCloT2goxDNrmM9YTOObcqYiUpSQlQUoa6gHXMU+EeXdxNKTiSStKZlFDCTnQ+F/hFdxMtGCWEzAqpLYVpYdFJTn00gFiao5Elso1Lhm9Ja7NKKlMpKcCnepTR/lGW2pb5QRd16mWnCz1eA3u0LmMwBwnUEabkQKuyFRDg8q0P94vFWYFT4jTQZPEiltT7/ALwH1hk4EsA0FoVAlktYWSNRmPr0g1GYaApeMbt9osc6WBUpJHUV9KRgosJQHUGct0j9KqqGahHryjGfxIuvsFEAEDNJ0IOg06wCN2Dnr6xeSeHTgSoHQOCQK/dGziuKnlmZjYk4cLP3c35Vp67Q9fh9b5CpcwTBjnq8CCHKqVw6Cmf2YBO9lYDEakmg5NrqekcTEkFnGjiNHvLhVSlCiU9/EnCdDo+lNBvFBe/CqkDH3QwDjn731gFOWHXXP7H0jybLYgAH4Ef5iGYyZimJYUB+H2IkEwBwWNBzfV/v6QAdvTlm+UQWdLqSN1AfERNbVO2nxjm7qzZf70//AGEBq3GfZgSkLISVUScPvBlNk2hzDHKB+Hb7qErPeHdcuSRsA4JBIB7KWkAsMRYGAfxW8Mk/1qb0hbuy3pWEpW+IOCoUcaHnq75wG2SwiakHVt/g4orIhxQlKmitVcNnSVdxJK3BJr4hVn8Ls5ZnNYTLBe86X4ZiVBiXUcJAG+j0A2ZLBgS9dbvxEWoEIQx0JOX8wCraFYJzF+4sp9CR9DHVqLTK+8nPYgvH1osQEkTpq3mTVPLQC5wVxTJmzlgBnmYjUozAg1xJ7p+YPwgGSy3fInSylJMm0JyLkoUdCxcp8tYG4onqV2eJRPcx1ehUzj1BisnZBQ+G4jm1WsrCcVcCcPxJ+sBX2iBWgidEDQH6lekDLQXcZHX70jntwKJ6PsPOnnHF3zmdLUSXJNHObimXOAmlIKTkchl16wWhfUAZVziIzA32Y6lrGh0zJ1+T9YAidaQhLndgBUk7CKW/bh9rlLlzzmnukENLVXJg6hlUmsE31eSZCMa0qKU1KkjJWhLaOY9ua9pVoSFy1hQNGPiSqjgu1ID8+3lZ5lnUuRNBGT/FiOWfqY74cvBUqclQLbqGYBFQPKG/8ZbIBPkrGa0KB/2kN84zkGsB+ibqvaXPkdoHCMNSoMzBjQ1OfyhH43vQKkLIBZRodwN9yzGFS4+LpkpPZrUoy2Zh4tWY7iAr+vn2gpCScIYMd9T509IAGVU5av8Ae8ETFAJEBpXhbSOFzHDn7pAeTy5ixuu7FmZLUsiWMQLlyaF8h0h84S4Jl+z9paB+dNDp3lD3SNMZoT1aFqfZ1iYpCQVlKil0g1IJA6ZQD7edwyrapCZqlBKHV3CK5Crigq8UF+cKWCzy+0K50tiAFUWSTkAGf0i4vaQtUuSpCZjhcskJCgcJoXbTcRBxhZVTOyGFRAnAlhk6VB6fdYDP78SEHs5cwzBSuBSKZsxNYpCmNHvLhFU9UvAUpSEkTFHQPRh7xYmlMoUuJrsFntC5SXKQElJOZBSHPrigKMiO5M9SMjzb76x2pMQwBku0uOuY57iOSp4EB00jpE4ijuOcB3NgdoIdyBhqaDnHBA5+jwH6HlKoHIG4Fa7f3gtI/wAmJ6bx8UhuUBCFK38soKs5p5+XMuM9Yi7PIMG39PhEmIJS70Ar95wC9xveEoI7FRSZi2ISQXCXzFNWyhEs8uYJqRLWqWipVhOFyMgwrtnWGTiC9Zc6aAgJcAjF7xavo7tFZLWEnvHvFyAzU+2zgK3iucZs9AUrGUyy7l2dTt8ITbxs2EkjzhstXetUxqMlI6nM/OAJtjxqCGqc+gzgFOJlSyIZLw4aDDBnkdorLXYlSmSrMhz5/WAESl884kskodrKCh3TMS/Rw8GXdYhMBq25+/lEVvSJaJTAuFFRcMaHJtMhAbT7XQq0AJ8h/iFfgS0dn209QdKi3m5U/wAYq7BxGF2adLx/mIQpUsn30HNI2UHcDrFr+HNqliWUzHxElSEkaZEp3rAO1kvrtaJlrZqKwsn1LP5QbZVOOpZ4FWtSgMCcP7tugc+sG3chstYAe02FL7PqBGa/iPcEwqTOljEAClYGYq4LaipyeNZnpxcjvAM+RRmBEB+cSIhmRt16cM2aYcS5SHOrMfhUwDZLmlSVJCEAJWFd0h6ioNci2KAySz3fNmf6cta/2pJ+jRdWPga2TGJQmWk1dawCBuUh1fCNVQljtSPQnvF9wW3EBRXJw+mz2U/ly5loD9pTFib3Ukigw9M4LuW4rJ2by5KcKjiYguNGNaM2UHT5uEzCk4slMNQ1R6N6Rz7ClXeQogKrQkAk6wF5PtiJZCSDXkQN2BZniylhwD5xHKbSPFTFBJwAKUN3D710POAIX/fOE3iK9ytRloIwp8RHvKzYbgQ2Wu0JQjGo4U7Fs9BQsTGbziFrJSGSFEtmRrXmc3gBZyGUFYlJIfLXUuGrHSl5kEbbGJCcnzOTs55+e0RIluMn051oelIAmbcZTLNo/UxU23LkweKG7lPNUp6AZ7bdKRpd3A9kUKS6QCk6029IRL7sSLPNmISe6SFNpl4YCFcwZppTTXodYD4ps35EibTUNyBIByziOasH5fQwZxNIJsti/aQzmneJ86QEXDlmBZsJNGKtH12he4rDWlaQ7JpnGhXBYWRjJoBkMuWmf8xn3E88rtCyQoZCujZMNoCskTsOdRnTMHcbGNM4M4oQESpJS6g6EqA8QUcTf0l6EZaiMtKYMuy1mVMSou2rdGB6jOA/RU2WopopKTyBP8R7ZZhSWMZvd99WqZJ7UzcALhISkOqrAkmgBOwgCz8R3lLdUyWuYgFiQNv28oDZe0iNRpGY2T8SJRYLSpLZ/Yi+l8e2PCPzIBhnqGesVFsYoxe8lWPo3i+BPrFNefG9lbxu+zv6Qvp49SElOB9jXLnSAcrVNp0pz5RAq0N3jkM+h18jCrcfEyCjvqDjukMcvdV6MPKLaZeFHHeDVAao1B8oAy8llCCpLAyzjIGqCe96H4QB7e2SiBmOhiO0zSEYQ6mDDCopKkkfqFajU6iE6Zc6lEmXMdILNNWUrDe6oBw45FoDcbJNxZZb5V5c4KFoQks4xHIBsRatB/eBU+IdTAV3/wDNzP2fxAUN/XkubMKVulKckPXqd4pZyVJUkiodljrseQ0hm4o/1B0T9YXUeAfesBZXPcRmqJylg1Wfkncn0hmtVxWfCghIxIUCDudlPn9KRPcf+hK/bEcn/TR+5XzMB7IkBKVFy5Bepb03jKrwteJa1HIqLOPKm+kainwr/aqFIf8AJSOh+YgE5acy/rk394Z74sZKrNLZ0olpTT9RANfOF21eH1+Zhst3+vI/b9IC2TZwUplh9BnTzb6RmXGUiWi1TESlYwlgSS/ebvNU0Bp5RrKcx97QhcN5W3or5qgEZMon+0dokEkJ3IEHzc/KK60Z/exgNJlBOKTLGEISC9QGCUsItLHaES8aTMSxU9VAUIA33EY3N1+94gVr5QG3WadZAhOM2d2q4lu+8Tf8VsKRSbZ09CgfKMJRp1H1iYawGzWjiCxZGfIPUg/SKG1TrpU7mSH1SFA+TCM3EfKygLa8LLZ0d6TakrbIFCwfViD8IglW6gxTKOxSMYLb5MRyfSK5Uc/p6wDPYuJkpYKBIBp3XIGwfTrlBM7iCwrUVTJM0q1UAA+zssOdH5CExOn3tH02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8618" name="Picture 10" descr="https://s-media-cache-ak0.pinimg.com/236x/0d/cb/4c/0dcb4ca2d271c7ba62fee537a4c4f8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1"/>
            <a:ext cx="4438160" cy="5867400"/>
          </a:xfrm>
          <a:prstGeom prst="rect">
            <a:avLst/>
          </a:prstGeom>
          <a:noFill/>
        </p:spPr>
      </p:pic>
      <p:pic>
        <p:nvPicPr>
          <p:cNvPr id="68620" name="Picture 12" descr="http://i4.mirror.co.uk/incoming/article93659.ece/alternates/s2197/horses-and-men-in-gas-masks-during-tests-to-find-the-best-protection-against-gas-attacks-pic-dm-9653607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2361" y="990600"/>
            <a:ext cx="4691639" cy="586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5784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Chemical Warfare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/>
              <a:t>Description/Use: </a:t>
            </a:r>
            <a:r>
              <a:rPr lang="en-US" altLang="en-US" sz="2400" dirty="0" smtClean="0"/>
              <a:t>Chemical gas used to incapacitate or kill enemy. An attempt to find a breakthrough weapon to end stalemate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“tear gas” introduced in 1914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Mustard, chlorine, introduced in 1915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Horrible wounds and death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Initially just “sprayed”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Hard to control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/>
              <a:t>Impact: </a:t>
            </a:r>
            <a:r>
              <a:rPr lang="en-US" altLang="en-US" sz="2400" dirty="0" smtClean="0"/>
              <a:t>Troops had to wear masks making fighting difficult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Masks often ineffective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Surprisingly, not a great deal of death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/>
              <a:t>Evolution: </a:t>
            </a:r>
            <a:r>
              <a:rPr lang="en-US" altLang="en-US" sz="2400" dirty="0" smtClean="0"/>
              <a:t>Better means of dispersal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artillery shells and bombs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Although outlawed, chemical weapons still made throughout cold war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1382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Video…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b="1">
                <a:hlinkClick r:id="rId2"/>
              </a:rPr>
              <a:t>http://</a:t>
            </a:r>
            <a:r>
              <a:rPr lang="en-US" altLang="en-US" sz="2400" b="1" smtClean="0">
                <a:hlinkClick r:id="rId2"/>
              </a:rPr>
              <a:t>www.history.com/topics/world-war-i/world-war-i-history/videos/tech-developments-of-world-war-i</a:t>
            </a:r>
            <a:r>
              <a:rPr lang="en-US" altLang="en-US" sz="2400" b="1" smtClean="0"/>
              <a:t> 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5467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/>
          <a:lstStyle/>
          <a:p>
            <a:pPr marL="484188" eaLnBrk="1" hangingPunct="1"/>
            <a:r>
              <a:rPr lang="en-US" altLang="en-US" dirty="0" smtClean="0">
                <a:solidFill>
                  <a:srgbClr val="00B0F0"/>
                </a:solidFill>
                <a:cs typeface="Tunga" pitchFamily="34" charset="0"/>
              </a:rPr>
              <a:t>10</a:t>
            </a:r>
            <a:r>
              <a:rPr lang="en-US" altLang="en-US" baseline="30000" dirty="0" smtClean="0">
                <a:solidFill>
                  <a:srgbClr val="00B0F0"/>
                </a:solidFill>
                <a:cs typeface="Tunga" pitchFamily="34" charset="0"/>
              </a:rPr>
              <a:t>th</a:t>
            </a:r>
            <a:r>
              <a:rPr lang="en-US" altLang="en-US" dirty="0" smtClean="0">
                <a:solidFill>
                  <a:srgbClr val="00B0F0"/>
                </a:solidFill>
                <a:cs typeface="Tunga" pitchFamily="34" charset="0"/>
              </a:rPr>
              <a:t> Euro Studies </a:t>
            </a:r>
            <a:r>
              <a:rPr lang="en-US" altLang="en-US" dirty="0" smtClean="0">
                <a:solidFill>
                  <a:srgbClr val="FF0000"/>
                </a:solidFill>
                <a:cs typeface="Tunga" pitchFamily="34" charset="0"/>
              </a:rPr>
              <a:t>2.11.16</a:t>
            </a:r>
            <a:endParaRPr lang="en-US" altLang="en-US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645025" y="1219200"/>
            <a:ext cx="4498975" cy="4602163"/>
          </a:xfrm>
        </p:spPr>
        <p:txBody>
          <a:bodyPr rtlCol="0">
            <a:normAutofit/>
          </a:bodyPr>
          <a:lstStyle/>
          <a:p>
            <a:pPr marL="571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500" b="1" u="sng" dirty="0" smtClean="0"/>
              <a:t>HW</a:t>
            </a:r>
            <a:r>
              <a:rPr lang="en-US" sz="4500" b="1" u="sng" dirty="0" smtClean="0"/>
              <a:t>:</a:t>
            </a:r>
          </a:p>
          <a:p>
            <a:pPr marL="742950" indent="-6858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5900" b="1" u="sng" dirty="0" smtClean="0"/>
              <a:t>READ</a:t>
            </a:r>
            <a:r>
              <a:rPr lang="en-US" sz="5900" b="1" dirty="0" smtClean="0"/>
              <a:t> &amp; take Notes </a:t>
            </a:r>
            <a:r>
              <a:rPr lang="en-US" sz="5900" b="1" dirty="0" smtClean="0"/>
              <a:t>on </a:t>
            </a:r>
            <a:r>
              <a:rPr lang="en-US" sz="5900" b="1" dirty="0" smtClean="0"/>
              <a:t>26.2 (stamp)</a:t>
            </a:r>
            <a:endParaRPr lang="en-US" sz="5900" b="1" dirty="0" smtClean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3053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9109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/>
              <a:t>Sopwith Camel</a:t>
            </a:r>
          </a:p>
        </p:txBody>
      </p:sp>
      <p:pic>
        <p:nvPicPr>
          <p:cNvPr id="17411" name="Picture 9" descr="sopwith cam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62865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0" descr="camel-vick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"/>
            <a:ext cx="3987800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571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Fokker Dr1 Triplane</a:t>
            </a:r>
            <a:br>
              <a:rPr lang="en-US" sz="4000" smtClean="0"/>
            </a:br>
            <a:r>
              <a:rPr lang="en-US" sz="4000" smtClean="0"/>
              <a:t>Red Baron’s Plane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685800" y="1560513"/>
          <a:ext cx="7772400" cy="460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Bitmap Image" r:id="rId3" imgW="3409524" imgH="2019048" progId="PBrush">
                  <p:embed/>
                </p:oleObj>
              </mc:Choice>
              <mc:Fallback>
                <p:oleObj name="Bitmap Image" r:id="rId3" imgW="3409524" imgH="2019048" progId="PBrush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60513"/>
                        <a:ext cx="7772400" cy="460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676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Bombers and Zeppelins (</a:t>
            </a:r>
            <a:r>
              <a:rPr lang="en-US" dirty="0" err="1" smtClean="0"/>
              <a:t>Luftschiff</a:t>
            </a:r>
            <a:r>
              <a:rPr lang="en-US" dirty="0" smtClean="0"/>
              <a:t>)</a:t>
            </a:r>
          </a:p>
        </p:txBody>
      </p:sp>
      <p:pic>
        <p:nvPicPr>
          <p:cNvPr id="2052" name="Picture 4" descr="ww_giant_bombing_0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447800"/>
            <a:ext cx="7239000" cy="4910138"/>
          </a:xfrm>
          <a:noFill/>
        </p:spPr>
      </p:pic>
      <p:graphicFrame>
        <p:nvGraphicFramePr>
          <p:cNvPr id="2050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3886200" y="1524000"/>
          <a:ext cx="5105400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Bitmap Image" r:id="rId4" imgW="3809524" imgH="1314286" progId="PBrush">
                  <p:embed/>
                </p:oleObj>
              </mc:Choice>
              <mc:Fallback>
                <p:oleObj name="Bitmap Image" r:id="rId4" imgW="3809524" imgH="1314286" progId="PBrush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524000"/>
                        <a:ext cx="5105400" cy="176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080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SUBMARINES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7724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429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SUBMARINES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/>
              <a:t>Description: </a:t>
            </a:r>
            <a:br>
              <a:rPr lang="en-US" altLang="en-US" sz="2400" b="1" dirty="0" smtClean="0"/>
            </a:br>
            <a:r>
              <a:rPr lang="en-US" altLang="en-US" sz="2400" dirty="0" smtClean="0"/>
              <a:t>At outset Germans had two sub types:</a:t>
            </a:r>
            <a:br>
              <a:rPr lang="en-US" altLang="en-US" sz="2400" dirty="0" smtClean="0"/>
            </a:br>
            <a:r>
              <a:rPr lang="en-US" altLang="en-US" sz="2400" dirty="0" smtClean="0"/>
              <a:t>coastal sub: (7 </a:t>
            </a:r>
            <a:r>
              <a:rPr lang="en-US" altLang="en-US" sz="2400" dirty="0" err="1" smtClean="0"/>
              <a:t>kts</a:t>
            </a:r>
            <a:r>
              <a:rPr lang="en-US" altLang="en-US" sz="2400" dirty="0" smtClean="0"/>
              <a:t>, 2 torpedoes and a crew of 14</a:t>
            </a:r>
            <a:br>
              <a:rPr lang="en-US" altLang="en-US" sz="2400" dirty="0" smtClean="0"/>
            </a:br>
            <a:r>
              <a:rPr lang="en-US" altLang="en-US" sz="2400" dirty="0" smtClean="0"/>
              <a:t>patrol (overseas): 14 </a:t>
            </a:r>
            <a:r>
              <a:rPr lang="en-US" altLang="en-US" sz="2400" dirty="0" err="1" smtClean="0"/>
              <a:t>kts</a:t>
            </a:r>
            <a:r>
              <a:rPr lang="en-US" altLang="en-US" sz="2400" dirty="0" smtClean="0"/>
              <a:t>, 4 torpedoes, crew – 28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/>
              <a:t>Use: </a:t>
            </a:r>
            <a:r>
              <a:rPr lang="en-US" altLang="en-US" sz="2400" dirty="0" smtClean="0"/>
              <a:t>attack allied shipping, primarily through use of deck guns NOT torpedoes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/>
              <a:t>Impact: </a:t>
            </a:r>
            <a:r>
              <a:rPr lang="en-US" altLang="en-US" sz="2400" dirty="0" smtClean="0"/>
              <a:t>Very effective against shipping, but sinking of ocean liners was negative in public opinion</a:t>
            </a:r>
            <a:r>
              <a:rPr lang="en-US" altLang="en-US" sz="2400" b="1" dirty="0" smtClean="0"/>
              <a:t> </a:t>
            </a:r>
            <a:br>
              <a:rPr lang="en-US" altLang="en-US" sz="2400" b="1" dirty="0" smtClean="0"/>
            </a:br>
            <a:r>
              <a:rPr lang="en-US" altLang="en-US" sz="2400" dirty="0" smtClean="0"/>
              <a:t>Use of convoy system, depth charges and hydrophones were a response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/>
              <a:t>Evolution:</a:t>
            </a:r>
            <a:br>
              <a:rPr lang="en-US" altLang="en-US" sz="2400" b="1" dirty="0" smtClean="0"/>
            </a:br>
            <a:r>
              <a:rPr lang="en-US" altLang="en-US" sz="2400" dirty="0" smtClean="0"/>
              <a:t>Submarines would get larger and faster with expanded undersea capability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Improved torpedoes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64481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CONVOY SYSTEM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/>
            <a:r>
              <a:rPr lang="en-US" altLang="en-US" sz="2800" b="1" dirty="0" smtClean="0"/>
              <a:t>Description/Use: </a:t>
            </a:r>
          </a:p>
          <a:p>
            <a:pPr lvl="1" eaLnBrk="1" hangingPunct="1"/>
            <a:r>
              <a:rPr lang="en-US" altLang="en-US" sz="2400" dirty="0" smtClean="0"/>
              <a:t>Using armed ships such as destroyers and armed merchant vessels to protect unarmed transport ships from submarines</a:t>
            </a:r>
          </a:p>
          <a:p>
            <a:pPr lvl="1" eaLnBrk="1" hangingPunct="1"/>
            <a:r>
              <a:rPr lang="en-US" altLang="en-US" sz="2400" dirty="0" smtClean="0"/>
              <a:t>A </a:t>
            </a:r>
            <a:r>
              <a:rPr lang="en-US" altLang="en-US" sz="2400" b="1" i="1" u="sng" dirty="0" smtClean="0"/>
              <a:t>TACTIC</a:t>
            </a:r>
            <a:r>
              <a:rPr lang="en-US" altLang="en-US" sz="2400" dirty="0" smtClean="0"/>
              <a:t> not a technology</a:t>
            </a:r>
            <a:r>
              <a:rPr lang="en-US" altLang="en-US" sz="2400" b="1" dirty="0" smtClean="0"/>
              <a:t> </a:t>
            </a:r>
          </a:p>
          <a:p>
            <a:pPr eaLnBrk="1" hangingPunct="1"/>
            <a:r>
              <a:rPr lang="en-US" altLang="en-US" sz="2800" b="1" dirty="0" smtClean="0"/>
              <a:t>Impact: </a:t>
            </a:r>
          </a:p>
          <a:p>
            <a:pPr lvl="1" eaLnBrk="1" hangingPunct="1"/>
            <a:r>
              <a:rPr lang="en-US" altLang="en-US" sz="2400" dirty="0" smtClean="0"/>
              <a:t>Fairly effective once employed (late 1917).</a:t>
            </a:r>
          </a:p>
          <a:p>
            <a:pPr lvl="1" eaLnBrk="1" hangingPunct="1"/>
            <a:r>
              <a:rPr lang="en-US" altLang="en-US" sz="2400" dirty="0" smtClean="0"/>
              <a:t>Declined from 242/</a:t>
            </a:r>
            <a:r>
              <a:rPr lang="en-US" altLang="en-US" sz="2400" dirty="0" err="1" smtClean="0"/>
              <a:t>mo</a:t>
            </a:r>
            <a:r>
              <a:rPr lang="en-US" altLang="en-US" sz="2400" dirty="0" smtClean="0"/>
              <a:t> to 147/</a:t>
            </a:r>
            <a:r>
              <a:rPr lang="en-US" altLang="en-US" sz="2400" dirty="0" err="1" smtClean="0"/>
              <a:t>mo</a:t>
            </a:r>
            <a:r>
              <a:rPr lang="en-US" altLang="en-US" sz="2400" dirty="0" smtClean="0"/>
              <a:t>; 1918 – 103/</a:t>
            </a:r>
            <a:r>
              <a:rPr lang="en-US" altLang="en-US" sz="2400" dirty="0" err="1" smtClean="0"/>
              <a:t>mo</a:t>
            </a:r>
            <a:endParaRPr lang="en-US" altLang="en-US" sz="2400" dirty="0" smtClean="0"/>
          </a:p>
          <a:p>
            <a:pPr eaLnBrk="1" hangingPunct="1"/>
            <a:r>
              <a:rPr lang="en-US" altLang="en-US" sz="2800" b="1" dirty="0" smtClean="0"/>
              <a:t>Evolution:</a:t>
            </a:r>
          </a:p>
          <a:p>
            <a:pPr lvl="1" eaLnBrk="1" hangingPunct="1"/>
            <a:r>
              <a:rPr lang="en-US" altLang="en-US" sz="2400" dirty="0" smtClean="0"/>
              <a:t>Q-ships – Germany forced to use surface ships</a:t>
            </a:r>
          </a:p>
          <a:p>
            <a:pPr eaLnBrk="1" hangingPunct="1"/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994213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CONVOY SYSTEM</a:t>
            </a:r>
          </a:p>
        </p:txBody>
      </p:sp>
      <p:sp>
        <p:nvSpPr>
          <p:cNvPr id="54274" name="AutoShape 2" descr="data:image/jpeg;base64,/9j/4AAQSkZJRgABAQAAAQABAAD/2wCEAAkGBxQTEhUUEhQUFRUXFyAYGBgUFRQYGBgWGBocGR4hGhoYICggGBwlHRUYIjEhJSkrLi4uFyAzODMsNygtLisBCgoKDg0OGhAQGiwfHyUxLCwsLCwsLCwsLC4sLCwsLCwsLCwtLCwsLCwsLCwsNCwuLC4sLCwsLC8sLCwsLCwsLP/AABEIANIA8AMBIgACEQEDEQH/xAAbAAEAAwEBAQEAAAAAAAAAAAAAAQMEBQIGB//EAEUQAAEDAgMFBQMJBgUDBQAAAAEAAhEDEgQhMQUTIkFRMmFxgZFCUqEGFBVTcpPBwtEjkqKx0vAzYoKy8RZD4QckNLPD/8QAGAEBAQEBAQAAAAAAAAAAAAAAAAECAwT/xAAvEQACAgECBAMIAQUAAAAAAAAAAQIRIQMSMUFRYSJx8AQTFDKBkdHhUmKhscHx/9oADAMBAAIRAxEAPwD9UREXuPGEREAQlFw/ldgw+g5wZc9sWwCSJcJgDuWNSTjFySuixVujuAqLh1XA29s4U6TX4dpY9hhu7BJteYcPjPcs+1tkQ7DUqVNrgA8G+62SBm8t0JOfjC4y1pxtben9/p5m1FPmfUSi+Ybs+rTqU2NJc9uGe0Pzi8kkCfMR4L3sgMYWkUKwqNpk1HEPALgJMgnjJMxE/oXtDumq9LsNnc+klAV8psdtVlUPfSeBWDrzIPEZc0kDNkDhz6rb8lMSBRp0S2o14BJuY4N7ROpEaFNP2jc0mq9L8iUKO8i+b2pRG+qGvSqVWlrRRsDjBgyJb2XTzKjG0RvZr0qr6ZpNFMAOeWujMG09rvPqj9oavHrvgKHc+lSV8thsJXvoEzvWUCZMwSHiGOPe0x8eS80Kb2UqdcU33MqvLmQbjTqOMiOfJT4l/wAfWPyPd9z6uUlfLHBOFKi6o17mue6pXa0Ekl44ZAzIGUhWYfZ99GvwvYy6+gCCHNLRMgHMAnki9ok3W31V/rzGxdT6WUlcv5O4a2kKjp3lTieXCHTyHcB0Xz7sMS6qGU6m/OIJpvDXgBlw1dpGqstdxipVx9fcKCbas+0lF8rWFQNxTGMeXVcRaIBHCRmZOUQCJ71DKdUUX0d3UaGVQ60GSaDjJa1ze0R3dVPif6fXQe77n1coCvjalMmliRToFlMtFsCqLiHtgWO5xJMBXYKg7DOqutN25FgpscGOJ6jPjBjylRe1O1jHX79uxfd9z6yUlfH4XD1aVOvSdSeBUoEjMPmo1sO7MwXTp3KBhHzSaWOto1GW5HPevDz+6BBU+Kf8fX/Mj3a6n2KIi9hyCkKFIQEIiIAiIgCIiAIiIAiLzVfAJAJPIDUn++aA9osvzQOH7WHnoZtHgNMpiYkpgDAcySbHFoJJJiA4STmYDgJMkxJQGlERAEREAREQBSoRASoWJtBtR7y8SGutaDMCGgkge9LjnrACsc40zmSWHmSSWHvJ1b38suWgGlFKhAEREAREQBSFCkICEREAVG9capaItDA45GSXFwyMwIs6HXkr1W1zbyPatBOXskujPxDvVAAH3att6Wm7966PgubsrbrK9evRaDNJ0ElsDI2nmZ4gc8sl1lTSpUw5xa1od7RDQCZzzI16rMlK1T8zrpy01GSmm3yzwffrguREWjkSF8l/6ebVrYinVNZ5eWuABIaIBE8gF9Jj3GyBk55sBGoLsifIS7yWhrQAAMgBAHQBc5QbmpXwvHWz1aevGGhPTcE3KqfNU+WOfmgsuAz3jveqO/gin/8AmrsTWsYXRMDIdToB5mB5qMLRsY1syQMz1PM+Zk+a6HlLUREAREQBERAEREBmwmT6rf8AOHDwc0fmDvRaXNBEESDkQdCFmqcNVp5PFh+02XN+G89QtKAz4NxE0yZLIgnUsM2k9+RBPMtnmtCzYvhcx/Q2H7NQgf7rD4ArSiAREQFZqG8NjItJnoQWgDzuPopYXSbgI5QSTHfIy+Kg1uMMjVpdPgWj8ysQFWFqOc2XNtMuEAk5NcWg5gagA+auCpw1UuBJEcTm+TXuaPUNlXBAQiIgCraW3mO1aJ+zLo+NysVbWNvJniLQCJ9kFxGXiXeiAsVbLbnR2srtemSsVbKUOc6e1HwEICxERAZqudWmOTWuf/qyYPg960rLUMVmk5BzC3P3gQQPEguy7j0VlatnayC/4NB5u7sjlziO8Cnh/G+32WQXd78i0eXa82LSvFCkGiBnzJOpJ1J7yvaECIiAIiIAiIgCIiArxNK5pAMHkfddyPkYKYetc2Yg6Ee67mP77lYuNthmKFWkcMG2F37abJgFul3O27RZnLarq/I66Ol72W21HjlukdTF0r2Pb7zSPUQpw1a9jX+80O9RP4qa9UMaXOMAf36qvZ9ItpU2nVrGtPiGgfgtHIvREQFZq8YbGZaXT4ED83wVirLxeBHFaSDHIFs5+JHorEBXh61wJiOJzf3Hlv5ZVoVWHqBwJAgXOHm1xafUglWhAQiIgCrbR4y+dWtbH2S4/n+CsVLaZ3jncixoHiC8n/cEBcqqdIh73e9HwEK1VUw6986ZW592fggLUREB5q0w4Q4BwOoIBHoUpUmtENAaOjQAPQLBtDblGi+yo4g2h2nIm3LmYiTGgidRPih8ocO5jagqANfJbIILg0wYESdR6hS0WmdRFy3/ACiwwDDvQWvJAcA4t4WucSTGQim7PmRC0VsY79mabWPbU0Je5urS4HJhyhvxS0KZsRYtsYupSpF9Kk6s4ECxpgwTBOnLwW1py6d3RNyujN5oKVgwuMqOrVabqLmMYBbUJyqTrA7vPvhcT/1Fw1Wph2Ci2o529BIphxNtrvd5SQuc9XbBySujMp1FyWT6lFTQkU25EkMGXMkDTPmqNj4t9WkH1aRouJMscZIgwOQ18FvcrSNXyNqLnU6uI+cuaabBh7Ja8O4y/LIifHlyGfJe9qVK7d3uGMfLwKl7otp8yO/18Cpvw3TJuxZuRSoWzRW/DsLg4taXDRxAJHgeSsREAREQFZtvHvWmNezLZ7tbVYqy1t4PtWkAT7JLZy8QFYgPFAtjh0udoI4rjd/FKsCqw7WgG3MXOOs8RcS7+IlWhAQiIgCoY871w9kMaR4lzwfgAr1W2txlkaNa6ftFw/J8UBYqaVQl7xyFseYVyrZVlzmx2Y+IlAWIiICitgqbzc+mxzoAlzWkwDcMz0OfiqqmyaLrQaTCGhwDbRaL+1w6ZyeXMrYiUhZj+iaENG5pQ2bRu2Q26QYyykOPqVNfBmKYpFlNtMyG7skZNLQAA5sAB2ngtaJSLZi2xSrupEYZ7WVJEOeJETn15d36ja3TPXn4rkfKttE4dwxFR9Onc3iYTdM5DIGfTv5LrU4gRmIyOsjx5rmn439OfnyML5mYMJRxAxFZ1Sox1Ahu6YGw5pHak8/j5c525ha1SiW4eruahIh9odABzEHqFh2UMP8APcUadV7q5DN7TLnFrABlaCI5jmYnlKv+UtGg9jGV6rqYNRtpa8tJeDkJH9jI5QF01JbVf6O2hprUmoO89Fb+x1IMa5xrHPrH4KnZ7KgYBWcHPzktEDXJaFz9iCkGEUam8aHmTeHQ45kSP7581G8oyotxbSwgBifnR/wvmu7y13m9n0iFO1cI+pu7KzqNtQOdaBxj3T4+Y7isjWUvpAn5y/e7mPm93AGz2o6/HOU+VnzfdM+dX2b1ttl035xNvKJ/DOFnWpQz+DlL5WdpERbNhERAEREBS6md413IMcPMlp/KVcqnF28Hu2mel0tj4XK1AV4ejaCJnic799xd+aFaFThaRa0g++92XRz3OHwcFcEBCIiAKtrm3ke1aCcvZJdGfiHKxVta28n2rQCJ9kF0ZeJd6ICxZzi2CoWSA+ATppGvhy81oWQ7PYajqhALiA3MDQTkZ1zJPdJ6lGDQ6s0AuLhAEkzkAM81gbt/Dlrn71trbSTnkKglp00InwgzEFb2UmiQGgTrAA/ksH/T+G03TYgCM4IaAGyJzgNgT1PUzHfIqo9YXbmHqG1lVhNt2scN1s58pI9R1CsG1qGm/ozEwKjJgQJ10lzf3h1VJ2Dh7XBtNrLmGmS0AGxxkgE6Cfw6BKfyfwzSS2i0EgCRcMgWuEZ5QabDlzaFPEXwmrBY6nWbdSe14gHhIkXCRI1aYOhzVzqgGpA8SFnwOzqVGd0wMkAGJ0YIaM+gV9Sg12bmtJ72g/zWlZMGLblV4ok0qLcQZHAS2CJ1zyMLoNOWeXd0WDa2GqOoluHqNovkQ60EATmI5St7RlnmVhfO/p66mOZy8DinOxNdhwxphoZFcgRWy0mM7fE89Ofj5R1y0UYwpxM1miAAd1Pt5g6eQ6kK+jhq4xL6jqwNAsAZSsALXjU3c+fr3ZxtmniCKfzZ9NhFQbzeCbqfMDv9PELcoqSo6ac9j3fr/B0VxPklUpuoudSwz8MDUcCx7bSSMpjpy7oI5LtrnbB+c7s/PN1vbjG6m2zlrz18o5ysNeJG4ya05K+Nc/Plz/0Utqf++Lfmv/Z/+VAz4uxMT36+UZrRtnEVWMaaNHfOLwC24NhvvZ9IHhM8l4FGt87Lt+3c7qNxaLg+e1Osf8Jt+mXU224j5t+0bxcPFn2eLr+HMK6r8OPX3PO+DOkixbVx5oimbS5rqga8ieBpBJdA1AgT0EnkuJW+VNYXxgqrg0mIu4wHASOHoc/hIzRySOii2fUIuDtH5TCk6o3cV6hpmDu23SS24AEc4jWNV7HygO+NM4erbcxgeATxPdUaZAHZG7aZE5PBMDW7kNrO2iIqQqdVO8DcoLC7vkFo/MVaqzUF4bGZaTPcCB+YeisQFWFDrTdM3v19291v8MK4KnC1S5pJ997fJr3NHwAVwQEIiIAqm0eNz51a1sfZLj+f4K1UtpneOd7JY0DxBeTl4OCAuVVOlDnO96PgIVqppB175mDEemcIC5U4jEWwA1znO0a2JganMgACRmTzHVXLMP8AH8KYjzcZ/wBrUYLKVeTBBa6JtdEwOhBIOo0PMK1eK9IOEGRzBGoPULxhqpMh2TmmHRp1BHcRn6jkgLkREBj2vsxmJpmlVutJB4TBkGVsaIEdFXiA6x1haHwbS4EtujKQNRKyYRtW3JzO+6m+67nPH/LLSMoWaSd0KXEnC7MaytVrB9QmqAC1zpa233RyU7U2VTxG73l37N4qNtcRxDrCstre/S+7f/Wltb36X3b/AOtTZGqrBNqqjQ9sgjPMRkYOfQ8lj2Ps4Yek2k1z3gEmahl2Zn8VZbW9+l92/wDrS2t79L7t/wDWrSu6LSuzwNl0t/8AOLf2pZZdJ7Php5r1tHZ1Ku0NrMD2hwcAfeH/ACfGSptre/S+7f8A1rPXbVvZD6d88qbuxIunj0/GIU2xpquJNq4Gl9N7SSw3A6scf9ruXgcvBWUMQHTEgjVpycPEfjoVYqq+HDonIjRwycPA/hoea2UtAVVetEAZudoPDUnoB+IHNVGu5n+Jm332jIfabqPESPsr1g2kzUdk58GD7LR2R8ST3uKFIfgrtX1LurXuaAe5oNp8we+V7wdUuY1x1IzjSececq8LPgKZbTaHCDEkdCTJ+JQh7Nt4960xr2ZbPxtVirLBeDPFaQBPIls5eIHqrEBXh61wJiOJzf3HFvxtnzVoVWHa0A26XO5zxFxLv4pVoQEIiIAqm3bx09i1sadqX3d+lqtVYLrz7toj7Uun4WoCxVU3kveDoIjzGatVdOrLnNjsx8RKAsWavlVpu63M9QHj/wCv4rSqcbSLmOA7WrftNNzf4gEYLlw8TgMQccyqyoBQDA17LjLiA+Mog5uHNdmjVDhI/wCCDBB7wQR5L2sTgpV9zto6z0m2knaayr49O/cIqcHVLmAmJ0dGlzSWujzBVy2cQpUIgMu1RV3L9xAqxwTET55TExOUxK5r/nhe0tlrZYHNJokEAneEOAuAiDoSeQbmu4ijVlTPnMe/aJDxSbRBl1hESBeQybnEE2QTlqe5bcHVxZe3eU6QYS64tJkAdiM85PcPLRdZE29xYREVIEREBmxnEWM943H7DCCfV1jY6OK0rNSzqvPuta3zMuPwLfQeWlEDn7b2xTwtMVKt1pdbwgEyQT1HQrdRqBzWuGjgCJ6ESsjqLarje1r2N4WhwBBf7Rg5GMm9xDltaIEDIBZW7c+h2k9P3aST3Zt3iuWCs0uMPnRpbHiWn8vxVi49fbFNuNp4c33upmMhbnxaz0pnlzC7CRkpXXIzqaM9Pa5qrVruupVhqNoImeJzv33ud+ZXBU4VrgDdmbnHWeEvcW/wkK4LRzIREQBVtuvM9i0Rp2pdPwtVizit+1LCRFjXAcybnB3jo3170BoVbKoLnNjsx5yFLKzSS0OBI1AIkT1HJY621qYJaHMumBLmhs85M6DmllN6LN9JUfrqX3jP1UfSVH66l94z9UtEolvA8j2HmR3POo/1a+N3ULSsdTHUHAg1aRBEEbxn6qk7Ta3IVKTxyO+YHec5HxGemSllo04HWqOQqGP9TWvPxcR5LSufhMbSa3irUbnEudFRsSToDOYAgT3K76So/XUvvGfqloGpFl+kqP11L7xn6p9JUfrqX3jP1VtEo1Isv0lR+upfeM/VPpKj9dS+8Z+qWhRqRZfpKj9dS+8Z+qfSVH66l94z9UtCjUiy/SVH66l94z9U+kqP11L7xn6paFGpFl+kqP11L7xn6p9JUfrqX3jP1S0KGGyqVR1LX+RYGfzple61Qk2M19o+4D+boOUye/PXxOHfBdUpSNCKrQ4A6gOaQQDAkc4C908dQaIbUogdA9gHwKhTVSphoAGQAgL0sv0lR+upfeM/VPpKj9dS+8Z+qtohcaDbrrW3DR1ou9deasXNp7TDngiSA1wdu2uqND5YRmwHKCYOXPQyBur1wyJDjPuse/1sBjzUVFbb4nnCOcWm7W94zEcIe4N/hAV4VOFrF7biC3NwAIcDAcQDDgCJAB81cFSEIiIApUIgJVValdBmHDQjl1HeDGY/EAj5j5SVq4x2EFI1d2SN5ZdZ2/ajLTqu5jatYE7tlwAEDgtJJzmXAyOWg110XOOpuclXAzGVtrodBFyKmKxQmKLInLinLPUA+EkTGoDtFYa9ctY4MglpcW8OTvZa64g6dOfOFuzdHTULlfOcV9SzQRLhrlMw4x7Wk8l4dicXGVFo77mmIE6X5yfDUjKLysUdlFgwdauXxUpsay2ZDpN0xEeAme8cxnuVISihEBKow2LZUu3b2utda60g2uHI9Crlk2fSotNTcinJed5ZH+JzujQ93estu0bjs2vdd8unezS2oCSAQSDBgjIwDB6GCD5r1K5VPZFB5JBvIe4u47oqGLp1tPCDAiO5ePoPDghunK24Zh2WY5yAR3x3ZW2ZwdUVmklocJGokSPLzR9ZoIBcAXGBJGZ7uq5o2FR1F2RmbhkRAOZH+UeEcs1Y/Z9JjLQ402Na4ZPDYa8zqdBIy8IzGSZGDoXjqPVeDiGB1pc27pInPTLzHquUfk1SkawGxo0kkZBxcRM25dDlMwI0YvZ9EuBqOiSLQXNAloyicyQOsxnESZWxg6LXTmDI7lKx7NwLKLS1nWTnzP8A4ha1SEooRAZ8HhAySSXPdm951MaDuaJyby7ySToREAUhQpCAhERAEREBzsdtqlRq06Ly6+rFsCRmbczyzW81ACGki46CRJjWBzXF2x8n9/iaFfeW7kg22zdDrtZEehXRxmz21JkuFzQ0gWwbSSJBBmLjkcjOYK5Qc90tyxyPVrx0Fp6b03cmvF2d8sdPM2QvFSoGxcQJMCSBJ6CdSuW75PUc+3mZPFOeswRmRJz14j3RdT2S0Ma253C1zSWmJDokSZIHC2M5AaBPXpk82DowkLkf9O0c5uzABzaNI5AADQZDLuQfJ6lJMvzj2hw2ggW5SIud+8UtjB1mmdM+XmDB+IhFz8DsWlSdc0EkaXEGMg2RlkYnTS4jSAOgqiBERASudsvA0KJq7m0Fz7qkOkh5E5yeHIzHeuguXsvZmGo1cQ+g1ralVwfWtcSS7MgkTlq45cyVKi8vjyFLiZjsDD1mQ17yzT9m9sTwybgJu4YOfM90X4nYFKqWvueCG2tc1w7MESJBBMOdn/nPVVN2dh3m/eOyiJcBbuwdLhPUmeZJU1Nj4drHEl1sBszdbDSwRkYMOOf+Ynms0asspfJ2i2YvgzkXCBN2gjLtHPXKdc1dhtkMY2GuqTIN5LS6Q5zvdjV7uXNaqFRgDWtcDAAEkTGgnnOR9Cve/b7zfUdJ/kCVqkS2cmr8nWEze+S+8l0ExzAIAtnLPMi0EZgFaDsZljWXPtaHNgWCWv1BhuQ7hGg6BbaNdr82Oa77JB0JadO9pHkVYlIWzBgdlNpPLw5xJbaLiMm5ZZd4/wDGpO9EVIEREAREQBSFCkICEREAREQHI2oMXv6O4LdzI3s2TF2cTn2ei0Y11cOO6E5C0Gy0mc5mHT5gR1OS3osKFNu3k7T1d8Yx2pUqwsvz6s5NSrixMMpROWpMZ6i7llJGepAJySpUxJDHBsGxznNApkF57LSXOBERnGpOo1XWRao5WczeYrLgpiSQeYaMgD2pPWIzzGUAm7Zbqxb+3ABAbBEZm0XSASO1K2orQsIiIQIiIAuds7FYepVrCi5jqrHBta3UO6H0Iy5g8wuiqqOFYxz3MY1rnmXlrQC4jKXEalR3ZpVTs5tXC4XVxDbcgXOc0cDQMi6A4NDJykAgnqvWAp4ZjS2m9rgDe6H3HgddyOgI0Wp2zKRcHFnECSDLsiczzjXloJPUrzhdk0mCACci0kucSQT48sgI0AAEAKUSznsw+DzMgdntucLeHhyd2ZAJnnPevX0ZhWtJzcJIMOc48OZbDfdtGUZWhbXbIomJZznVxk95Jz/FWt2fTEw3W4HM5h8XTPW1volFsx4Wrhqdz2uDSWyQ4kOtaC/sHMZGdJhb3Ytga51wIb2iDMZToOcEZd6pdsqibpYDc4uMlxku156HpovbcBTF2WToLgSSCR3HwHdkqrJg8s2nRP8A3GjucbTqBo6Dq4DxMaqxuNpmSKjCALjDm5NBIJPdIInuVR2XRuLrBJ11gjM6THP+XQI3ZVECAwRbZEu7MzlnlnBnXIdEyMHultCk7svac4yM5zb6TlOi0rNTwFNplojiugEwXZ5xpOfwHQRpVIEREAUhQpCAlERQoREQBERAEREAREQBERAEREAREQBERAEREAREQBERAEREAREQBER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6" name="AutoShape 4" descr="data:image/jpeg;base64,/9j/4AAQSkZJRgABAQAAAQABAAD/2wCEAAkGBxQTEhUUEhQUFRUXFyAYGBgUFRQYGBgWGBocGR4hGhoYICggGBwlHRUYIjEhJSkrLi4uFyAzODMsNygtLisBCgoKDg0OGhAQGiwfHyUxLCwsLCwsLCwsLC4sLCwsLCwsLCwtLCwsLCwsLCwsNCwuLC4sLCwsLC8sLCwsLCwsLP/AABEIANIA8AMBIgACEQEDEQH/xAAbAAEAAwEBAQEAAAAAAAAAAAAAAQMEBQIGB//EAEUQAAEDAgMFBQMJBgUDBQAAAAEAAhEDEgQhMQUTIkFRMmFxgZFCUqEGFBVTcpPBwtEjkqKx0vAzYoKy8RZD4QckNLPD/8QAGAEBAQEBAQAAAAAAAAAAAAAAAAECAwT/xAAvEQACAgECBAMIAQUAAAAAAAAAAQIRIQMSMUFRYSJx8AQTFDKBkdHhUmKhscHx/9oADAMBAAIRAxEAPwD9UREXuPGEREAQlFw/ldgw+g5wZc9sWwCSJcJgDuWNSTjFySuixVujuAqLh1XA29s4U6TX4dpY9hhu7BJteYcPjPcs+1tkQ7DUqVNrgA8G+62SBm8t0JOfjC4y1pxtben9/p5m1FPmfUSi+Ybs+rTqU2NJc9uGe0Pzi8kkCfMR4L3sgMYWkUKwqNpk1HEPALgJMgnjJMxE/oXtDumq9LsNnc+klAV8psdtVlUPfSeBWDrzIPEZc0kDNkDhz6rb8lMSBRp0S2o14BJuY4N7ROpEaFNP2jc0mq9L8iUKO8i+b2pRG+qGvSqVWlrRRsDjBgyJb2XTzKjG0RvZr0qr6ZpNFMAOeWujMG09rvPqj9oavHrvgKHc+lSV8thsJXvoEzvWUCZMwSHiGOPe0x8eS80Kb2UqdcU33MqvLmQbjTqOMiOfJT4l/wAfWPyPd9z6uUlfLHBOFKi6o17mue6pXa0Ekl44ZAzIGUhWYfZ99GvwvYy6+gCCHNLRMgHMAnki9ok3W31V/rzGxdT6WUlcv5O4a2kKjp3lTieXCHTyHcB0Xz7sMS6qGU6m/OIJpvDXgBlw1dpGqstdxipVx9fcKCbas+0lF8rWFQNxTGMeXVcRaIBHCRmZOUQCJ71DKdUUX0d3UaGVQ60GSaDjJa1ze0R3dVPif6fXQe77n1coCvjalMmliRToFlMtFsCqLiHtgWO5xJMBXYKg7DOqutN25FgpscGOJ6jPjBjylRe1O1jHX79uxfd9z6yUlfH4XD1aVOvSdSeBUoEjMPmo1sO7MwXTp3KBhHzSaWOto1GW5HPevDz+6BBU+Kf8fX/Mj3a6n2KIi9hyCkKFIQEIiIAiIgCIiAIiIAiLzVfAJAJPIDUn++aA9osvzQOH7WHnoZtHgNMpiYkpgDAcySbHFoJJJiA4STmYDgJMkxJQGlERAEREAREQBSoRASoWJtBtR7y8SGutaDMCGgkge9LjnrACsc40zmSWHmSSWHvJ1b38suWgGlFKhAEREAREQBSFCkICEREAVG9capaItDA45GSXFwyMwIs6HXkr1W1zbyPatBOXskujPxDvVAAH3att6Wm7966PgubsrbrK9evRaDNJ0ElsDI2nmZ4gc8sl1lTSpUw5xa1od7RDQCZzzI16rMlK1T8zrpy01GSmm3yzwffrguREWjkSF8l/6ebVrYinVNZ5eWuABIaIBE8gF9Jj3GyBk55sBGoLsifIS7yWhrQAAMgBAHQBc5QbmpXwvHWz1aevGGhPTcE3KqfNU+WOfmgsuAz3jveqO/gin/8AmrsTWsYXRMDIdToB5mB5qMLRsY1syQMz1PM+Zk+a6HlLUREAREQBERAEREBmwmT6rf8AOHDwc0fmDvRaXNBEESDkQdCFmqcNVp5PFh+02XN+G89QtKAz4NxE0yZLIgnUsM2k9+RBPMtnmtCzYvhcx/Q2H7NQgf7rD4ArSiAREQFZqG8NjItJnoQWgDzuPopYXSbgI5QSTHfIy+Kg1uMMjVpdPgWj8ysQFWFqOc2XNtMuEAk5NcWg5gagA+auCpw1UuBJEcTm+TXuaPUNlXBAQiIgCraW3mO1aJ+zLo+NysVbWNvJniLQCJ9kFxGXiXeiAsVbLbnR2srtemSsVbKUOc6e1HwEICxERAZqudWmOTWuf/qyYPg960rLUMVmk5BzC3P3gQQPEguy7j0VlatnayC/4NB5u7sjlziO8Cnh/G+32WQXd78i0eXa82LSvFCkGiBnzJOpJ1J7yvaECIiAIiIAiIgCIiArxNK5pAMHkfddyPkYKYetc2Yg6Ee67mP77lYuNthmKFWkcMG2F37abJgFul3O27RZnLarq/I66Ol72W21HjlukdTF0r2Pb7zSPUQpw1a9jX+80O9RP4qa9UMaXOMAf36qvZ9ItpU2nVrGtPiGgfgtHIvREQFZq8YbGZaXT4ED83wVirLxeBHFaSDHIFs5+JHorEBXh61wJiOJzf3Hlv5ZVoVWHqBwJAgXOHm1xafUglWhAQiIgCrbR4y+dWtbH2S4/n+CsVLaZ3jncixoHiC8n/cEBcqqdIh73e9HwEK1VUw6986ZW592fggLUREB5q0w4Q4BwOoIBHoUpUmtENAaOjQAPQLBtDblGi+yo4g2h2nIm3LmYiTGgidRPih8ocO5jagqANfJbIILg0wYESdR6hS0WmdRFy3/ACiwwDDvQWvJAcA4t4WucSTGQim7PmRC0VsY79mabWPbU0Je5urS4HJhyhvxS0KZsRYtsYupSpF9Kk6s4ECxpgwTBOnLwW1py6d3RNyujN5oKVgwuMqOrVabqLmMYBbUJyqTrA7vPvhcT/1Fw1Wph2Ci2o529BIphxNtrvd5SQuc9XbBySujMp1FyWT6lFTQkU25EkMGXMkDTPmqNj4t9WkH1aRouJMscZIgwOQ18FvcrSNXyNqLnU6uI+cuaabBh7Ja8O4y/LIifHlyGfJe9qVK7d3uGMfLwKl7otp8yO/18Cpvw3TJuxZuRSoWzRW/DsLg4taXDRxAJHgeSsREAREQFZtvHvWmNezLZ7tbVYqy1t4PtWkAT7JLZy8QFYgPFAtjh0udoI4rjd/FKsCqw7WgG3MXOOs8RcS7+IlWhAQiIgCoY871w9kMaR4lzwfgAr1W2txlkaNa6ftFw/J8UBYqaVQl7xyFseYVyrZVlzmx2Y+IlAWIiICitgqbzc+mxzoAlzWkwDcMz0OfiqqmyaLrQaTCGhwDbRaL+1w6ZyeXMrYiUhZj+iaENG5pQ2bRu2Q26QYyykOPqVNfBmKYpFlNtMyG7skZNLQAA5sAB2ngtaJSLZi2xSrupEYZ7WVJEOeJETn15d36ja3TPXn4rkfKttE4dwxFR9Onc3iYTdM5DIGfTv5LrU4gRmIyOsjx5rmn439OfnyML5mYMJRxAxFZ1Sox1Ahu6YGw5pHak8/j5c525ha1SiW4eruahIh9odABzEHqFh2UMP8APcUadV7q5DN7TLnFrABlaCI5jmYnlKv+UtGg9jGV6rqYNRtpa8tJeDkJH9jI5QF01JbVf6O2hprUmoO89Fb+x1IMa5xrHPrH4KnZ7KgYBWcHPzktEDXJaFz9iCkGEUam8aHmTeHQ45kSP7581G8oyotxbSwgBifnR/wvmu7y13m9n0iFO1cI+pu7KzqNtQOdaBxj3T4+Y7isjWUvpAn5y/e7mPm93AGz2o6/HOU+VnzfdM+dX2b1ttl035xNvKJ/DOFnWpQz+DlL5WdpERbNhERAEREBS6md413IMcPMlp/KVcqnF28Hu2mel0tj4XK1AV4ejaCJnic799xd+aFaFThaRa0g++92XRz3OHwcFcEBCIiAKtrm3ke1aCcvZJdGfiHKxVta28n2rQCJ9kF0ZeJd6ICxZzi2CoWSA+ATppGvhy81oWQ7PYajqhALiA3MDQTkZ1zJPdJ6lGDQ6s0AuLhAEkzkAM81gbt/Dlrn71trbSTnkKglp00InwgzEFb2UmiQGgTrAA/ksH/T+G03TYgCM4IaAGyJzgNgT1PUzHfIqo9YXbmHqG1lVhNt2scN1s58pI9R1CsG1qGm/ozEwKjJgQJ10lzf3h1VJ2Dh7XBtNrLmGmS0AGxxkgE6Cfw6BKfyfwzSS2i0EgCRcMgWuEZ5QabDlzaFPEXwmrBY6nWbdSe14gHhIkXCRI1aYOhzVzqgGpA8SFnwOzqVGd0wMkAGJ0YIaM+gV9Sg12bmtJ72g/zWlZMGLblV4ok0qLcQZHAS2CJ1zyMLoNOWeXd0WDa2GqOoluHqNovkQ60EATmI5St7RlnmVhfO/p66mOZy8DinOxNdhwxphoZFcgRWy0mM7fE89Ofj5R1y0UYwpxM1miAAd1Pt5g6eQ6kK+jhq4xL6jqwNAsAZSsALXjU3c+fr3ZxtmniCKfzZ9NhFQbzeCbqfMDv9PELcoqSo6ac9j3fr/B0VxPklUpuoudSwz8MDUcCx7bSSMpjpy7oI5LtrnbB+c7s/PN1vbjG6m2zlrz18o5ysNeJG4ya05K+Nc/Plz/0Utqf++Lfmv/Z/+VAz4uxMT36+UZrRtnEVWMaaNHfOLwC24NhvvZ9IHhM8l4FGt87Lt+3c7qNxaLg+e1Osf8Jt+mXU224j5t+0bxcPFn2eLr+HMK6r8OPX3PO+DOkixbVx5oimbS5rqga8ieBpBJdA1AgT0EnkuJW+VNYXxgqrg0mIu4wHASOHoc/hIzRySOii2fUIuDtH5TCk6o3cV6hpmDu23SS24AEc4jWNV7HygO+NM4erbcxgeATxPdUaZAHZG7aZE5PBMDW7kNrO2iIqQqdVO8DcoLC7vkFo/MVaqzUF4bGZaTPcCB+YeisQFWFDrTdM3v19291v8MK4KnC1S5pJ997fJr3NHwAVwQEIiIAqm0eNz51a1sfZLj+f4K1UtpneOd7JY0DxBeTl4OCAuVVOlDnO96PgIVqppB175mDEemcIC5U4jEWwA1znO0a2JganMgACRmTzHVXLMP8AH8KYjzcZ/wBrUYLKVeTBBa6JtdEwOhBIOo0PMK1eK9IOEGRzBGoPULxhqpMh2TmmHRp1BHcRn6jkgLkREBj2vsxmJpmlVutJB4TBkGVsaIEdFXiA6x1haHwbS4EtujKQNRKyYRtW3JzO+6m+67nPH/LLSMoWaSd0KXEnC7MaytVrB9QmqAC1zpa233RyU7U2VTxG73l37N4qNtcRxDrCstre/S+7f/Wltb36X3b/AOtTZGqrBNqqjQ9sgjPMRkYOfQ8lj2Ps4Yek2k1z3gEmahl2Zn8VZbW9+l92/wDrS2t79L7t/wDWrSu6LSuzwNl0t/8AOLf2pZZdJ7Php5r1tHZ1Ku0NrMD2hwcAfeH/ACfGSptre/S+7f8A1rPXbVvZD6d88qbuxIunj0/GIU2xpquJNq4Gl9N7SSw3A6scf9ruXgcvBWUMQHTEgjVpycPEfjoVYqq+HDonIjRwycPA/hoea2UtAVVetEAZudoPDUnoB+IHNVGu5n+Jm332jIfabqPESPsr1g2kzUdk58GD7LR2R8ST3uKFIfgrtX1LurXuaAe5oNp8we+V7wdUuY1x1IzjSececq8LPgKZbTaHCDEkdCTJ+JQh7Nt4960xr2ZbPxtVirLBeDPFaQBPIls5eIHqrEBXh61wJiOJzf3HFvxtnzVoVWHa0A26XO5zxFxLv4pVoQEIiIAqm3bx09i1sadqX3d+lqtVYLrz7toj7Uun4WoCxVU3kveDoIjzGatVdOrLnNjsx8RKAsWavlVpu63M9QHj/wCv4rSqcbSLmOA7WrftNNzf4gEYLlw8TgMQccyqyoBQDA17LjLiA+Mog5uHNdmjVDhI/wCCDBB7wQR5L2sTgpV9zto6z0m2knaayr49O/cIqcHVLmAmJ0dGlzSWujzBVy2cQpUIgMu1RV3L9xAqxwTET55TExOUxK5r/nhe0tlrZYHNJokEAneEOAuAiDoSeQbmu4ijVlTPnMe/aJDxSbRBl1hESBeQybnEE2QTlqe5bcHVxZe3eU6QYS64tJkAdiM85PcPLRdZE29xYREVIEREBmxnEWM943H7DCCfV1jY6OK0rNSzqvPuta3zMuPwLfQeWlEDn7b2xTwtMVKt1pdbwgEyQT1HQrdRqBzWuGjgCJ6ESsjqLarje1r2N4WhwBBf7Rg5GMm9xDltaIEDIBZW7c+h2k9P3aST3Zt3iuWCs0uMPnRpbHiWn8vxVi49fbFNuNp4c33upmMhbnxaz0pnlzC7CRkpXXIzqaM9Pa5qrVruupVhqNoImeJzv33ud+ZXBU4VrgDdmbnHWeEvcW/wkK4LRzIREQBVtuvM9i0Rp2pdPwtVizit+1LCRFjXAcybnB3jo3170BoVbKoLnNjsx5yFLKzSS0OBI1AIkT1HJY621qYJaHMumBLmhs85M6DmllN6LN9JUfrqX3jP1UfSVH66l94z9UtEolvA8j2HmR3POo/1a+N3ULSsdTHUHAg1aRBEEbxn6qk7Ta3IVKTxyO+YHec5HxGemSllo04HWqOQqGP9TWvPxcR5LSufhMbSa3irUbnEudFRsSToDOYAgT3K76So/XUvvGfqloGpFl+kqP11L7xn6p9JUfrqX3jP1VtEo1Isv0lR+upfeM/VPpKj9dS+8Z+qWhRqRZfpKj9dS+8Z+qfSVH66l94z9UtCjUiy/SVH66l94z9U+kqP11L7xn6paFGpFl+kqP11L7xn6p9JUfrqX3jP1S0KGGyqVR1LX+RYGfzple61Qk2M19o+4D+boOUye/PXxOHfBdUpSNCKrQ4A6gOaQQDAkc4C908dQaIbUogdA9gHwKhTVSphoAGQAgL0sv0lR+upfeM/VPpKj9dS+8Z+qtohcaDbrrW3DR1ou9deasXNp7TDngiSA1wdu2uqND5YRmwHKCYOXPQyBur1wyJDjPuse/1sBjzUVFbb4nnCOcWm7W94zEcIe4N/hAV4VOFrF7biC3NwAIcDAcQDDgCJAB81cFSEIiIApUIgJVValdBmHDQjl1HeDGY/EAj5j5SVq4x2EFI1d2SN5ZdZ2/ajLTqu5jatYE7tlwAEDgtJJzmXAyOWg110XOOpuclXAzGVtrodBFyKmKxQmKLInLinLPUA+EkTGoDtFYa9ctY4MglpcW8OTvZa64g6dOfOFuzdHTULlfOcV9SzQRLhrlMw4x7Wk8l4dicXGVFo77mmIE6X5yfDUjKLysUdlFgwdauXxUpsay2ZDpN0xEeAme8cxnuVISihEBKow2LZUu3b2utda60g2uHI9Crlk2fSotNTcinJed5ZH+JzujQ93estu0bjs2vdd8unezS2oCSAQSDBgjIwDB6GCD5r1K5VPZFB5JBvIe4u47oqGLp1tPCDAiO5ePoPDghunK24Zh2WY5yAR3x3ZW2ZwdUVmklocJGokSPLzR9ZoIBcAXGBJGZ7uq5o2FR1F2RmbhkRAOZH+UeEcs1Y/Z9JjLQ402Na4ZPDYa8zqdBIy8IzGSZGDoXjqPVeDiGB1pc27pInPTLzHquUfk1SkawGxo0kkZBxcRM25dDlMwI0YvZ9EuBqOiSLQXNAloyicyQOsxnESZWxg6LXTmDI7lKx7NwLKLS1nWTnzP8A4ha1SEooRAZ8HhAySSXPdm951MaDuaJyby7ySToREAUhQpCAhERAEREBzsdtqlRq06Ly6+rFsCRmbczyzW81ACGki46CRJjWBzXF2x8n9/iaFfeW7kg22zdDrtZEehXRxmz21JkuFzQ0gWwbSSJBBmLjkcjOYK5Qc90tyxyPVrx0Fp6b03cmvF2d8sdPM2QvFSoGxcQJMCSBJ6CdSuW75PUc+3mZPFOeswRmRJz14j3RdT2S0Ma253C1zSWmJDokSZIHC2M5AaBPXpk82DowkLkf9O0c5uzABzaNI5AADQZDLuQfJ6lJMvzj2hw2ggW5SIud+8UtjB1mmdM+XmDB+IhFz8DsWlSdc0EkaXEGMg2RlkYnTS4jSAOgqiBERASudsvA0KJq7m0Fz7qkOkh5E5yeHIzHeuguXsvZmGo1cQ+g1ralVwfWtcSS7MgkTlq45cyVKi8vjyFLiZjsDD1mQ17yzT9m9sTwybgJu4YOfM90X4nYFKqWvueCG2tc1w7MESJBBMOdn/nPVVN2dh3m/eOyiJcBbuwdLhPUmeZJU1Nj4drHEl1sBszdbDSwRkYMOOf+Ynms0asspfJ2i2YvgzkXCBN2gjLtHPXKdc1dhtkMY2GuqTIN5LS6Q5zvdjV7uXNaqFRgDWtcDAAEkTGgnnOR9Cve/b7zfUdJ/kCVqkS2cmr8nWEze+S+8l0ExzAIAtnLPMi0EZgFaDsZljWXPtaHNgWCWv1BhuQ7hGg6BbaNdr82Oa77JB0JadO9pHkVYlIWzBgdlNpPLw5xJbaLiMm5ZZd4/wDGpO9EVIEREAREQBSFCkICEREAREQHI2oMXv6O4LdzI3s2TF2cTn2ei0Y11cOO6E5C0Gy0mc5mHT5gR1OS3osKFNu3k7T1d8Yx2pUqwsvz6s5NSrixMMpROWpMZ6i7llJGepAJySpUxJDHBsGxznNApkF57LSXOBERnGpOo1XWRao5WczeYrLgpiSQeYaMgD2pPWIzzGUAm7Zbqxb+3ABAbBEZm0XSASO1K2orQsIiIQIiIAuds7FYepVrCi5jqrHBta3UO6H0Iy5g8wuiqqOFYxz3MY1rnmXlrQC4jKXEalR3ZpVTs5tXC4XVxDbcgXOc0cDQMi6A4NDJykAgnqvWAp4ZjS2m9rgDe6H3HgddyOgI0Wp2zKRcHFnECSDLsiczzjXloJPUrzhdk0mCACci0kucSQT48sgI0AAEAKUSznsw+DzMgdntucLeHhyd2ZAJnnPevX0ZhWtJzcJIMOc48OZbDfdtGUZWhbXbIomJZznVxk95Jz/FWt2fTEw3W4HM5h8XTPW1volFsx4Wrhqdz2uDSWyQ4kOtaC/sHMZGdJhb3Ytga51wIb2iDMZToOcEZd6pdsqibpYDc4uMlxku156HpovbcBTF2WToLgSSCR3HwHdkqrJg8s2nRP8A3GjucbTqBo6Dq4DxMaqxuNpmSKjCALjDm5NBIJPdIInuVR2XRuLrBJ11gjM6THP+XQI3ZVECAwRbZEu7MzlnlnBnXIdEyMHultCk7svac4yM5zb6TlOi0rNTwFNplojiugEwXZ5xpOfwHQRpVIEREAUhQpCAlERQoREQBERAEREAREQBERAEREAREQBERAEREAREQBERAEREAREQBER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8" name="AutoShape 6" descr="data:image/jpeg;base64,/9j/4AAQSkZJRgABAQAAAQABAAD/2wCEAAkGBxQTEhUUEhQUFRUXFyAYGBgUFRQYGBgWGBocGR4hGhoYICggGBwlHRUYIjEhJSkrLi4uFyAzODMsNygtLisBCgoKDg0OGhAQGiwfHyUxLCwsLCwsLCwsLC4sLCwsLCwsLCwtLCwsLCwsLCwsNCwuLC4sLCwsLC8sLCwsLCwsLP/AABEIANIA8AMBIgACEQEDEQH/xAAbAAEAAwEBAQEAAAAAAAAAAAAAAQMEBQIGB//EAEUQAAEDAgMFBQMJBgUDBQAAAAEAAhEDEgQhMQUTIkFRMmFxgZFCUqEGFBVTcpPBwtEjkqKx0vAzYoKy8RZD4QckNLPD/8QAGAEBAQEBAQAAAAAAAAAAAAAAAAECAwT/xAAvEQACAgECBAMIAQUAAAAAAAAAAQIRIQMSMUFRYSJx8AQTFDKBkdHhUmKhscHx/9oADAMBAAIRAxEAPwD9UREXuPGEREAQlFw/ldgw+g5wZc9sWwCSJcJgDuWNSTjFySuixVujuAqLh1XA29s4U6TX4dpY9hhu7BJteYcPjPcs+1tkQ7DUqVNrgA8G+62SBm8t0JOfjC4y1pxtben9/p5m1FPmfUSi+Ybs+rTqU2NJc9uGe0Pzi8kkCfMR4L3sgMYWkUKwqNpk1HEPALgJMgnjJMxE/oXtDumq9LsNnc+klAV8psdtVlUPfSeBWDrzIPEZc0kDNkDhz6rb8lMSBRp0S2o14BJuY4N7ROpEaFNP2jc0mq9L8iUKO8i+b2pRG+qGvSqVWlrRRsDjBgyJb2XTzKjG0RvZr0qr6ZpNFMAOeWujMG09rvPqj9oavHrvgKHc+lSV8thsJXvoEzvWUCZMwSHiGOPe0x8eS80Kb2UqdcU33MqvLmQbjTqOMiOfJT4l/wAfWPyPd9z6uUlfLHBOFKi6o17mue6pXa0Ekl44ZAzIGUhWYfZ99GvwvYy6+gCCHNLRMgHMAnki9ok3W31V/rzGxdT6WUlcv5O4a2kKjp3lTieXCHTyHcB0Xz7sMS6qGU6m/OIJpvDXgBlw1dpGqstdxipVx9fcKCbas+0lF8rWFQNxTGMeXVcRaIBHCRmZOUQCJ71DKdUUX0d3UaGVQ60GSaDjJa1ze0R3dVPif6fXQe77n1coCvjalMmliRToFlMtFsCqLiHtgWO5xJMBXYKg7DOqutN25FgpscGOJ6jPjBjylRe1O1jHX79uxfd9z6yUlfH4XD1aVOvSdSeBUoEjMPmo1sO7MwXTp3KBhHzSaWOto1GW5HPevDz+6BBU+Kf8fX/Mj3a6n2KIi9hyCkKFIQEIiIAiIgCIiAIiIAiLzVfAJAJPIDUn++aA9osvzQOH7WHnoZtHgNMpiYkpgDAcySbHFoJJJiA4STmYDgJMkxJQGlERAEREAREQBSoRASoWJtBtR7y8SGutaDMCGgkge9LjnrACsc40zmSWHmSSWHvJ1b38suWgGlFKhAEREAREQBSFCkICEREAVG9capaItDA45GSXFwyMwIs6HXkr1W1zbyPatBOXskujPxDvVAAH3att6Wm7966PgubsrbrK9evRaDNJ0ElsDI2nmZ4gc8sl1lTSpUw5xa1od7RDQCZzzI16rMlK1T8zrpy01GSmm3yzwffrguREWjkSF8l/6ebVrYinVNZ5eWuABIaIBE8gF9Jj3GyBk55sBGoLsifIS7yWhrQAAMgBAHQBc5QbmpXwvHWz1aevGGhPTcE3KqfNU+WOfmgsuAz3jveqO/gin/8AmrsTWsYXRMDIdToB5mB5qMLRsY1syQMz1PM+Zk+a6HlLUREAREQBERAEREBmwmT6rf8AOHDwc0fmDvRaXNBEESDkQdCFmqcNVp5PFh+02XN+G89QtKAz4NxE0yZLIgnUsM2k9+RBPMtnmtCzYvhcx/Q2H7NQgf7rD4ArSiAREQFZqG8NjItJnoQWgDzuPopYXSbgI5QSTHfIy+Kg1uMMjVpdPgWj8ysQFWFqOc2XNtMuEAk5NcWg5gagA+auCpw1UuBJEcTm+TXuaPUNlXBAQiIgCraW3mO1aJ+zLo+NysVbWNvJniLQCJ9kFxGXiXeiAsVbLbnR2srtemSsVbKUOc6e1HwEICxERAZqudWmOTWuf/qyYPg960rLUMVmk5BzC3P3gQQPEguy7j0VlatnayC/4NB5u7sjlziO8Cnh/G+32WQXd78i0eXa82LSvFCkGiBnzJOpJ1J7yvaECIiAIiIAiIgCIiArxNK5pAMHkfddyPkYKYetc2Yg6Ee67mP77lYuNthmKFWkcMG2F37abJgFul3O27RZnLarq/I66Ol72W21HjlukdTF0r2Pb7zSPUQpw1a9jX+80O9RP4qa9UMaXOMAf36qvZ9ItpU2nVrGtPiGgfgtHIvREQFZq8YbGZaXT4ED83wVirLxeBHFaSDHIFs5+JHorEBXh61wJiOJzf3Hlv5ZVoVWHqBwJAgXOHm1xafUglWhAQiIgCrbR4y+dWtbH2S4/n+CsVLaZ3jncixoHiC8n/cEBcqqdIh73e9HwEK1VUw6986ZW592fggLUREB5q0w4Q4BwOoIBHoUpUmtENAaOjQAPQLBtDblGi+yo4g2h2nIm3LmYiTGgidRPih8ocO5jagqANfJbIILg0wYESdR6hS0WmdRFy3/ACiwwDDvQWvJAcA4t4WucSTGQim7PmRC0VsY79mabWPbU0Je5urS4HJhyhvxS0KZsRYtsYupSpF9Kk6s4ECxpgwTBOnLwW1py6d3RNyujN5oKVgwuMqOrVabqLmMYBbUJyqTrA7vPvhcT/1Fw1Wph2Ci2o529BIphxNtrvd5SQuc9XbBySujMp1FyWT6lFTQkU25EkMGXMkDTPmqNj4t9WkH1aRouJMscZIgwOQ18FvcrSNXyNqLnU6uI+cuaabBh7Ja8O4y/LIifHlyGfJe9qVK7d3uGMfLwKl7otp8yO/18Cpvw3TJuxZuRSoWzRW/DsLg4taXDRxAJHgeSsREAREQFZtvHvWmNezLZ7tbVYqy1t4PtWkAT7JLZy8QFYgPFAtjh0udoI4rjd/FKsCqw7WgG3MXOOs8RcS7+IlWhAQiIgCoY871w9kMaR4lzwfgAr1W2txlkaNa6ftFw/J8UBYqaVQl7xyFseYVyrZVlzmx2Y+IlAWIiICitgqbzc+mxzoAlzWkwDcMz0OfiqqmyaLrQaTCGhwDbRaL+1w6ZyeXMrYiUhZj+iaENG5pQ2bRu2Q26QYyykOPqVNfBmKYpFlNtMyG7skZNLQAA5sAB2ngtaJSLZi2xSrupEYZ7WVJEOeJETn15d36ja3TPXn4rkfKttE4dwxFR9Onc3iYTdM5DIGfTv5LrU4gRmIyOsjx5rmn439OfnyML5mYMJRxAxFZ1Sox1Ahu6YGw5pHak8/j5c525ha1SiW4eruahIh9odABzEHqFh2UMP8APcUadV7q5DN7TLnFrABlaCI5jmYnlKv+UtGg9jGV6rqYNRtpa8tJeDkJH9jI5QF01JbVf6O2hprUmoO89Fb+x1IMa5xrHPrH4KnZ7KgYBWcHPzktEDXJaFz9iCkGEUam8aHmTeHQ45kSP7581G8oyotxbSwgBifnR/wvmu7y13m9n0iFO1cI+pu7KzqNtQOdaBxj3T4+Y7isjWUvpAn5y/e7mPm93AGz2o6/HOU+VnzfdM+dX2b1ttl035xNvKJ/DOFnWpQz+DlL5WdpERbNhERAEREBS6md413IMcPMlp/KVcqnF28Hu2mel0tj4XK1AV4ejaCJnic799xd+aFaFThaRa0g++92XRz3OHwcFcEBCIiAKtrm3ke1aCcvZJdGfiHKxVta28n2rQCJ9kF0ZeJd6ICxZzi2CoWSA+ATppGvhy81oWQ7PYajqhALiA3MDQTkZ1zJPdJ6lGDQ6s0AuLhAEkzkAM81gbt/Dlrn71trbSTnkKglp00InwgzEFb2UmiQGgTrAA/ksH/T+G03TYgCM4IaAGyJzgNgT1PUzHfIqo9YXbmHqG1lVhNt2scN1s58pI9R1CsG1qGm/ozEwKjJgQJ10lzf3h1VJ2Dh7XBtNrLmGmS0AGxxkgE6Cfw6BKfyfwzSS2i0EgCRcMgWuEZ5QabDlzaFPEXwmrBY6nWbdSe14gHhIkXCRI1aYOhzVzqgGpA8SFnwOzqVGd0wMkAGJ0YIaM+gV9Sg12bmtJ72g/zWlZMGLblV4ok0qLcQZHAS2CJ1zyMLoNOWeXd0WDa2GqOoluHqNovkQ60EATmI5St7RlnmVhfO/p66mOZy8DinOxNdhwxphoZFcgRWy0mM7fE89Ofj5R1y0UYwpxM1miAAd1Pt5g6eQ6kK+jhq4xL6jqwNAsAZSsALXjU3c+fr3ZxtmniCKfzZ9NhFQbzeCbqfMDv9PELcoqSo6ac9j3fr/B0VxPklUpuoudSwz8MDUcCx7bSSMpjpy7oI5LtrnbB+c7s/PN1vbjG6m2zlrz18o5ysNeJG4ya05K+Nc/Plz/0Utqf++Lfmv/Z/+VAz4uxMT36+UZrRtnEVWMaaNHfOLwC24NhvvZ9IHhM8l4FGt87Lt+3c7qNxaLg+e1Osf8Jt+mXU224j5t+0bxcPFn2eLr+HMK6r8OPX3PO+DOkixbVx5oimbS5rqga8ieBpBJdA1AgT0EnkuJW+VNYXxgqrg0mIu4wHASOHoc/hIzRySOii2fUIuDtH5TCk6o3cV6hpmDu23SS24AEc4jWNV7HygO+NM4erbcxgeATxPdUaZAHZG7aZE5PBMDW7kNrO2iIqQqdVO8DcoLC7vkFo/MVaqzUF4bGZaTPcCB+YeisQFWFDrTdM3v19291v8MK4KnC1S5pJ997fJr3NHwAVwQEIiIAqm0eNz51a1sfZLj+f4K1UtpneOd7JY0DxBeTl4OCAuVVOlDnO96PgIVqppB175mDEemcIC5U4jEWwA1znO0a2JganMgACRmTzHVXLMP8AH8KYjzcZ/wBrUYLKVeTBBa6JtdEwOhBIOo0PMK1eK9IOEGRzBGoPULxhqpMh2TmmHRp1BHcRn6jkgLkREBj2vsxmJpmlVutJB4TBkGVsaIEdFXiA6x1haHwbS4EtujKQNRKyYRtW3JzO+6m+67nPH/LLSMoWaSd0KXEnC7MaytVrB9QmqAC1zpa233RyU7U2VTxG73l37N4qNtcRxDrCstre/S+7f/Wltb36X3b/AOtTZGqrBNqqjQ9sgjPMRkYOfQ8lj2Ps4Yek2k1z3gEmahl2Zn8VZbW9+l92/wDrS2t79L7t/wDWrSu6LSuzwNl0t/8AOLf2pZZdJ7Php5r1tHZ1Ku0NrMD2hwcAfeH/ACfGSptre/S+7f8A1rPXbVvZD6d88qbuxIunj0/GIU2xpquJNq4Gl9N7SSw3A6scf9ruXgcvBWUMQHTEgjVpycPEfjoVYqq+HDonIjRwycPA/hoea2UtAVVetEAZudoPDUnoB+IHNVGu5n+Jm332jIfabqPESPsr1g2kzUdk58GD7LR2R8ST3uKFIfgrtX1LurXuaAe5oNp8we+V7wdUuY1x1IzjSececq8LPgKZbTaHCDEkdCTJ+JQh7Nt4960xr2ZbPxtVirLBeDPFaQBPIls5eIHqrEBXh61wJiOJzf3HFvxtnzVoVWHa0A26XO5zxFxLv4pVoQEIiIAqm3bx09i1sadqX3d+lqtVYLrz7toj7Uun4WoCxVU3kveDoIjzGatVdOrLnNjsx8RKAsWavlVpu63M9QHj/wCv4rSqcbSLmOA7WrftNNzf4gEYLlw8TgMQccyqyoBQDA17LjLiA+Mog5uHNdmjVDhI/wCCDBB7wQR5L2sTgpV9zto6z0m2knaayr49O/cIqcHVLmAmJ0dGlzSWujzBVy2cQpUIgMu1RV3L9xAqxwTET55TExOUxK5r/nhe0tlrZYHNJokEAneEOAuAiDoSeQbmu4ijVlTPnMe/aJDxSbRBl1hESBeQybnEE2QTlqe5bcHVxZe3eU6QYS64tJkAdiM85PcPLRdZE29xYREVIEREBmxnEWM943H7DCCfV1jY6OK0rNSzqvPuta3zMuPwLfQeWlEDn7b2xTwtMVKt1pdbwgEyQT1HQrdRqBzWuGjgCJ6ESsjqLarje1r2N4WhwBBf7Rg5GMm9xDltaIEDIBZW7c+h2k9P3aST3Zt3iuWCs0uMPnRpbHiWn8vxVi49fbFNuNp4c33upmMhbnxaz0pnlzC7CRkpXXIzqaM9Pa5qrVruupVhqNoImeJzv33ud+ZXBU4VrgDdmbnHWeEvcW/wkK4LRzIREQBVtuvM9i0Rp2pdPwtVizit+1LCRFjXAcybnB3jo3170BoVbKoLnNjsx5yFLKzSS0OBI1AIkT1HJY621qYJaHMumBLmhs85M6DmllN6LN9JUfrqX3jP1UfSVH66l94z9UtEolvA8j2HmR3POo/1a+N3ULSsdTHUHAg1aRBEEbxn6qk7Ta3IVKTxyO+YHec5HxGemSllo04HWqOQqGP9TWvPxcR5LSufhMbSa3irUbnEudFRsSToDOYAgT3K76So/XUvvGfqloGpFl+kqP11L7xn6p9JUfrqX3jP1VtEo1Isv0lR+upfeM/VPpKj9dS+8Z+qWhRqRZfpKj9dS+8Z+qfSVH66l94z9UtCjUiy/SVH66l94z9U+kqP11L7xn6paFGpFl+kqP11L7xn6p9JUfrqX3jP1S0KGGyqVR1LX+RYGfzple61Qk2M19o+4D+boOUye/PXxOHfBdUpSNCKrQ4A6gOaQQDAkc4C908dQaIbUogdA9gHwKhTVSphoAGQAgL0sv0lR+upfeM/VPpKj9dS+8Z+qtohcaDbrrW3DR1ou9deasXNp7TDngiSA1wdu2uqND5YRmwHKCYOXPQyBur1wyJDjPuse/1sBjzUVFbb4nnCOcWm7W94zEcIe4N/hAV4VOFrF7biC3NwAIcDAcQDDgCJAB81cFSEIiIApUIgJVValdBmHDQjl1HeDGY/EAj5j5SVq4x2EFI1d2SN5ZdZ2/ajLTqu5jatYE7tlwAEDgtJJzmXAyOWg110XOOpuclXAzGVtrodBFyKmKxQmKLInLinLPUA+EkTGoDtFYa9ctY4MglpcW8OTvZa64g6dOfOFuzdHTULlfOcV9SzQRLhrlMw4x7Wk8l4dicXGVFo77mmIE6X5yfDUjKLysUdlFgwdauXxUpsay2ZDpN0xEeAme8cxnuVISihEBKow2LZUu3b2utda60g2uHI9Crlk2fSotNTcinJed5ZH+JzujQ93estu0bjs2vdd8unezS2oCSAQSDBgjIwDB6GCD5r1K5VPZFB5JBvIe4u47oqGLp1tPCDAiO5ePoPDghunK24Zh2WY5yAR3x3ZW2ZwdUVmklocJGokSPLzR9ZoIBcAXGBJGZ7uq5o2FR1F2RmbhkRAOZH+UeEcs1Y/Z9JjLQ402Na4ZPDYa8zqdBIy8IzGSZGDoXjqPVeDiGB1pc27pInPTLzHquUfk1SkawGxo0kkZBxcRM25dDlMwI0YvZ9EuBqOiSLQXNAloyicyQOsxnESZWxg6LXTmDI7lKx7NwLKLS1nWTnzP8A4ha1SEooRAZ8HhAySSXPdm951MaDuaJyby7ySToREAUhQpCAhERAEREBzsdtqlRq06Ly6+rFsCRmbczyzW81ACGki46CRJjWBzXF2x8n9/iaFfeW7kg22zdDrtZEehXRxmz21JkuFzQ0gWwbSSJBBmLjkcjOYK5Qc90tyxyPVrx0Fp6b03cmvF2d8sdPM2QvFSoGxcQJMCSBJ6CdSuW75PUc+3mZPFOeswRmRJz14j3RdT2S0Ma253C1zSWmJDokSZIHC2M5AaBPXpk82DowkLkf9O0c5uzABzaNI5AADQZDLuQfJ6lJMvzj2hw2ggW5SIud+8UtjB1mmdM+XmDB+IhFz8DsWlSdc0EkaXEGMg2RlkYnTS4jSAOgqiBERASudsvA0KJq7m0Fz7qkOkh5E5yeHIzHeuguXsvZmGo1cQ+g1ralVwfWtcSS7MgkTlq45cyVKi8vjyFLiZjsDD1mQ17yzT9m9sTwybgJu4YOfM90X4nYFKqWvueCG2tc1w7MESJBBMOdn/nPVVN2dh3m/eOyiJcBbuwdLhPUmeZJU1Nj4drHEl1sBszdbDSwRkYMOOf+Ynms0asspfJ2i2YvgzkXCBN2gjLtHPXKdc1dhtkMY2GuqTIN5LS6Q5zvdjV7uXNaqFRgDWtcDAAEkTGgnnOR9Cve/b7zfUdJ/kCVqkS2cmr8nWEze+S+8l0ExzAIAtnLPMi0EZgFaDsZljWXPtaHNgWCWv1BhuQ7hGg6BbaNdr82Oa77JB0JadO9pHkVYlIWzBgdlNpPLw5xJbaLiMm5ZZd4/wDGpO9EVIEREAREQBSFCkICEREAREQHI2oMXv6O4LdzI3s2TF2cTn2ei0Y11cOO6E5C0Gy0mc5mHT5gR1OS3osKFNu3k7T1d8Yx2pUqwsvz6s5NSrixMMpROWpMZ6i7llJGepAJySpUxJDHBsGxznNApkF57LSXOBERnGpOo1XWRao5WczeYrLgpiSQeYaMgD2pPWIzzGUAm7Zbqxb+3ABAbBEZm0XSASO1K2orQsIiIQIiIAuds7FYepVrCi5jqrHBta3UO6H0Iy5g8wuiqqOFYxz3MY1rnmXlrQC4jKXEalR3ZpVTs5tXC4XVxDbcgXOc0cDQMi6A4NDJykAgnqvWAp4ZjS2m9rgDe6H3HgddyOgI0Wp2zKRcHFnECSDLsiczzjXloJPUrzhdk0mCACci0kucSQT48sgI0AAEAKUSznsw+DzMgdntucLeHhyd2ZAJnnPevX0ZhWtJzcJIMOc48OZbDfdtGUZWhbXbIomJZznVxk95Jz/FWt2fTEw3W4HM5h8XTPW1volFsx4Wrhqdz2uDSWyQ4kOtaC/sHMZGdJhb3Ytga51wIb2iDMZToOcEZd6pdsqibpYDc4uMlxku156HpovbcBTF2WToLgSSCR3HwHdkqrJg8s2nRP8A3GjucbTqBo6Dq4DxMaqxuNpmSKjCALjDm5NBIJPdIInuVR2XRuLrBJ11gjM6THP+XQI3ZVECAwRbZEu7MzlnlnBnXIdEyMHultCk7svac4yM5zb6TlOi0rNTwFNplojiugEwXZ5xpOfwHQRpVIEREAUhQpCAlERQoREQBERAEREAREQBERAEREAREQBERAEREAREQBERAEREAREQBER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4282" name="Picture 10" descr="http://weaponsandwarfare.com/wp-content/uploads/2007/10/ww1convoysa-500x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7937499" cy="4000501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219200"/>
            <a:ext cx="8686800" cy="4906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213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586</Words>
  <Application>Microsoft Office PowerPoint</Application>
  <PresentationFormat>On-screen Show (4:3)</PresentationFormat>
  <Paragraphs>114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Bitmap Image</vt:lpstr>
      <vt:lpstr>10th Euro Studies 2.11.16</vt:lpstr>
      <vt:lpstr>AIRCRAFT</vt:lpstr>
      <vt:lpstr>Sopwith Camel</vt:lpstr>
      <vt:lpstr>Fokker Dr1 Triplane Red Baron’s Plane</vt:lpstr>
      <vt:lpstr>Bombers and Zeppelins (Luftschiff)</vt:lpstr>
      <vt:lpstr>SUBMARINES</vt:lpstr>
      <vt:lpstr>SUBMARINES</vt:lpstr>
      <vt:lpstr>CONVOY SYSTEM</vt:lpstr>
      <vt:lpstr>CONVOY SYSTEM</vt:lpstr>
      <vt:lpstr>TANKS &amp; ARMOR</vt:lpstr>
      <vt:lpstr>TANKS &amp; ARMOR</vt:lpstr>
      <vt:lpstr>German Tank</vt:lpstr>
      <vt:lpstr>Armored Car</vt:lpstr>
      <vt:lpstr>BARBED WIRE</vt:lpstr>
      <vt:lpstr>Barbed Wire</vt:lpstr>
      <vt:lpstr>COMMUNICATIONS</vt:lpstr>
      <vt:lpstr>Communications</vt:lpstr>
      <vt:lpstr>TRANSPORTATION</vt:lpstr>
      <vt:lpstr>Transportation</vt:lpstr>
      <vt:lpstr>CHEMICAL WARFARE</vt:lpstr>
      <vt:lpstr>CHEMICAL WARFARE</vt:lpstr>
      <vt:lpstr>Chemical Warfare</vt:lpstr>
      <vt:lpstr>Video…</vt:lpstr>
      <vt:lpstr>10th Euro Studies 2.11.16</vt:lpstr>
    </vt:vector>
  </TitlesOfParts>
  <Company>Issaquah School District 411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10th Euro Studies 2.05.15</dc:title>
  <dc:creator>Windows User</dc:creator>
  <cp:lastModifiedBy>Windows User</cp:lastModifiedBy>
  <cp:revision>17</cp:revision>
  <dcterms:created xsi:type="dcterms:W3CDTF">2015-02-05T15:07:57Z</dcterms:created>
  <dcterms:modified xsi:type="dcterms:W3CDTF">2016-02-11T15:27:08Z</dcterms:modified>
</cp:coreProperties>
</file>