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7" r:id="rId2"/>
    <p:sldId id="264" r:id="rId3"/>
    <p:sldId id="276" r:id="rId4"/>
    <p:sldId id="277" r:id="rId5"/>
    <p:sldId id="278" r:id="rId6"/>
    <p:sldId id="279" r:id="rId7"/>
    <p:sldId id="280" r:id="rId8"/>
    <p:sldId id="361" r:id="rId9"/>
    <p:sldId id="281" r:id="rId10"/>
    <p:sldId id="258" r:id="rId11"/>
    <p:sldId id="262" r:id="rId12"/>
    <p:sldId id="263" r:id="rId13"/>
    <p:sldId id="265" r:id="rId14"/>
    <p:sldId id="259" r:id="rId15"/>
    <p:sldId id="266" r:id="rId16"/>
    <p:sldId id="282" r:id="rId17"/>
    <p:sldId id="261" r:id="rId18"/>
    <p:sldId id="267" r:id="rId19"/>
    <p:sldId id="273" r:id="rId20"/>
    <p:sldId id="270" r:id="rId21"/>
    <p:sldId id="271" r:id="rId22"/>
    <p:sldId id="274" r:id="rId23"/>
    <p:sldId id="268" r:id="rId24"/>
    <p:sldId id="362" r:id="rId25"/>
    <p:sldId id="269" r:id="rId26"/>
    <p:sldId id="283" r:id="rId27"/>
    <p:sldId id="285" r:id="rId28"/>
    <p:sldId id="286" r:id="rId29"/>
    <p:sldId id="287" r:id="rId30"/>
    <p:sldId id="288" r:id="rId31"/>
    <p:sldId id="289" r:id="rId32"/>
    <p:sldId id="290" r:id="rId33"/>
    <p:sldId id="363"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056"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DB0F39-4A96-4851-AA7C-A8631530CE2C}" type="datetimeFigureOut">
              <a:rPr lang="en-US" smtClean="0"/>
              <a:pPr/>
              <a:t>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E0769B-40A3-425E-96F5-2464908E7FE3}" type="slidenum">
              <a:rPr lang="en-US" smtClean="0"/>
              <a:pPr/>
              <a:t>‹#›</a:t>
            </a:fld>
            <a:endParaRPr lang="en-US"/>
          </a:p>
        </p:txBody>
      </p:sp>
    </p:spTree>
    <p:extLst>
      <p:ext uri="{BB962C8B-B14F-4D97-AF65-F5344CB8AC3E}">
        <p14:creationId xmlns:p14="http://schemas.microsoft.com/office/powerpoint/2010/main" xmlns="" val="1462949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pPr eaLnBrk="1" hangingPunct="1">
              <a:spcBef>
                <a:spcPct val="0"/>
              </a:spcBef>
            </a:pPr>
            <a:endParaRPr lang="en-US" altLang="en-US" smtClean="0">
              <a:ea typeface="ＭＳ Ｐゴシック" pitchFamily="34" charset="-128"/>
            </a:endParaRPr>
          </a:p>
        </p:txBody>
      </p:sp>
      <p:sp>
        <p:nvSpPr>
          <p:cNvPr id="21508" name="Slide Number Placeholder 3"/>
          <p:cNvSpPr>
            <a:spLocks noGrp="1"/>
          </p:cNvSpPr>
          <p:nvPr>
            <p:ph type="sldNum" sz="quarter" idx="5"/>
          </p:nvPr>
        </p:nvSpPr>
        <p:spPr>
          <a:noFill/>
          <a:ln>
            <a:miter lim="800000"/>
            <a:headEnd/>
            <a:tailEnd/>
          </a:ln>
        </p:spPr>
        <p:txBody>
          <a:bodyPr/>
          <a:lstStyle/>
          <a:p>
            <a:pPr eaLnBrk="0" hangingPunct="0"/>
            <a:fld id="{E7AEEE6D-15AC-45C1-9DE4-15CDF64CC264}" type="slidenum">
              <a:rPr lang="en-US" altLang="en-US" smtClean="0">
                <a:latin typeface="Calibri" pitchFamily="34" charset="0"/>
                <a:ea typeface="ＭＳ Ｐゴシック" pitchFamily="34" charset="-128"/>
              </a:rPr>
              <a:pPr eaLnBrk="0" hangingPunct="0"/>
              <a:t>1</a:t>
            </a:fld>
            <a:endParaRPr lang="en-US" altLang="en-US" smtClean="0">
              <a:latin typeface="Calibri" pitchFamily="34" charset="0"/>
              <a:ea typeface="ＭＳ Ｐゴシック" pitchFamily="34" charset="-128"/>
            </a:endParaRPr>
          </a:p>
        </p:txBody>
      </p:sp>
    </p:spTree>
    <p:extLst>
      <p:ext uri="{BB962C8B-B14F-4D97-AF65-F5344CB8AC3E}">
        <p14:creationId xmlns:p14="http://schemas.microsoft.com/office/powerpoint/2010/main" xmlns="" val="2214932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pPr eaLnBrk="1" hangingPunct="1">
              <a:spcBef>
                <a:spcPct val="0"/>
              </a:spcBef>
            </a:pPr>
            <a:endParaRPr lang="en-US" altLang="en-US" smtClean="0">
              <a:ea typeface="ＭＳ Ｐゴシック" pitchFamily="34" charset="-128"/>
            </a:endParaRPr>
          </a:p>
        </p:txBody>
      </p:sp>
      <p:sp>
        <p:nvSpPr>
          <p:cNvPr id="21508" name="Slide Number Placeholder 3"/>
          <p:cNvSpPr>
            <a:spLocks noGrp="1"/>
          </p:cNvSpPr>
          <p:nvPr>
            <p:ph type="sldNum" sz="quarter" idx="5"/>
          </p:nvPr>
        </p:nvSpPr>
        <p:spPr>
          <a:noFill/>
          <a:ln>
            <a:miter lim="800000"/>
            <a:headEnd/>
            <a:tailEnd/>
          </a:ln>
        </p:spPr>
        <p:txBody>
          <a:bodyPr/>
          <a:lstStyle/>
          <a:p>
            <a:pPr eaLnBrk="0" hangingPunct="0"/>
            <a:fld id="{E7AEEE6D-15AC-45C1-9DE4-15CDF64CC264}" type="slidenum">
              <a:rPr lang="en-US" altLang="en-US" smtClean="0">
                <a:latin typeface="Calibri" pitchFamily="34" charset="0"/>
                <a:ea typeface="ＭＳ Ｐゴシック" pitchFamily="34" charset="-128"/>
              </a:rPr>
              <a:pPr eaLnBrk="0" hangingPunct="0"/>
              <a:t>2</a:t>
            </a:fld>
            <a:endParaRPr lang="en-US" altLang="en-US" smtClean="0">
              <a:latin typeface="Calibri" pitchFamily="34" charset="0"/>
              <a:ea typeface="ＭＳ Ｐゴシック" pitchFamily="34" charset="-128"/>
            </a:endParaRPr>
          </a:p>
        </p:txBody>
      </p:sp>
    </p:spTree>
    <p:extLst>
      <p:ext uri="{BB962C8B-B14F-4D97-AF65-F5344CB8AC3E}">
        <p14:creationId xmlns:p14="http://schemas.microsoft.com/office/powerpoint/2010/main" xmlns="" val="356635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pPr eaLnBrk="1" hangingPunct="1">
              <a:spcBef>
                <a:spcPct val="0"/>
              </a:spcBef>
            </a:pPr>
            <a:endParaRPr lang="en-US" altLang="en-US" smtClean="0">
              <a:ea typeface="ＭＳ Ｐゴシック" pitchFamily="34" charset="-128"/>
            </a:endParaRPr>
          </a:p>
        </p:txBody>
      </p:sp>
      <p:sp>
        <p:nvSpPr>
          <p:cNvPr id="21508" name="Slide Number Placeholder 3"/>
          <p:cNvSpPr>
            <a:spLocks noGrp="1"/>
          </p:cNvSpPr>
          <p:nvPr>
            <p:ph type="sldNum" sz="quarter" idx="5"/>
          </p:nvPr>
        </p:nvSpPr>
        <p:spPr>
          <a:noFill/>
          <a:ln>
            <a:miter lim="800000"/>
            <a:headEnd/>
            <a:tailEnd/>
          </a:ln>
        </p:spPr>
        <p:txBody>
          <a:bodyPr/>
          <a:lstStyle/>
          <a:p>
            <a:pPr eaLnBrk="0" hangingPunct="0"/>
            <a:fld id="{E7AEEE6D-15AC-45C1-9DE4-15CDF64CC264}" type="slidenum">
              <a:rPr lang="en-US" altLang="en-US" smtClean="0">
                <a:latin typeface="Calibri" pitchFamily="34" charset="0"/>
                <a:ea typeface="ＭＳ Ｐゴシック" pitchFamily="34" charset="-128"/>
              </a:rPr>
              <a:pPr eaLnBrk="0" hangingPunct="0"/>
              <a:t>3</a:t>
            </a:fld>
            <a:endParaRPr lang="en-US" altLang="en-US" smtClean="0">
              <a:latin typeface="Calibri" pitchFamily="34" charset="0"/>
              <a:ea typeface="ＭＳ Ｐゴシック" pitchFamily="34" charset="-128"/>
            </a:endParaRPr>
          </a:p>
        </p:txBody>
      </p:sp>
    </p:spTree>
    <p:extLst>
      <p:ext uri="{BB962C8B-B14F-4D97-AF65-F5344CB8AC3E}">
        <p14:creationId xmlns:p14="http://schemas.microsoft.com/office/powerpoint/2010/main" xmlns="" val="1954336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pPr eaLnBrk="1" hangingPunct="1">
              <a:spcBef>
                <a:spcPct val="0"/>
              </a:spcBef>
            </a:pPr>
            <a:endParaRPr lang="en-US" altLang="en-US" smtClean="0">
              <a:ea typeface="ＭＳ Ｐゴシック" pitchFamily="34" charset="-128"/>
            </a:endParaRPr>
          </a:p>
        </p:txBody>
      </p:sp>
      <p:sp>
        <p:nvSpPr>
          <p:cNvPr id="21508" name="Slide Number Placeholder 3"/>
          <p:cNvSpPr>
            <a:spLocks noGrp="1"/>
          </p:cNvSpPr>
          <p:nvPr>
            <p:ph type="sldNum" sz="quarter" idx="5"/>
          </p:nvPr>
        </p:nvSpPr>
        <p:spPr>
          <a:noFill/>
          <a:ln>
            <a:miter lim="800000"/>
            <a:headEnd/>
            <a:tailEnd/>
          </a:ln>
        </p:spPr>
        <p:txBody>
          <a:bodyPr/>
          <a:lstStyle/>
          <a:p>
            <a:pPr eaLnBrk="0" hangingPunct="0"/>
            <a:fld id="{E7AEEE6D-15AC-45C1-9DE4-15CDF64CC264}" type="slidenum">
              <a:rPr lang="en-US" altLang="en-US" smtClean="0">
                <a:latin typeface="Calibri" pitchFamily="34" charset="0"/>
                <a:ea typeface="ＭＳ Ｐゴシック" pitchFamily="34" charset="-128"/>
              </a:rPr>
              <a:pPr eaLnBrk="0" hangingPunct="0"/>
              <a:t>4</a:t>
            </a:fld>
            <a:endParaRPr lang="en-US" altLang="en-US" smtClean="0">
              <a:latin typeface="Calibri" pitchFamily="34" charset="0"/>
              <a:ea typeface="ＭＳ Ｐゴシック" pitchFamily="34" charset="-128"/>
            </a:endParaRPr>
          </a:p>
        </p:txBody>
      </p:sp>
    </p:spTree>
    <p:extLst>
      <p:ext uri="{BB962C8B-B14F-4D97-AF65-F5344CB8AC3E}">
        <p14:creationId xmlns:p14="http://schemas.microsoft.com/office/powerpoint/2010/main" xmlns="" val="2477618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pPr eaLnBrk="1" hangingPunct="1">
              <a:spcBef>
                <a:spcPct val="0"/>
              </a:spcBef>
            </a:pPr>
            <a:endParaRPr lang="en-US" altLang="en-US" smtClean="0">
              <a:ea typeface="ＭＳ Ｐゴシック" pitchFamily="34" charset="-128"/>
            </a:endParaRPr>
          </a:p>
        </p:txBody>
      </p:sp>
      <p:sp>
        <p:nvSpPr>
          <p:cNvPr id="21508" name="Slide Number Placeholder 3"/>
          <p:cNvSpPr>
            <a:spLocks noGrp="1"/>
          </p:cNvSpPr>
          <p:nvPr>
            <p:ph type="sldNum" sz="quarter" idx="5"/>
          </p:nvPr>
        </p:nvSpPr>
        <p:spPr>
          <a:noFill/>
          <a:ln>
            <a:miter lim="800000"/>
            <a:headEnd/>
            <a:tailEnd/>
          </a:ln>
        </p:spPr>
        <p:txBody>
          <a:bodyPr/>
          <a:lstStyle/>
          <a:p>
            <a:pPr eaLnBrk="0" hangingPunct="0"/>
            <a:fld id="{E7AEEE6D-15AC-45C1-9DE4-15CDF64CC264}" type="slidenum">
              <a:rPr lang="en-US" altLang="en-US" smtClean="0">
                <a:latin typeface="Calibri" pitchFamily="34" charset="0"/>
                <a:ea typeface="ＭＳ Ｐゴシック" pitchFamily="34" charset="-128"/>
              </a:rPr>
              <a:pPr eaLnBrk="0" hangingPunct="0"/>
              <a:t>5</a:t>
            </a:fld>
            <a:endParaRPr lang="en-US" altLang="en-US" smtClean="0">
              <a:latin typeface="Calibri" pitchFamily="34" charset="0"/>
              <a:ea typeface="ＭＳ Ｐゴシック" pitchFamily="34" charset="-128"/>
            </a:endParaRPr>
          </a:p>
        </p:txBody>
      </p:sp>
    </p:spTree>
    <p:extLst>
      <p:ext uri="{BB962C8B-B14F-4D97-AF65-F5344CB8AC3E}">
        <p14:creationId xmlns:p14="http://schemas.microsoft.com/office/powerpoint/2010/main" xmlns="" val="3575282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pPr eaLnBrk="1" hangingPunct="1">
              <a:spcBef>
                <a:spcPct val="0"/>
              </a:spcBef>
            </a:pPr>
            <a:endParaRPr lang="en-US" altLang="en-US" smtClean="0">
              <a:ea typeface="ＭＳ Ｐゴシック" pitchFamily="34" charset="-128"/>
            </a:endParaRPr>
          </a:p>
        </p:txBody>
      </p:sp>
      <p:sp>
        <p:nvSpPr>
          <p:cNvPr id="21508" name="Slide Number Placeholder 3"/>
          <p:cNvSpPr>
            <a:spLocks noGrp="1"/>
          </p:cNvSpPr>
          <p:nvPr>
            <p:ph type="sldNum" sz="quarter" idx="5"/>
          </p:nvPr>
        </p:nvSpPr>
        <p:spPr>
          <a:noFill/>
          <a:ln>
            <a:miter lim="800000"/>
            <a:headEnd/>
            <a:tailEnd/>
          </a:ln>
        </p:spPr>
        <p:txBody>
          <a:bodyPr/>
          <a:lstStyle/>
          <a:p>
            <a:pPr eaLnBrk="0" hangingPunct="0"/>
            <a:fld id="{E7AEEE6D-15AC-45C1-9DE4-15CDF64CC264}" type="slidenum">
              <a:rPr lang="en-US" altLang="en-US" smtClean="0">
                <a:latin typeface="Calibri" pitchFamily="34" charset="0"/>
                <a:ea typeface="ＭＳ Ｐゴシック" pitchFamily="34" charset="-128"/>
              </a:rPr>
              <a:pPr eaLnBrk="0" hangingPunct="0"/>
              <a:t>6</a:t>
            </a:fld>
            <a:endParaRPr lang="en-US" altLang="en-US" smtClean="0">
              <a:latin typeface="Calibri" pitchFamily="34" charset="0"/>
              <a:ea typeface="ＭＳ Ｐゴシック" pitchFamily="34" charset="-128"/>
            </a:endParaRPr>
          </a:p>
        </p:txBody>
      </p:sp>
    </p:spTree>
    <p:extLst>
      <p:ext uri="{BB962C8B-B14F-4D97-AF65-F5344CB8AC3E}">
        <p14:creationId xmlns:p14="http://schemas.microsoft.com/office/powerpoint/2010/main" xmlns="" val="2834306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pPr eaLnBrk="1" hangingPunct="1">
              <a:spcBef>
                <a:spcPct val="0"/>
              </a:spcBef>
            </a:pPr>
            <a:endParaRPr lang="en-US" altLang="en-US" smtClean="0">
              <a:ea typeface="ＭＳ Ｐゴシック" pitchFamily="34" charset="-128"/>
            </a:endParaRPr>
          </a:p>
        </p:txBody>
      </p:sp>
      <p:sp>
        <p:nvSpPr>
          <p:cNvPr id="21508" name="Slide Number Placeholder 3"/>
          <p:cNvSpPr>
            <a:spLocks noGrp="1"/>
          </p:cNvSpPr>
          <p:nvPr>
            <p:ph type="sldNum" sz="quarter" idx="5"/>
          </p:nvPr>
        </p:nvSpPr>
        <p:spPr>
          <a:noFill/>
          <a:ln>
            <a:miter lim="800000"/>
            <a:headEnd/>
            <a:tailEnd/>
          </a:ln>
        </p:spPr>
        <p:txBody>
          <a:bodyPr/>
          <a:lstStyle/>
          <a:p>
            <a:pPr eaLnBrk="0" hangingPunct="0"/>
            <a:fld id="{E7AEEE6D-15AC-45C1-9DE4-15CDF64CC264}" type="slidenum">
              <a:rPr lang="en-US" altLang="en-US" smtClean="0">
                <a:latin typeface="Calibri" pitchFamily="34" charset="0"/>
                <a:ea typeface="ＭＳ Ｐゴシック" pitchFamily="34" charset="-128"/>
              </a:rPr>
              <a:pPr eaLnBrk="0" hangingPunct="0"/>
              <a:t>7</a:t>
            </a:fld>
            <a:endParaRPr lang="en-US" altLang="en-US" smtClean="0">
              <a:latin typeface="Calibri" pitchFamily="34" charset="0"/>
              <a:ea typeface="ＭＳ Ｐゴシック" pitchFamily="34" charset="-128"/>
            </a:endParaRPr>
          </a:p>
        </p:txBody>
      </p:sp>
    </p:spTree>
    <p:extLst>
      <p:ext uri="{BB962C8B-B14F-4D97-AF65-F5344CB8AC3E}">
        <p14:creationId xmlns:p14="http://schemas.microsoft.com/office/powerpoint/2010/main" xmlns="" val="3507527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pPr eaLnBrk="1" hangingPunct="1">
              <a:spcBef>
                <a:spcPct val="0"/>
              </a:spcBef>
            </a:pPr>
            <a:endParaRPr lang="en-US" altLang="en-US" smtClean="0">
              <a:ea typeface="ＭＳ Ｐゴシック" pitchFamily="34" charset="-128"/>
            </a:endParaRPr>
          </a:p>
        </p:txBody>
      </p:sp>
      <p:sp>
        <p:nvSpPr>
          <p:cNvPr id="21508" name="Slide Number Placeholder 3"/>
          <p:cNvSpPr>
            <a:spLocks noGrp="1"/>
          </p:cNvSpPr>
          <p:nvPr>
            <p:ph type="sldNum" sz="quarter" idx="5"/>
          </p:nvPr>
        </p:nvSpPr>
        <p:spPr>
          <a:noFill/>
          <a:ln>
            <a:miter lim="800000"/>
            <a:headEnd/>
            <a:tailEnd/>
          </a:ln>
        </p:spPr>
        <p:txBody>
          <a:bodyPr/>
          <a:lstStyle/>
          <a:p>
            <a:pPr eaLnBrk="0" hangingPunct="0"/>
            <a:fld id="{E7AEEE6D-15AC-45C1-9DE4-15CDF64CC264}" type="slidenum">
              <a:rPr lang="en-US" altLang="en-US" smtClean="0">
                <a:latin typeface="Calibri" pitchFamily="34" charset="0"/>
                <a:ea typeface="ＭＳ Ｐゴシック" pitchFamily="34" charset="-128"/>
              </a:rPr>
              <a:pPr eaLnBrk="0" hangingPunct="0"/>
              <a:t>9</a:t>
            </a:fld>
            <a:endParaRPr lang="en-US" altLang="en-US" smtClean="0">
              <a:latin typeface="Calibri" pitchFamily="34" charset="0"/>
              <a:ea typeface="ＭＳ Ｐゴシック" pitchFamily="34" charset="-128"/>
            </a:endParaRPr>
          </a:p>
        </p:txBody>
      </p:sp>
    </p:spTree>
    <p:extLst>
      <p:ext uri="{BB962C8B-B14F-4D97-AF65-F5344CB8AC3E}">
        <p14:creationId xmlns:p14="http://schemas.microsoft.com/office/powerpoint/2010/main" xmlns="" val="1851992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5780" name="Slide Number Placeholder 3"/>
          <p:cNvSpPr>
            <a:spLocks noGrp="1"/>
          </p:cNvSpPr>
          <p:nvPr>
            <p:ph type="sldNum" sz="quarter" idx="5"/>
          </p:nvPr>
        </p:nvSpPr>
        <p:spPr bwMode="auto">
          <a:noFill/>
          <a:ln>
            <a:miter lim="800000"/>
            <a:headEnd/>
            <a:tailEnd/>
          </a:ln>
        </p:spPr>
        <p:txBody>
          <a:bodyPr/>
          <a:lstStyle/>
          <a:p>
            <a:fld id="{4356AC94-35A8-4E0A-B608-D4E71B46AAF5}" type="slidenum">
              <a:rPr lang="en-US"/>
              <a:pPr/>
              <a:t>43</a:t>
            </a:fld>
            <a:endParaRPr lang="en-US"/>
          </a:p>
        </p:txBody>
      </p:sp>
    </p:spTree>
    <p:extLst>
      <p:ext uri="{BB962C8B-B14F-4D97-AF65-F5344CB8AC3E}">
        <p14:creationId xmlns:p14="http://schemas.microsoft.com/office/powerpoint/2010/main" xmlns="" val="807746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A2F216-8B28-499A-A8C2-A4DC75ADDA87}" type="datetimeFigureOut">
              <a:rPr lang="en-US" smtClean="0"/>
              <a:pPr/>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ACB86-42B6-446B-932B-24B05D76ECB7}" type="slidenum">
              <a:rPr lang="en-US" smtClean="0"/>
              <a:pPr/>
              <a:t>‹#›</a:t>
            </a:fld>
            <a:endParaRPr lang="en-US"/>
          </a:p>
        </p:txBody>
      </p:sp>
    </p:spTree>
    <p:extLst>
      <p:ext uri="{BB962C8B-B14F-4D97-AF65-F5344CB8AC3E}">
        <p14:creationId xmlns:p14="http://schemas.microsoft.com/office/powerpoint/2010/main" xmlns="" val="3756949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A2F216-8B28-499A-A8C2-A4DC75ADDA87}" type="datetimeFigureOut">
              <a:rPr lang="en-US" smtClean="0"/>
              <a:pPr/>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ACB86-42B6-446B-932B-24B05D76ECB7}" type="slidenum">
              <a:rPr lang="en-US" smtClean="0"/>
              <a:pPr/>
              <a:t>‹#›</a:t>
            </a:fld>
            <a:endParaRPr lang="en-US"/>
          </a:p>
        </p:txBody>
      </p:sp>
    </p:spTree>
    <p:extLst>
      <p:ext uri="{BB962C8B-B14F-4D97-AF65-F5344CB8AC3E}">
        <p14:creationId xmlns:p14="http://schemas.microsoft.com/office/powerpoint/2010/main" xmlns="" val="1111031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A2F216-8B28-499A-A8C2-A4DC75ADDA87}" type="datetimeFigureOut">
              <a:rPr lang="en-US" smtClean="0"/>
              <a:pPr/>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ACB86-42B6-446B-932B-24B05D76ECB7}" type="slidenum">
              <a:rPr lang="en-US" smtClean="0"/>
              <a:pPr/>
              <a:t>‹#›</a:t>
            </a:fld>
            <a:endParaRPr lang="en-US"/>
          </a:p>
        </p:txBody>
      </p:sp>
    </p:spTree>
    <p:extLst>
      <p:ext uri="{BB962C8B-B14F-4D97-AF65-F5344CB8AC3E}">
        <p14:creationId xmlns:p14="http://schemas.microsoft.com/office/powerpoint/2010/main" xmlns="" val="361681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A2F216-8B28-499A-A8C2-A4DC75ADDA87}" type="datetimeFigureOut">
              <a:rPr lang="en-US" smtClean="0"/>
              <a:pPr/>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ACB86-42B6-446B-932B-24B05D76ECB7}" type="slidenum">
              <a:rPr lang="en-US" smtClean="0"/>
              <a:pPr/>
              <a:t>‹#›</a:t>
            </a:fld>
            <a:endParaRPr lang="en-US"/>
          </a:p>
        </p:txBody>
      </p:sp>
    </p:spTree>
    <p:extLst>
      <p:ext uri="{BB962C8B-B14F-4D97-AF65-F5344CB8AC3E}">
        <p14:creationId xmlns:p14="http://schemas.microsoft.com/office/powerpoint/2010/main" xmlns="" val="4013214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A2F216-8B28-499A-A8C2-A4DC75ADDA87}" type="datetimeFigureOut">
              <a:rPr lang="en-US" smtClean="0"/>
              <a:pPr/>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ACB86-42B6-446B-932B-24B05D76ECB7}" type="slidenum">
              <a:rPr lang="en-US" smtClean="0"/>
              <a:pPr/>
              <a:t>‹#›</a:t>
            </a:fld>
            <a:endParaRPr lang="en-US"/>
          </a:p>
        </p:txBody>
      </p:sp>
    </p:spTree>
    <p:extLst>
      <p:ext uri="{BB962C8B-B14F-4D97-AF65-F5344CB8AC3E}">
        <p14:creationId xmlns:p14="http://schemas.microsoft.com/office/powerpoint/2010/main" xmlns="" val="2807904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A2F216-8B28-499A-A8C2-A4DC75ADDA87}" type="datetimeFigureOut">
              <a:rPr lang="en-US" smtClean="0"/>
              <a:pPr/>
              <a:t>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3ACB86-42B6-446B-932B-24B05D76ECB7}" type="slidenum">
              <a:rPr lang="en-US" smtClean="0"/>
              <a:pPr/>
              <a:t>‹#›</a:t>
            </a:fld>
            <a:endParaRPr lang="en-US"/>
          </a:p>
        </p:txBody>
      </p:sp>
    </p:spTree>
    <p:extLst>
      <p:ext uri="{BB962C8B-B14F-4D97-AF65-F5344CB8AC3E}">
        <p14:creationId xmlns:p14="http://schemas.microsoft.com/office/powerpoint/2010/main" xmlns="" val="3774567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A2F216-8B28-499A-A8C2-A4DC75ADDA87}" type="datetimeFigureOut">
              <a:rPr lang="en-US" smtClean="0"/>
              <a:pPr/>
              <a:t>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3ACB86-42B6-446B-932B-24B05D76ECB7}" type="slidenum">
              <a:rPr lang="en-US" smtClean="0"/>
              <a:pPr/>
              <a:t>‹#›</a:t>
            </a:fld>
            <a:endParaRPr lang="en-US"/>
          </a:p>
        </p:txBody>
      </p:sp>
    </p:spTree>
    <p:extLst>
      <p:ext uri="{BB962C8B-B14F-4D97-AF65-F5344CB8AC3E}">
        <p14:creationId xmlns:p14="http://schemas.microsoft.com/office/powerpoint/2010/main" xmlns="" val="406363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A2F216-8B28-499A-A8C2-A4DC75ADDA87}" type="datetimeFigureOut">
              <a:rPr lang="en-US" smtClean="0"/>
              <a:pPr/>
              <a:t>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3ACB86-42B6-446B-932B-24B05D76ECB7}" type="slidenum">
              <a:rPr lang="en-US" smtClean="0"/>
              <a:pPr/>
              <a:t>‹#›</a:t>
            </a:fld>
            <a:endParaRPr lang="en-US"/>
          </a:p>
        </p:txBody>
      </p:sp>
    </p:spTree>
    <p:extLst>
      <p:ext uri="{BB962C8B-B14F-4D97-AF65-F5344CB8AC3E}">
        <p14:creationId xmlns:p14="http://schemas.microsoft.com/office/powerpoint/2010/main" xmlns="" val="106451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A2F216-8B28-499A-A8C2-A4DC75ADDA87}" type="datetimeFigureOut">
              <a:rPr lang="en-US" smtClean="0"/>
              <a:pPr/>
              <a:t>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3ACB86-42B6-446B-932B-24B05D76ECB7}" type="slidenum">
              <a:rPr lang="en-US" smtClean="0"/>
              <a:pPr/>
              <a:t>‹#›</a:t>
            </a:fld>
            <a:endParaRPr lang="en-US"/>
          </a:p>
        </p:txBody>
      </p:sp>
    </p:spTree>
    <p:extLst>
      <p:ext uri="{BB962C8B-B14F-4D97-AF65-F5344CB8AC3E}">
        <p14:creationId xmlns:p14="http://schemas.microsoft.com/office/powerpoint/2010/main" xmlns="" val="2434912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A2F216-8B28-499A-A8C2-A4DC75ADDA87}" type="datetimeFigureOut">
              <a:rPr lang="en-US" smtClean="0"/>
              <a:pPr/>
              <a:t>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3ACB86-42B6-446B-932B-24B05D76ECB7}" type="slidenum">
              <a:rPr lang="en-US" smtClean="0"/>
              <a:pPr/>
              <a:t>‹#›</a:t>
            </a:fld>
            <a:endParaRPr lang="en-US"/>
          </a:p>
        </p:txBody>
      </p:sp>
    </p:spTree>
    <p:extLst>
      <p:ext uri="{BB962C8B-B14F-4D97-AF65-F5344CB8AC3E}">
        <p14:creationId xmlns:p14="http://schemas.microsoft.com/office/powerpoint/2010/main" xmlns="" val="2063532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A2F216-8B28-499A-A8C2-A4DC75ADDA87}" type="datetimeFigureOut">
              <a:rPr lang="en-US" smtClean="0"/>
              <a:pPr/>
              <a:t>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3ACB86-42B6-446B-932B-24B05D76ECB7}" type="slidenum">
              <a:rPr lang="en-US" smtClean="0"/>
              <a:pPr/>
              <a:t>‹#›</a:t>
            </a:fld>
            <a:endParaRPr lang="en-US"/>
          </a:p>
        </p:txBody>
      </p:sp>
    </p:spTree>
    <p:extLst>
      <p:ext uri="{BB962C8B-B14F-4D97-AF65-F5344CB8AC3E}">
        <p14:creationId xmlns:p14="http://schemas.microsoft.com/office/powerpoint/2010/main" xmlns="" val="1516596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A2F216-8B28-499A-A8C2-A4DC75ADDA87}" type="datetimeFigureOut">
              <a:rPr lang="en-US" smtClean="0"/>
              <a:pPr/>
              <a:t>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3ACB86-42B6-446B-932B-24B05D76ECB7}" type="slidenum">
              <a:rPr lang="en-US" smtClean="0"/>
              <a:pPr/>
              <a:t>‹#›</a:t>
            </a:fld>
            <a:endParaRPr lang="en-US"/>
          </a:p>
        </p:txBody>
      </p:sp>
    </p:spTree>
    <p:extLst>
      <p:ext uri="{BB962C8B-B14F-4D97-AF65-F5344CB8AC3E}">
        <p14:creationId xmlns:p14="http://schemas.microsoft.com/office/powerpoint/2010/main" xmlns="" val="733463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photos1.blogger.com/img/11/945/640/ferdinand.jpg" TargetMode="External"/><Relationship Id="rId2" Type="http://schemas.openxmlformats.org/officeDocument/2006/relationships/image" Target="../media/image20.jpeg"/><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p:spPr>
        <p:txBody>
          <a:bodyPr rtlCol="0">
            <a:normAutofit/>
          </a:bodyPr>
          <a:lstStyle/>
          <a:p>
            <a:pPr marL="484632">
              <a:defRPr/>
            </a:pPr>
            <a:r>
              <a:rPr lang="en-US" dirty="0" smtClean="0">
                <a:solidFill>
                  <a:schemeClr val="accent1">
                    <a:tint val="83000"/>
                    <a:satMod val="150000"/>
                  </a:schemeClr>
                </a:solidFill>
                <a:cs typeface="Tunga" pitchFamily="34" charset="0"/>
              </a:rPr>
              <a:t>10</a:t>
            </a:r>
            <a:r>
              <a:rPr lang="en-US" baseline="30000" dirty="0" smtClean="0">
                <a:solidFill>
                  <a:schemeClr val="accent1">
                    <a:tint val="83000"/>
                    <a:satMod val="150000"/>
                  </a:schemeClr>
                </a:solidFill>
                <a:cs typeface="Tunga" pitchFamily="34" charset="0"/>
              </a:rPr>
              <a:t>th</a:t>
            </a:r>
            <a:r>
              <a:rPr lang="en-US" dirty="0" smtClean="0">
                <a:solidFill>
                  <a:schemeClr val="accent1">
                    <a:tint val="83000"/>
                    <a:satMod val="150000"/>
                  </a:schemeClr>
                </a:solidFill>
                <a:cs typeface="Tunga" pitchFamily="34" charset="0"/>
              </a:rPr>
              <a:t> Euro Studies </a:t>
            </a:r>
            <a:r>
              <a:rPr lang="en-US" dirty="0" smtClean="0">
                <a:solidFill>
                  <a:srgbClr val="FF0000"/>
                </a:solidFill>
                <a:cs typeface="Tunga" pitchFamily="34" charset="0"/>
              </a:rPr>
              <a:t>2.8.16</a:t>
            </a:r>
          </a:p>
        </p:txBody>
      </p:sp>
      <p:sp>
        <p:nvSpPr>
          <p:cNvPr id="9" name="Content Placeholder 8"/>
          <p:cNvSpPr>
            <a:spLocks noGrp="1"/>
          </p:cNvSpPr>
          <p:nvPr>
            <p:ph sz="quarter" idx="4294967295"/>
          </p:nvPr>
        </p:nvSpPr>
        <p:spPr>
          <a:xfrm>
            <a:off x="0" y="1143000"/>
            <a:ext cx="4343400" cy="5334000"/>
          </a:xfrm>
        </p:spPr>
        <p:txBody>
          <a:bodyPr rtlCol="0">
            <a:normAutofit fontScale="40000" lnSpcReduction="20000"/>
          </a:bodyPr>
          <a:lstStyle/>
          <a:p>
            <a:pPr marL="0" indent="0" eaLnBrk="1" fontAlgn="auto" hangingPunct="1">
              <a:lnSpc>
                <a:spcPct val="90000"/>
              </a:lnSpc>
              <a:spcAft>
                <a:spcPts val="0"/>
              </a:spcAft>
              <a:buFont typeface="Arial" panose="020B0604020202020204" pitchFamily="34" charset="0"/>
              <a:buNone/>
              <a:defRPr/>
            </a:pPr>
            <a:r>
              <a:rPr lang="en-US" sz="5800" b="1" u="sng" dirty="0" smtClean="0"/>
              <a:t>Turn in:</a:t>
            </a:r>
            <a:r>
              <a:rPr lang="en-US" sz="5800" b="1" dirty="0" smtClean="0"/>
              <a:t> </a:t>
            </a:r>
          </a:p>
          <a:p>
            <a:pPr marL="514350" indent="-457200">
              <a:buFont typeface="Wingdings" panose="05000000000000000000" pitchFamily="2" charset="2"/>
              <a:buChar char="Ø"/>
              <a:defRPr/>
            </a:pPr>
            <a:r>
              <a:rPr lang="en-US" sz="5000" b="1" dirty="0" smtClean="0"/>
              <a:t>Nothing…</a:t>
            </a:r>
            <a:endParaRPr lang="en-US" sz="5000" b="1" dirty="0"/>
          </a:p>
          <a:p>
            <a:pPr marL="273050" indent="-273050" eaLnBrk="1" fontAlgn="auto" hangingPunct="1">
              <a:lnSpc>
                <a:spcPct val="90000"/>
              </a:lnSpc>
              <a:spcAft>
                <a:spcPts val="0"/>
              </a:spcAft>
              <a:buFont typeface="Arial" panose="020B0604020202020204" pitchFamily="34" charset="0"/>
              <a:buNone/>
              <a:defRPr/>
            </a:pPr>
            <a:endParaRPr lang="en-US" sz="5800" b="1" dirty="0" smtClean="0"/>
          </a:p>
          <a:p>
            <a:pPr marL="0" indent="0" eaLnBrk="1" fontAlgn="auto" hangingPunct="1">
              <a:lnSpc>
                <a:spcPct val="90000"/>
              </a:lnSpc>
              <a:spcAft>
                <a:spcPts val="0"/>
              </a:spcAft>
              <a:buFont typeface="Arial" panose="020B0604020202020204" pitchFamily="34" charset="0"/>
              <a:buNone/>
              <a:defRPr/>
            </a:pPr>
            <a:r>
              <a:rPr lang="en-US" sz="5800" b="1" u="sng" dirty="0" smtClean="0"/>
              <a:t>Take out :</a:t>
            </a:r>
            <a:r>
              <a:rPr lang="en-US" sz="5800" b="1" dirty="0" smtClean="0"/>
              <a:t> </a:t>
            </a:r>
          </a:p>
          <a:p>
            <a:pPr marL="273050" indent="-273050" eaLnBrk="1" fontAlgn="auto" hangingPunct="1">
              <a:lnSpc>
                <a:spcPct val="90000"/>
              </a:lnSpc>
              <a:spcAft>
                <a:spcPts val="0"/>
              </a:spcAft>
              <a:buFont typeface="Arial" panose="020B0604020202020204" pitchFamily="34" charset="0"/>
              <a:buNone/>
              <a:defRPr/>
            </a:pPr>
            <a:endParaRPr lang="en-US" sz="5800" b="1" dirty="0" smtClean="0"/>
          </a:p>
          <a:p>
            <a:pPr marL="673100" lvl="1" indent="-273050" eaLnBrk="1" fontAlgn="auto" hangingPunct="1">
              <a:lnSpc>
                <a:spcPct val="90000"/>
              </a:lnSpc>
              <a:spcAft>
                <a:spcPts val="0"/>
              </a:spcAft>
              <a:buFont typeface="Wingdings" pitchFamily="2" charset="2"/>
              <a:buChar char="Ø"/>
              <a:defRPr/>
            </a:pPr>
            <a:r>
              <a:rPr lang="en-US" sz="5800" b="1" dirty="0" smtClean="0"/>
              <a:t>Pen/Pencil</a:t>
            </a:r>
          </a:p>
          <a:p>
            <a:pPr marL="673100" lvl="1" indent="-273050" eaLnBrk="1" fontAlgn="auto" hangingPunct="1">
              <a:lnSpc>
                <a:spcPct val="90000"/>
              </a:lnSpc>
              <a:spcAft>
                <a:spcPts val="0"/>
              </a:spcAft>
              <a:buFont typeface="Wingdings" pitchFamily="2" charset="2"/>
              <a:buChar char="Ø"/>
              <a:defRPr/>
            </a:pPr>
            <a:r>
              <a:rPr lang="en-US" sz="5800" b="1" dirty="0" smtClean="0"/>
              <a:t>Note-taking devices</a:t>
            </a:r>
          </a:p>
          <a:p>
            <a:pPr marL="673100" lvl="1" indent="-273050" eaLnBrk="1" fontAlgn="auto" hangingPunct="1">
              <a:lnSpc>
                <a:spcPct val="90000"/>
              </a:lnSpc>
              <a:spcAft>
                <a:spcPts val="0"/>
              </a:spcAft>
              <a:buFont typeface="Wingdings" pitchFamily="2" charset="2"/>
              <a:buChar char="Ø"/>
              <a:defRPr/>
            </a:pPr>
            <a:r>
              <a:rPr lang="en-US" sz="5800" b="1" dirty="0" smtClean="0"/>
              <a:t>Militarism research packet</a:t>
            </a:r>
          </a:p>
          <a:p>
            <a:pPr marL="673100" lvl="1" indent="-273050" eaLnBrk="1" fontAlgn="auto" hangingPunct="1">
              <a:lnSpc>
                <a:spcPct val="90000"/>
              </a:lnSpc>
              <a:spcAft>
                <a:spcPts val="0"/>
              </a:spcAft>
              <a:buFont typeface="Wingdings" pitchFamily="2" charset="2"/>
              <a:buChar char="Ø"/>
              <a:defRPr/>
            </a:pPr>
            <a:endParaRPr lang="en-US" sz="5800" b="1" dirty="0" smtClean="0"/>
          </a:p>
          <a:p>
            <a:pPr marL="0" indent="0" eaLnBrk="1" fontAlgn="auto" hangingPunct="1">
              <a:lnSpc>
                <a:spcPct val="90000"/>
              </a:lnSpc>
              <a:spcAft>
                <a:spcPts val="0"/>
              </a:spcAft>
              <a:buFont typeface="Arial" panose="020B0604020202020204" pitchFamily="34" charset="0"/>
              <a:buNone/>
              <a:defRPr/>
            </a:pPr>
            <a:r>
              <a:rPr lang="en-US" sz="5800" b="1" u="sng" dirty="0"/>
              <a:t>T</a:t>
            </a:r>
            <a:r>
              <a:rPr lang="en-US" sz="5800" b="1" u="sng" dirty="0" smtClean="0"/>
              <a:t>oday’s Learning Objectives:</a:t>
            </a:r>
          </a:p>
          <a:p>
            <a:pPr marL="273050" indent="-273050" eaLnBrk="1" fontAlgn="auto" hangingPunct="1">
              <a:lnSpc>
                <a:spcPct val="90000"/>
              </a:lnSpc>
              <a:spcAft>
                <a:spcPts val="0"/>
              </a:spcAft>
              <a:buFont typeface="Arial" panose="020B0604020202020204" pitchFamily="34" charset="0"/>
              <a:buNone/>
              <a:defRPr/>
            </a:pPr>
            <a:endParaRPr lang="en-US" sz="5800" b="1" u="sng" dirty="0" smtClean="0"/>
          </a:p>
          <a:p>
            <a:pPr marL="576263" lvl="1" indent="-273050" eaLnBrk="1" fontAlgn="auto" hangingPunct="1">
              <a:lnSpc>
                <a:spcPct val="90000"/>
              </a:lnSpc>
              <a:spcAft>
                <a:spcPts val="0"/>
              </a:spcAft>
              <a:buFont typeface="Wingdings" pitchFamily="2" charset="2"/>
              <a:buChar char="Ø"/>
              <a:defRPr/>
            </a:pPr>
            <a:r>
              <a:rPr lang="en-US" sz="5800" b="1" dirty="0" smtClean="0"/>
              <a:t>I can explain how an ASSASSINATION helped lead to the outbreak of The Great War.</a:t>
            </a:r>
            <a:endParaRPr lang="en-US" dirty="0" smtClean="0"/>
          </a:p>
        </p:txBody>
      </p:sp>
      <p:sp>
        <p:nvSpPr>
          <p:cNvPr id="27652" name="Content Placeholder 9"/>
          <p:cNvSpPr>
            <a:spLocks noGrp="1"/>
          </p:cNvSpPr>
          <p:nvPr>
            <p:ph sz="quarter" idx="4294967295"/>
          </p:nvPr>
        </p:nvSpPr>
        <p:spPr>
          <a:xfrm>
            <a:off x="4645025" y="1219200"/>
            <a:ext cx="4498975" cy="4602163"/>
          </a:xfrm>
        </p:spPr>
        <p:txBody>
          <a:bodyPr rtlCol="0">
            <a:normAutofit fontScale="77500" lnSpcReduction="20000"/>
          </a:bodyPr>
          <a:lstStyle/>
          <a:p>
            <a:pPr marL="57150" indent="0" eaLnBrk="1" fontAlgn="auto" hangingPunct="1">
              <a:spcAft>
                <a:spcPts val="0"/>
              </a:spcAft>
              <a:buFont typeface="Wingdings" pitchFamily="2" charset="2"/>
              <a:buNone/>
              <a:defRPr/>
            </a:pPr>
            <a:r>
              <a:rPr lang="en-US" sz="4500" b="1" u="sng" dirty="0" smtClean="0"/>
              <a:t>Today’s Agenda:</a:t>
            </a:r>
          </a:p>
          <a:p>
            <a:pPr marL="514350" indent="-457200">
              <a:buFont typeface="Wingdings" panose="05000000000000000000" pitchFamily="2" charset="2"/>
              <a:buChar char="Ø"/>
              <a:defRPr/>
            </a:pPr>
            <a:r>
              <a:rPr lang="en-US" sz="4200" b="1" dirty="0" smtClean="0"/>
              <a:t>Tension in the Balkans</a:t>
            </a:r>
          </a:p>
          <a:p>
            <a:pPr marL="514350" indent="-457200">
              <a:buFont typeface="Wingdings" panose="05000000000000000000" pitchFamily="2" charset="2"/>
              <a:buChar char="Ø"/>
              <a:defRPr/>
            </a:pPr>
            <a:r>
              <a:rPr lang="en-US" sz="4200" b="1" dirty="0" smtClean="0"/>
              <a:t>Assassination</a:t>
            </a:r>
          </a:p>
          <a:p>
            <a:pPr marL="914400" lvl="1" indent="-457200">
              <a:buFont typeface="Wingdings" panose="05000000000000000000" pitchFamily="2" charset="2"/>
              <a:buChar char="Ø"/>
              <a:defRPr/>
            </a:pPr>
            <a:r>
              <a:rPr lang="en-US" sz="3800" b="1" dirty="0" smtClean="0"/>
              <a:t>Background reading In-class</a:t>
            </a:r>
          </a:p>
          <a:p>
            <a:pPr marL="914400" lvl="1" indent="-457200">
              <a:buNone/>
              <a:defRPr/>
            </a:pPr>
            <a:endParaRPr lang="en-US" sz="3800" b="1" dirty="0" smtClean="0"/>
          </a:p>
          <a:p>
            <a:pPr marL="914400" lvl="1" indent="-457200">
              <a:buFont typeface="Wingdings" panose="05000000000000000000" pitchFamily="2" charset="2"/>
              <a:buChar char="Ø"/>
              <a:defRPr/>
            </a:pPr>
            <a:endParaRPr lang="en-US" sz="2400" b="1" dirty="0" smtClean="0"/>
          </a:p>
          <a:p>
            <a:pPr marL="514350" indent="-457200">
              <a:buFont typeface="Wingdings" panose="05000000000000000000" pitchFamily="2" charset="2"/>
              <a:buChar char="Ø"/>
              <a:defRPr/>
            </a:pPr>
            <a:endParaRPr lang="en-US" sz="2400" b="1" dirty="0" smtClean="0"/>
          </a:p>
          <a:p>
            <a:pPr marL="457200" lvl="1" indent="0">
              <a:buNone/>
              <a:defRPr/>
            </a:pPr>
            <a:endParaRPr lang="en-US" sz="2400" b="1" dirty="0" smtClean="0"/>
          </a:p>
          <a:p>
            <a:pPr marL="57150" indent="0" eaLnBrk="1" fontAlgn="auto" hangingPunct="1">
              <a:spcAft>
                <a:spcPts val="0"/>
              </a:spcAft>
              <a:buFont typeface="Arial" panose="020B0604020202020204" pitchFamily="34" charset="0"/>
              <a:buNone/>
              <a:defRPr/>
            </a:pPr>
            <a:r>
              <a:rPr lang="en-US" sz="4500" b="1" u="sng" dirty="0" smtClean="0"/>
              <a:t>HW:</a:t>
            </a:r>
            <a:r>
              <a:rPr lang="en-US" sz="4500" dirty="0" smtClean="0"/>
              <a:t> NONE</a:t>
            </a:r>
          </a:p>
        </p:txBody>
      </p:sp>
    </p:spTree>
    <p:extLst>
      <p:ext uri="{BB962C8B-B14F-4D97-AF65-F5344CB8AC3E}">
        <p14:creationId xmlns:p14="http://schemas.microsoft.com/office/powerpoint/2010/main" xmlns="" val="1198827164"/>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1143000"/>
          </a:xfrm>
        </p:spPr>
        <p:txBody>
          <a:bodyPr/>
          <a:lstStyle/>
          <a:p>
            <a:r>
              <a:rPr lang="en-US" dirty="0" smtClean="0"/>
              <a:t>“The Spark”</a:t>
            </a:r>
            <a:endParaRPr lang="en-US" dirty="0"/>
          </a:p>
        </p:txBody>
      </p:sp>
      <p:sp>
        <p:nvSpPr>
          <p:cNvPr id="3" name="Content Placeholder 2"/>
          <p:cNvSpPr>
            <a:spLocks noGrp="1"/>
          </p:cNvSpPr>
          <p:nvPr>
            <p:ph idx="1"/>
          </p:nvPr>
        </p:nvSpPr>
        <p:spPr>
          <a:xfrm>
            <a:off x="133351" y="1786269"/>
            <a:ext cx="5200649" cy="4526280"/>
          </a:xfrm>
        </p:spPr>
        <p:txBody>
          <a:bodyPr>
            <a:normAutofit/>
          </a:bodyPr>
          <a:lstStyle/>
          <a:p>
            <a:r>
              <a:rPr lang="en-US" sz="4000" dirty="0" smtClean="0"/>
              <a:t>Archduke Franz Ferdinand assassinated with his wife in Sarajevo, Bosnia (6/28/</a:t>
            </a:r>
            <a:r>
              <a:rPr lang="en-US" sz="4000" b="1" u="sng" dirty="0" smtClean="0"/>
              <a:t>1914</a:t>
            </a:r>
            <a:r>
              <a:rPr lang="en-US" sz="4000" dirty="0" smtClean="0"/>
              <a:t>)</a:t>
            </a:r>
          </a:p>
          <a:p>
            <a:r>
              <a:rPr lang="en-US" sz="4000" b="1" i="1" dirty="0" smtClean="0"/>
              <a:t>JUNE 1914…</a:t>
            </a:r>
          </a:p>
          <a:p>
            <a:endParaRPr lang="en-US" sz="3600" dirty="0"/>
          </a:p>
        </p:txBody>
      </p:sp>
      <p:pic>
        <p:nvPicPr>
          <p:cNvPr id="4" name="Picture 5" descr="Archduke Ferdinand &amp; His Family"/>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a:xfrm>
            <a:off x="4959688" y="2819400"/>
            <a:ext cx="4180640" cy="4034011"/>
          </a:xfrm>
          <a:prstGeom prst="rect">
            <a:avLst/>
          </a:prstGeom>
          <a:noFill/>
          <a:ln cap="flat">
            <a:solidFill>
              <a:srgbClr val="664400"/>
            </a:solidFill>
            <a:miter lim="800000"/>
            <a:headEnd type="none" w="med" len="med"/>
            <a:tailEnd type="none" w="med" len="me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30722" name="Picture 2" descr="http://s.hswstatic.com/gif/firework-sparkler.jpg"/>
          <p:cNvPicPr>
            <a:picLocks noChangeAspect="1" noChangeArrowheads="1"/>
          </p:cNvPicPr>
          <p:nvPr/>
        </p:nvPicPr>
        <p:blipFill>
          <a:blip r:embed="rId3" cstate="print"/>
          <a:srcRect/>
          <a:stretch>
            <a:fillRect/>
          </a:stretch>
        </p:blipFill>
        <p:spPr bwMode="auto">
          <a:xfrm>
            <a:off x="4094713" y="0"/>
            <a:ext cx="5049287" cy="2819400"/>
          </a:xfrm>
          <a:prstGeom prst="rect">
            <a:avLst/>
          </a:prstGeom>
          <a:noFill/>
        </p:spPr>
      </p:pic>
    </p:spTree>
    <p:extLst>
      <p:ext uri="{BB962C8B-B14F-4D97-AF65-F5344CB8AC3E}">
        <p14:creationId xmlns:p14="http://schemas.microsoft.com/office/powerpoint/2010/main" xmlns="" val="5730925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a:xfrm>
            <a:off x="457200" y="274638"/>
            <a:ext cx="8229600" cy="944562"/>
          </a:xfrm>
          <a:solidFill>
            <a:srgbClr val="FFFF00"/>
          </a:solidFill>
          <a:ln>
            <a:solidFill>
              <a:schemeClr val="tx1"/>
            </a:solidFill>
          </a:ln>
        </p:spPr>
        <p:txBody>
          <a:bodyPr/>
          <a:lstStyle/>
          <a:p>
            <a:r>
              <a:rPr lang="en-GB" sz="3600" b="0" dirty="0">
                <a:effectLst/>
                <a:latin typeface="+mn-lt"/>
              </a:rPr>
              <a:t>Archduke Franz </a:t>
            </a:r>
            <a:r>
              <a:rPr lang="en-GB" sz="3600" b="0" dirty="0" smtClean="0">
                <a:effectLst/>
                <a:latin typeface="+mn-lt"/>
              </a:rPr>
              <a:t>Ferdinand</a:t>
            </a:r>
            <a:endParaRPr lang="en-US" sz="3600" b="0" dirty="0">
              <a:effectLst/>
              <a:latin typeface="+mn-lt"/>
            </a:endParaRPr>
          </a:p>
        </p:txBody>
      </p:sp>
      <p:pic>
        <p:nvPicPr>
          <p:cNvPr id="3077" name="Picture 5" descr="FWWarchdu"/>
          <p:cNvPicPr>
            <a:picLocks noChangeAspect="1" noChangeArrowheads="1"/>
          </p:cNvPicPr>
          <p:nvPr/>
        </p:nvPicPr>
        <p:blipFill>
          <a:blip r:embed="rId2" cstate="print"/>
          <a:srcRect/>
          <a:stretch>
            <a:fillRect/>
          </a:stretch>
        </p:blipFill>
        <p:spPr bwMode="auto">
          <a:xfrm>
            <a:off x="395288" y="1844675"/>
            <a:ext cx="1703387" cy="2592388"/>
          </a:xfrm>
          <a:prstGeom prst="rect">
            <a:avLst/>
          </a:prstGeom>
          <a:noFill/>
          <a:ln w="9525">
            <a:solidFill>
              <a:schemeClr val="tx1"/>
            </a:solidFill>
            <a:miter lim="800000"/>
            <a:headEnd/>
            <a:tailEnd/>
          </a:ln>
        </p:spPr>
      </p:pic>
      <p:sp>
        <p:nvSpPr>
          <p:cNvPr id="3078" name="Text Box 6"/>
          <p:cNvSpPr txBox="1">
            <a:spLocks noChangeArrowheads="1"/>
          </p:cNvSpPr>
          <p:nvPr/>
        </p:nvSpPr>
        <p:spPr bwMode="auto">
          <a:xfrm>
            <a:off x="2627313" y="1844675"/>
            <a:ext cx="5543550" cy="466725"/>
          </a:xfrm>
          <a:prstGeom prst="rect">
            <a:avLst/>
          </a:prstGeom>
          <a:solidFill>
            <a:schemeClr val="tx1"/>
          </a:solidFill>
          <a:ln w="9525">
            <a:solidFill>
              <a:schemeClr val="bg2"/>
            </a:solidFill>
            <a:miter lim="800000"/>
            <a:headEnd/>
            <a:tailEnd/>
          </a:ln>
          <a:effectLst/>
        </p:spPr>
        <p:txBody>
          <a:bodyPr>
            <a:spAutoFit/>
          </a:bodyPr>
          <a:lstStyle/>
          <a:p>
            <a:pPr>
              <a:spcBef>
                <a:spcPct val="50000"/>
              </a:spcBef>
            </a:pPr>
            <a:r>
              <a:rPr lang="en-GB" sz="2400" dirty="0">
                <a:solidFill>
                  <a:schemeClr val="bg2"/>
                </a:solidFill>
              </a:rPr>
              <a:t>Heir to the Austro-Hungarian throne</a:t>
            </a:r>
            <a:endParaRPr lang="en-US" sz="2400" dirty="0">
              <a:solidFill>
                <a:schemeClr val="bg2"/>
              </a:solidFill>
            </a:endParaRPr>
          </a:p>
        </p:txBody>
      </p:sp>
      <p:sp>
        <p:nvSpPr>
          <p:cNvPr id="3080" name="Text Box 8"/>
          <p:cNvSpPr txBox="1">
            <a:spLocks noChangeArrowheads="1"/>
          </p:cNvSpPr>
          <p:nvPr/>
        </p:nvSpPr>
        <p:spPr bwMode="auto">
          <a:xfrm>
            <a:off x="755650" y="4868863"/>
            <a:ext cx="4465638" cy="1562100"/>
          </a:xfrm>
          <a:prstGeom prst="rect">
            <a:avLst/>
          </a:prstGeom>
          <a:solidFill>
            <a:schemeClr val="tx1"/>
          </a:solidFill>
          <a:ln w="9525">
            <a:solidFill>
              <a:schemeClr val="bg2"/>
            </a:solidFill>
            <a:miter lim="800000"/>
            <a:headEnd/>
            <a:tailEnd/>
          </a:ln>
          <a:effectLst/>
        </p:spPr>
        <p:txBody>
          <a:bodyPr>
            <a:spAutoFit/>
          </a:bodyPr>
          <a:lstStyle/>
          <a:p>
            <a:pPr>
              <a:spcBef>
                <a:spcPct val="50000"/>
              </a:spcBef>
            </a:pPr>
            <a:r>
              <a:rPr lang="en-GB" sz="2400" dirty="0">
                <a:solidFill>
                  <a:schemeClr val="bg2"/>
                </a:solidFill>
              </a:rPr>
              <a:t>Visited Sarajevo in 1914 in an attempt to improve relations between the monarchy and the Bosnian people</a:t>
            </a:r>
            <a:endParaRPr lang="en-US" sz="2400" dirty="0">
              <a:solidFill>
                <a:schemeClr val="bg2"/>
              </a:solidFill>
            </a:endParaRPr>
          </a:p>
        </p:txBody>
      </p:sp>
      <p:sp>
        <p:nvSpPr>
          <p:cNvPr id="3081" name="Text Box 9"/>
          <p:cNvSpPr txBox="1">
            <a:spLocks noChangeArrowheads="1"/>
          </p:cNvSpPr>
          <p:nvPr/>
        </p:nvSpPr>
        <p:spPr bwMode="auto">
          <a:xfrm>
            <a:off x="2627313" y="2492375"/>
            <a:ext cx="5903912" cy="831850"/>
          </a:xfrm>
          <a:prstGeom prst="rect">
            <a:avLst/>
          </a:prstGeom>
          <a:solidFill>
            <a:schemeClr val="tx1"/>
          </a:solidFill>
          <a:ln w="9525">
            <a:solidFill>
              <a:schemeClr val="bg2"/>
            </a:solidFill>
            <a:miter lim="800000"/>
            <a:headEnd/>
            <a:tailEnd/>
          </a:ln>
          <a:effectLst/>
        </p:spPr>
        <p:txBody>
          <a:bodyPr>
            <a:spAutoFit/>
          </a:bodyPr>
          <a:lstStyle/>
          <a:p>
            <a:pPr>
              <a:spcBef>
                <a:spcPct val="50000"/>
              </a:spcBef>
            </a:pPr>
            <a:r>
              <a:rPr lang="en-GB" sz="2400" dirty="0">
                <a:solidFill>
                  <a:schemeClr val="bg2"/>
                </a:solidFill>
              </a:rPr>
              <a:t>Unpopular due to his marriage to Sophie who was considered to be of lower class</a:t>
            </a:r>
            <a:endParaRPr lang="en-US" sz="2400" dirty="0">
              <a:solidFill>
                <a:schemeClr val="bg2"/>
              </a:solidFill>
            </a:endParaRPr>
          </a:p>
        </p:txBody>
      </p:sp>
      <p:pic>
        <p:nvPicPr>
          <p:cNvPr id="3085" name="Picture 13" descr="Franz Ferdinand's wife, who was also assassinated on June 28, 1914."/>
          <p:cNvPicPr>
            <a:picLocks noChangeAspect="1" noChangeArrowheads="1"/>
          </p:cNvPicPr>
          <p:nvPr/>
        </p:nvPicPr>
        <p:blipFill>
          <a:blip r:embed="rId3" cstate="print"/>
          <a:srcRect/>
          <a:stretch>
            <a:fillRect/>
          </a:stretch>
        </p:blipFill>
        <p:spPr bwMode="auto">
          <a:xfrm>
            <a:off x="6443663" y="4076700"/>
            <a:ext cx="1465262" cy="2160588"/>
          </a:xfrm>
          <a:prstGeom prst="rect">
            <a:avLst/>
          </a:prstGeom>
          <a:noFill/>
          <a:ln w="9525">
            <a:solidFill>
              <a:schemeClr val="bg2"/>
            </a:solidFill>
            <a:miter lim="800000"/>
            <a:headEnd/>
            <a:tailEnd/>
          </a:ln>
        </p:spPr>
      </p:pic>
      <p:pic>
        <p:nvPicPr>
          <p:cNvPr id="3086" name="Picture 14" descr="Bosnia"/>
          <p:cNvPicPr>
            <a:picLocks noChangeAspect="1" noChangeArrowheads="1"/>
          </p:cNvPicPr>
          <p:nvPr/>
        </p:nvPicPr>
        <p:blipFill>
          <a:blip r:embed="rId4" cstate="print"/>
          <a:srcRect/>
          <a:stretch>
            <a:fillRect/>
          </a:stretch>
        </p:blipFill>
        <p:spPr bwMode="auto">
          <a:xfrm>
            <a:off x="5724525" y="3860800"/>
            <a:ext cx="2519363" cy="2614613"/>
          </a:xfrm>
          <a:prstGeom prst="rect">
            <a:avLst/>
          </a:prstGeom>
          <a:noFill/>
          <a:ln w="9525">
            <a:solidFill>
              <a:schemeClr val="tx1"/>
            </a:solidFill>
            <a:miter lim="800000"/>
            <a:headEnd/>
            <a:tailEnd/>
          </a:ln>
        </p:spPr>
      </p:pic>
      <p:sp>
        <p:nvSpPr>
          <p:cNvPr id="3087" name="Oval 15"/>
          <p:cNvSpPr>
            <a:spLocks noChangeArrowheads="1"/>
          </p:cNvSpPr>
          <p:nvPr/>
        </p:nvSpPr>
        <p:spPr bwMode="auto">
          <a:xfrm>
            <a:off x="7092950" y="4941888"/>
            <a:ext cx="503238" cy="431800"/>
          </a:xfrm>
          <a:prstGeom prst="ellipse">
            <a:avLst/>
          </a:prstGeom>
          <a:solidFill>
            <a:schemeClr val="accent1">
              <a:alpha val="0"/>
            </a:schemeClr>
          </a:solidFill>
          <a:ln w="41275">
            <a:solidFill>
              <a:srgbClr val="FF0000"/>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additive="base">
                                        <p:cTn id="7" dur="500" fill="hold"/>
                                        <p:tgtEl>
                                          <p:spTgt spid="3077"/>
                                        </p:tgtEl>
                                        <p:attrNameLst>
                                          <p:attrName>ppt_x</p:attrName>
                                        </p:attrNameLst>
                                      </p:cBhvr>
                                      <p:tavLst>
                                        <p:tav tm="0">
                                          <p:val>
                                            <p:strVal val="#ppt_x"/>
                                          </p:val>
                                        </p:tav>
                                        <p:tav tm="100000">
                                          <p:val>
                                            <p:strVal val="#ppt_x"/>
                                          </p:val>
                                        </p:tav>
                                      </p:tavLst>
                                    </p:anim>
                                    <p:anim calcmode="lin" valueType="num">
                                      <p:cBhvr additive="base">
                                        <p:cTn id="8"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81"/>
                                        </p:tgtEl>
                                        <p:attrNameLst>
                                          <p:attrName>style.visibility</p:attrName>
                                        </p:attrNameLst>
                                      </p:cBhvr>
                                      <p:to>
                                        <p:strVal val="visible"/>
                                      </p:to>
                                    </p:set>
                                    <p:anim calcmode="lin" valueType="num">
                                      <p:cBhvr additive="base">
                                        <p:cTn id="19" dur="500" fill="hold"/>
                                        <p:tgtEl>
                                          <p:spTgt spid="3081"/>
                                        </p:tgtEl>
                                        <p:attrNameLst>
                                          <p:attrName>ppt_x</p:attrName>
                                        </p:attrNameLst>
                                      </p:cBhvr>
                                      <p:tavLst>
                                        <p:tav tm="0">
                                          <p:val>
                                            <p:strVal val="#ppt_x"/>
                                          </p:val>
                                        </p:tav>
                                        <p:tav tm="100000">
                                          <p:val>
                                            <p:strVal val="#ppt_x"/>
                                          </p:val>
                                        </p:tav>
                                      </p:tavLst>
                                    </p:anim>
                                    <p:anim calcmode="lin" valueType="num">
                                      <p:cBhvr additive="base">
                                        <p:cTn id="20" dur="500" fill="hold"/>
                                        <p:tgtEl>
                                          <p:spTgt spid="308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085"/>
                                        </p:tgtEl>
                                        <p:attrNameLst>
                                          <p:attrName>style.visibility</p:attrName>
                                        </p:attrNameLst>
                                      </p:cBhvr>
                                      <p:to>
                                        <p:strVal val="visible"/>
                                      </p:to>
                                    </p:set>
                                    <p:anim calcmode="lin" valueType="num">
                                      <p:cBhvr additive="base">
                                        <p:cTn id="25" dur="500" fill="hold"/>
                                        <p:tgtEl>
                                          <p:spTgt spid="3085"/>
                                        </p:tgtEl>
                                        <p:attrNameLst>
                                          <p:attrName>ppt_x</p:attrName>
                                        </p:attrNameLst>
                                      </p:cBhvr>
                                      <p:tavLst>
                                        <p:tav tm="0">
                                          <p:val>
                                            <p:strVal val="1+#ppt_w/2"/>
                                          </p:val>
                                        </p:tav>
                                        <p:tav tm="100000">
                                          <p:val>
                                            <p:strVal val="#ppt_x"/>
                                          </p:val>
                                        </p:tav>
                                      </p:tavLst>
                                    </p:anim>
                                    <p:anim calcmode="lin" valueType="num">
                                      <p:cBhvr additive="base">
                                        <p:cTn id="26" dur="500" fill="hold"/>
                                        <p:tgtEl>
                                          <p:spTgt spid="308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3080"/>
                                        </p:tgtEl>
                                        <p:attrNameLst>
                                          <p:attrName>style.visibility</p:attrName>
                                        </p:attrNameLst>
                                      </p:cBhvr>
                                      <p:to>
                                        <p:strVal val="visible"/>
                                      </p:to>
                                    </p:set>
                                    <p:anim calcmode="lin" valueType="num">
                                      <p:cBhvr additive="base">
                                        <p:cTn id="31" dur="500" fill="hold"/>
                                        <p:tgtEl>
                                          <p:spTgt spid="3080"/>
                                        </p:tgtEl>
                                        <p:attrNameLst>
                                          <p:attrName>ppt_x</p:attrName>
                                        </p:attrNameLst>
                                      </p:cBhvr>
                                      <p:tavLst>
                                        <p:tav tm="0">
                                          <p:val>
                                            <p:strVal val="0-#ppt_w/2"/>
                                          </p:val>
                                        </p:tav>
                                        <p:tav tm="100000">
                                          <p:val>
                                            <p:strVal val="#ppt_x"/>
                                          </p:val>
                                        </p:tav>
                                      </p:tavLst>
                                    </p:anim>
                                    <p:anim calcmode="lin" valueType="num">
                                      <p:cBhvr additive="base">
                                        <p:cTn id="32" dur="500" fill="hold"/>
                                        <p:tgtEl>
                                          <p:spTgt spid="308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086"/>
                                        </p:tgtEl>
                                        <p:attrNameLst>
                                          <p:attrName>style.visibility</p:attrName>
                                        </p:attrNameLst>
                                      </p:cBhvr>
                                      <p:to>
                                        <p:strVal val="visible"/>
                                      </p:to>
                                    </p:set>
                                    <p:anim calcmode="lin" valueType="num">
                                      <p:cBhvr additive="base">
                                        <p:cTn id="37" dur="500" fill="hold"/>
                                        <p:tgtEl>
                                          <p:spTgt spid="3086"/>
                                        </p:tgtEl>
                                        <p:attrNameLst>
                                          <p:attrName>ppt_x</p:attrName>
                                        </p:attrNameLst>
                                      </p:cBhvr>
                                      <p:tavLst>
                                        <p:tav tm="0">
                                          <p:val>
                                            <p:strVal val="1+#ppt_w/2"/>
                                          </p:val>
                                        </p:tav>
                                        <p:tav tm="100000">
                                          <p:val>
                                            <p:strVal val="#ppt_x"/>
                                          </p:val>
                                        </p:tav>
                                      </p:tavLst>
                                    </p:anim>
                                    <p:anim calcmode="lin" valueType="num">
                                      <p:cBhvr additive="base">
                                        <p:cTn id="38" dur="500" fill="hold"/>
                                        <p:tgtEl>
                                          <p:spTgt spid="3086"/>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23" presetClass="entr" presetSubtype="16" fill="hold" grpId="0" nodeType="afterEffect">
                                  <p:stCondLst>
                                    <p:cond delay="0"/>
                                  </p:stCondLst>
                                  <p:childTnLst>
                                    <p:set>
                                      <p:cBhvr>
                                        <p:cTn id="41" dur="1" fill="hold">
                                          <p:stCondLst>
                                            <p:cond delay="0"/>
                                          </p:stCondLst>
                                        </p:cTn>
                                        <p:tgtEl>
                                          <p:spTgt spid="3087"/>
                                        </p:tgtEl>
                                        <p:attrNameLst>
                                          <p:attrName>style.visibility</p:attrName>
                                        </p:attrNameLst>
                                      </p:cBhvr>
                                      <p:to>
                                        <p:strVal val="visible"/>
                                      </p:to>
                                    </p:set>
                                    <p:anim calcmode="lin" valueType="num">
                                      <p:cBhvr>
                                        <p:cTn id="42" dur="500" fill="hold"/>
                                        <p:tgtEl>
                                          <p:spTgt spid="3087"/>
                                        </p:tgtEl>
                                        <p:attrNameLst>
                                          <p:attrName>ppt_w</p:attrName>
                                        </p:attrNameLst>
                                      </p:cBhvr>
                                      <p:tavLst>
                                        <p:tav tm="0">
                                          <p:val>
                                            <p:fltVal val="0"/>
                                          </p:val>
                                        </p:tav>
                                        <p:tav tm="100000">
                                          <p:val>
                                            <p:strVal val="#ppt_w"/>
                                          </p:val>
                                        </p:tav>
                                      </p:tavLst>
                                    </p:anim>
                                    <p:anim calcmode="lin" valueType="num">
                                      <p:cBhvr>
                                        <p:cTn id="43" dur="500" fill="hold"/>
                                        <p:tgtEl>
                                          <p:spTgt spid="308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animBg="1"/>
      <p:bldP spid="3080" grpId="0" animBg="1"/>
      <p:bldP spid="3081" grpId="0" animBg="1"/>
      <p:bldP spid="308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457200" y="274638"/>
            <a:ext cx="8229600" cy="923925"/>
          </a:xfrm>
          <a:solidFill>
            <a:srgbClr val="FFFF00"/>
          </a:solidFill>
          <a:ln>
            <a:solidFill>
              <a:schemeClr val="tx1"/>
            </a:solidFill>
          </a:ln>
        </p:spPr>
        <p:txBody>
          <a:bodyPr/>
          <a:lstStyle/>
          <a:p>
            <a:r>
              <a:rPr lang="en-GB" sz="3600" b="0" dirty="0">
                <a:effectLst/>
                <a:latin typeface="+mn-lt"/>
              </a:rPr>
              <a:t>The Black Hand Society</a:t>
            </a:r>
            <a:endParaRPr lang="en-US" sz="3600" b="0" dirty="0">
              <a:effectLst/>
              <a:latin typeface="+mn-lt"/>
            </a:endParaRPr>
          </a:p>
        </p:txBody>
      </p:sp>
      <p:sp>
        <p:nvSpPr>
          <p:cNvPr id="9219" name="Text Box 3"/>
          <p:cNvSpPr txBox="1">
            <a:spLocks noChangeArrowheads="1"/>
          </p:cNvSpPr>
          <p:nvPr/>
        </p:nvSpPr>
        <p:spPr bwMode="auto">
          <a:xfrm>
            <a:off x="468313" y="1557338"/>
            <a:ext cx="3816350" cy="831850"/>
          </a:xfrm>
          <a:prstGeom prst="rect">
            <a:avLst/>
          </a:prstGeom>
          <a:solidFill>
            <a:srgbClr val="FFFFFF"/>
          </a:solidFill>
          <a:ln w="9525">
            <a:solidFill>
              <a:schemeClr val="bg2"/>
            </a:solidFill>
            <a:miter lim="800000"/>
            <a:headEnd/>
            <a:tailEnd/>
          </a:ln>
          <a:effectLst/>
        </p:spPr>
        <p:txBody>
          <a:bodyPr>
            <a:spAutoFit/>
          </a:bodyPr>
          <a:lstStyle/>
          <a:p>
            <a:pPr>
              <a:spcBef>
                <a:spcPct val="50000"/>
              </a:spcBef>
            </a:pPr>
            <a:r>
              <a:rPr lang="en-GB" sz="2400" dirty="0">
                <a:latin typeface="Haettenschweiler" pitchFamily="34" charset="0"/>
              </a:rPr>
              <a:t>Fierce Slav nationalists: hated Austria and prepared to kill for freedom</a:t>
            </a:r>
            <a:endParaRPr lang="en-US" sz="2400" dirty="0">
              <a:latin typeface="Haettenschweiler" pitchFamily="34" charset="0"/>
            </a:endParaRPr>
          </a:p>
        </p:txBody>
      </p:sp>
      <p:sp>
        <p:nvSpPr>
          <p:cNvPr id="9220" name="Text Box 4"/>
          <p:cNvSpPr txBox="1">
            <a:spLocks noChangeArrowheads="1"/>
          </p:cNvSpPr>
          <p:nvPr/>
        </p:nvSpPr>
        <p:spPr bwMode="auto">
          <a:xfrm>
            <a:off x="468313" y="3357563"/>
            <a:ext cx="3240087" cy="831850"/>
          </a:xfrm>
          <a:prstGeom prst="rect">
            <a:avLst/>
          </a:prstGeom>
          <a:solidFill>
            <a:srgbClr val="FFFFFF"/>
          </a:solidFill>
          <a:ln w="9525">
            <a:solidFill>
              <a:schemeClr val="bg2"/>
            </a:solidFill>
            <a:miter lim="800000"/>
            <a:headEnd/>
            <a:tailEnd/>
          </a:ln>
          <a:effectLst/>
        </p:spPr>
        <p:txBody>
          <a:bodyPr>
            <a:spAutoFit/>
          </a:bodyPr>
          <a:lstStyle/>
          <a:p>
            <a:pPr>
              <a:spcBef>
                <a:spcPct val="50000"/>
              </a:spcBef>
            </a:pPr>
            <a:r>
              <a:rPr lang="en-GB" sz="2400" dirty="0">
                <a:latin typeface="Haettenschweiler" pitchFamily="34" charset="0"/>
              </a:rPr>
              <a:t>Secret society with links to the Serbian government and army </a:t>
            </a:r>
            <a:endParaRPr lang="en-US" sz="2400" dirty="0">
              <a:latin typeface="Haettenschweiler" pitchFamily="34" charset="0"/>
            </a:endParaRPr>
          </a:p>
        </p:txBody>
      </p:sp>
      <p:pic>
        <p:nvPicPr>
          <p:cNvPr id="9226" name="Picture 10" descr="Seal of the Black Hand"/>
          <p:cNvPicPr>
            <a:picLocks noChangeAspect="1" noChangeArrowheads="1"/>
          </p:cNvPicPr>
          <p:nvPr/>
        </p:nvPicPr>
        <p:blipFill>
          <a:blip r:embed="rId2" cstate="print"/>
          <a:srcRect/>
          <a:stretch>
            <a:fillRect/>
          </a:stretch>
        </p:blipFill>
        <p:spPr bwMode="auto">
          <a:xfrm>
            <a:off x="6588125" y="1628775"/>
            <a:ext cx="1757363" cy="1741488"/>
          </a:xfrm>
          <a:prstGeom prst="rect">
            <a:avLst/>
          </a:prstGeom>
          <a:noFill/>
          <a:ln w="15875">
            <a:solidFill>
              <a:schemeClr val="bg2"/>
            </a:solidFill>
            <a:miter lim="800000"/>
            <a:headEnd/>
            <a:tailEnd/>
          </a:ln>
        </p:spPr>
      </p:pic>
      <p:sp>
        <p:nvSpPr>
          <p:cNvPr id="9227" name="Text Box 11"/>
          <p:cNvSpPr txBox="1">
            <a:spLocks noChangeArrowheads="1"/>
          </p:cNvSpPr>
          <p:nvPr/>
        </p:nvSpPr>
        <p:spPr bwMode="auto">
          <a:xfrm>
            <a:off x="468313" y="2636838"/>
            <a:ext cx="3455987" cy="466725"/>
          </a:xfrm>
          <a:prstGeom prst="rect">
            <a:avLst/>
          </a:prstGeom>
          <a:solidFill>
            <a:srgbClr val="FFFFFF"/>
          </a:solidFill>
          <a:ln w="9525">
            <a:solidFill>
              <a:schemeClr val="bg2"/>
            </a:solidFill>
            <a:miter lim="800000"/>
            <a:headEnd/>
            <a:tailEnd/>
          </a:ln>
          <a:effectLst/>
        </p:spPr>
        <p:txBody>
          <a:bodyPr>
            <a:spAutoFit/>
          </a:bodyPr>
          <a:lstStyle/>
          <a:p>
            <a:pPr>
              <a:spcBef>
                <a:spcPct val="50000"/>
              </a:spcBef>
            </a:pPr>
            <a:r>
              <a:rPr lang="en-GB" sz="2400" dirty="0">
                <a:latin typeface="Haettenschweiler" pitchFamily="34" charset="0"/>
              </a:rPr>
              <a:t>Goal: creation of a Greater Serbia</a:t>
            </a:r>
            <a:endParaRPr lang="en-US" sz="2400" dirty="0">
              <a:latin typeface="Haettenschweiler" pitchFamily="34" charset="0"/>
            </a:endParaRPr>
          </a:p>
        </p:txBody>
      </p:sp>
      <p:sp>
        <p:nvSpPr>
          <p:cNvPr id="9228" name="Text Box 12"/>
          <p:cNvSpPr txBox="1">
            <a:spLocks noChangeArrowheads="1"/>
          </p:cNvSpPr>
          <p:nvPr/>
        </p:nvSpPr>
        <p:spPr bwMode="auto">
          <a:xfrm>
            <a:off x="5148263" y="3716338"/>
            <a:ext cx="3744912" cy="2554545"/>
          </a:xfrm>
          <a:prstGeom prst="rect">
            <a:avLst/>
          </a:prstGeom>
          <a:solidFill>
            <a:srgbClr val="66FFFF"/>
          </a:solidFill>
          <a:ln w="9525">
            <a:solidFill>
              <a:schemeClr val="bg2"/>
            </a:solidFill>
            <a:miter lim="800000"/>
            <a:headEnd/>
            <a:tailEnd/>
          </a:ln>
          <a:effectLst/>
        </p:spPr>
        <p:txBody>
          <a:bodyPr>
            <a:spAutoFit/>
          </a:bodyPr>
          <a:lstStyle/>
          <a:p>
            <a:pPr>
              <a:spcBef>
                <a:spcPct val="50000"/>
              </a:spcBef>
            </a:pPr>
            <a:r>
              <a:rPr lang="en-US" sz="2000" dirty="0"/>
              <a:t>"...before God, on my </a:t>
            </a:r>
            <a:r>
              <a:rPr lang="en-US" sz="2000" dirty="0" err="1"/>
              <a:t>honour</a:t>
            </a:r>
            <a:r>
              <a:rPr lang="en-US" sz="2000" dirty="0"/>
              <a:t> and my life, that I will execute all missions and commands without question. I swear before God, on my honor and on my life, that I will take all the secrets of this organization into my grave with me."</a:t>
            </a:r>
          </a:p>
        </p:txBody>
      </p:sp>
      <p:pic>
        <p:nvPicPr>
          <p:cNvPr id="9230" name="Picture 14" descr="princip"/>
          <p:cNvPicPr>
            <a:picLocks noChangeAspect="1" noChangeArrowheads="1"/>
          </p:cNvPicPr>
          <p:nvPr/>
        </p:nvPicPr>
        <p:blipFill>
          <a:blip r:embed="rId3" cstate="print"/>
          <a:srcRect/>
          <a:stretch>
            <a:fillRect/>
          </a:stretch>
        </p:blipFill>
        <p:spPr bwMode="auto">
          <a:xfrm>
            <a:off x="468313" y="4724400"/>
            <a:ext cx="1511300" cy="1752600"/>
          </a:xfrm>
          <a:prstGeom prst="rect">
            <a:avLst/>
          </a:prstGeom>
          <a:noFill/>
          <a:ln w="9525">
            <a:solidFill>
              <a:schemeClr val="bg2"/>
            </a:solidFill>
            <a:miter lim="800000"/>
            <a:headEnd/>
            <a:tailEnd/>
          </a:ln>
        </p:spPr>
      </p:pic>
      <p:pic>
        <p:nvPicPr>
          <p:cNvPr id="9232" name="Picture 16" descr="Head of the Black Hand."/>
          <p:cNvPicPr>
            <a:picLocks noChangeAspect="1" noChangeArrowheads="1"/>
          </p:cNvPicPr>
          <p:nvPr/>
        </p:nvPicPr>
        <p:blipFill>
          <a:blip r:embed="rId4" cstate="print"/>
          <a:srcRect/>
          <a:stretch>
            <a:fillRect/>
          </a:stretch>
        </p:blipFill>
        <p:spPr bwMode="auto">
          <a:xfrm>
            <a:off x="2195513" y="4724400"/>
            <a:ext cx="1069975" cy="1736725"/>
          </a:xfrm>
          <a:prstGeom prst="rect">
            <a:avLst/>
          </a:prstGeom>
          <a:noFill/>
        </p:spPr>
      </p:pic>
      <p:pic>
        <p:nvPicPr>
          <p:cNvPr id="9234" name="Picture 18" descr="Black Hand member who threw a bomb at Franz Ferdinand."/>
          <p:cNvPicPr>
            <a:picLocks noChangeAspect="1" noChangeArrowheads="1"/>
          </p:cNvPicPr>
          <p:nvPr/>
        </p:nvPicPr>
        <p:blipFill>
          <a:blip r:embed="rId5" cstate="print"/>
          <a:srcRect/>
          <a:stretch>
            <a:fillRect/>
          </a:stretch>
        </p:blipFill>
        <p:spPr bwMode="auto">
          <a:xfrm>
            <a:off x="3563938" y="4724400"/>
            <a:ext cx="1384300" cy="17573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219"/>
                                        </p:tgtEl>
                                        <p:attrNameLst>
                                          <p:attrName>style.visibility</p:attrName>
                                        </p:attrNameLst>
                                      </p:cBhvr>
                                      <p:to>
                                        <p:strVal val="visible"/>
                                      </p:to>
                                    </p:set>
                                    <p:anim calcmode="discrete" valueType="clr">
                                      <p:cBhvr override="childStyle">
                                        <p:cTn id="7" dur="80"/>
                                        <p:tgtEl>
                                          <p:spTgt spid="921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219"/>
                                        </p:tgtEl>
                                        <p:attrNameLst>
                                          <p:attrName>fillcolor</p:attrName>
                                        </p:attrNameLst>
                                      </p:cBhvr>
                                      <p:tavLst>
                                        <p:tav tm="0">
                                          <p:val>
                                            <p:clrVal>
                                              <a:schemeClr val="accent2"/>
                                            </p:clrVal>
                                          </p:val>
                                        </p:tav>
                                        <p:tav tm="50000">
                                          <p:val>
                                            <p:clrVal>
                                              <a:schemeClr val="hlink"/>
                                            </p:clrVal>
                                          </p:val>
                                        </p:tav>
                                      </p:tavLst>
                                    </p:anim>
                                    <p:set>
                                      <p:cBhvr>
                                        <p:cTn id="9" dur="80"/>
                                        <p:tgtEl>
                                          <p:spTgt spid="921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227"/>
                                        </p:tgtEl>
                                        <p:attrNameLst>
                                          <p:attrName>style.visibility</p:attrName>
                                        </p:attrNameLst>
                                      </p:cBhvr>
                                      <p:to>
                                        <p:strVal val="visible"/>
                                      </p:to>
                                    </p:set>
                                    <p:anim calcmode="discrete" valueType="clr">
                                      <p:cBhvr override="childStyle">
                                        <p:cTn id="14" dur="80"/>
                                        <p:tgtEl>
                                          <p:spTgt spid="922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227"/>
                                        </p:tgtEl>
                                        <p:attrNameLst>
                                          <p:attrName>fillcolor</p:attrName>
                                        </p:attrNameLst>
                                      </p:cBhvr>
                                      <p:tavLst>
                                        <p:tav tm="0">
                                          <p:val>
                                            <p:clrVal>
                                              <a:schemeClr val="accent2"/>
                                            </p:clrVal>
                                          </p:val>
                                        </p:tav>
                                        <p:tav tm="50000">
                                          <p:val>
                                            <p:clrVal>
                                              <a:schemeClr val="hlink"/>
                                            </p:clrVal>
                                          </p:val>
                                        </p:tav>
                                      </p:tavLst>
                                    </p:anim>
                                    <p:set>
                                      <p:cBhvr>
                                        <p:cTn id="16" dur="80"/>
                                        <p:tgtEl>
                                          <p:spTgt spid="9227"/>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9220"/>
                                        </p:tgtEl>
                                        <p:attrNameLst>
                                          <p:attrName>style.visibility</p:attrName>
                                        </p:attrNameLst>
                                      </p:cBhvr>
                                      <p:to>
                                        <p:strVal val="visible"/>
                                      </p:to>
                                    </p:set>
                                    <p:anim calcmode="discrete" valueType="clr">
                                      <p:cBhvr override="childStyle">
                                        <p:cTn id="21" dur="80"/>
                                        <p:tgtEl>
                                          <p:spTgt spid="9220"/>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9220"/>
                                        </p:tgtEl>
                                        <p:attrNameLst>
                                          <p:attrName>fillcolor</p:attrName>
                                        </p:attrNameLst>
                                      </p:cBhvr>
                                      <p:tavLst>
                                        <p:tav tm="0">
                                          <p:val>
                                            <p:clrVal>
                                              <a:schemeClr val="accent2"/>
                                            </p:clrVal>
                                          </p:val>
                                        </p:tav>
                                        <p:tav tm="50000">
                                          <p:val>
                                            <p:clrVal>
                                              <a:schemeClr val="hlink"/>
                                            </p:clrVal>
                                          </p:val>
                                        </p:tav>
                                      </p:tavLst>
                                    </p:anim>
                                    <p:set>
                                      <p:cBhvr>
                                        <p:cTn id="23" dur="80"/>
                                        <p:tgtEl>
                                          <p:spTgt spid="9220"/>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9230"/>
                                        </p:tgtEl>
                                        <p:attrNameLst>
                                          <p:attrName>style.visibility</p:attrName>
                                        </p:attrNameLst>
                                      </p:cBhvr>
                                      <p:to>
                                        <p:strVal val="visible"/>
                                      </p:to>
                                    </p:set>
                                    <p:animEffect transition="in" filter="dissolve">
                                      <p:cBhvr>
                                        <p:cTn id="28" dur="500"/>
                                        <p:tgtEl>
                                          <p:spTgt spid="9230"/>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9232"/>
                                        </p:tgtEl>
                                        <p:attrNameLst>
                                          <p:attrName>style.visibility</p:attrName>
                                        </p:attrNameLst>
                                      </p:cBhvr>
                                      <p:to>
                                        <p:strVal val="visible"/>
                                      </p:to>
                                    </p:set>
                                    <p:animEffect transition="in" filter="dissolve">
                                      <p:cBhvr>
                                        <p:cTn id="33" dur="500"/>
                                        <p:tgtEl>
                                          <p:spTgt spid="9232"/>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9234"/>
                                        </p:tgtEl>
                                        <p:attrNameLst>
                                          <p:attrName>style.visibility</p:attrName>
                                        </p:attrNameLst>
                                      </p:cBhvr>
                                      <p:to>
                                        <p:strVal val="visible"/>
                                      </p:to>
                                    </p:set>
                                    <p:animEffect transition="in" filter="dissolve">
                                      <p:cBhvr>
                                        <p:cTn id="38" dur="500"/>
                                        <p:tgtEl>
                                          <p:spTgt spid="9234"/>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228"/>
                                        </p:tgtEl>
                                        <p:attrNameLst>
                                          <p:attrName>style.visibility</p:attrName>
                                        </p:attrNameLst>
                                      </p:cBhvr>
                                      <p:to>
                                        <p:strVal val="visible"/>
                                      </p:to>
                                    </p:set>
                                    <p:anim calcmode="lin" valueType="num">
                                      <p:cBhvr additive="base">
                                        <p:cTn id="43" dur="500" fill="hold"/>
                                        <p:tgtEl>
                                          <p:spTgt spid="9228"/>
                                        </p:tgtEl>
                                        <p:attrNameLst>
                                          <p:attrName>ppt_x</p:attrName>
                                        </p:attrNameLst>
                                      </p:cBhvr>
                                      <p:tavLst>
                                        <p:tav tm="0">
                                          <p:val>
                                            <p:strVal val="#ppt_x"/>
                                          </p:val>
                                        </p:tav>
                                        <p:tav tm="100000">
                                          <p:val>
                                            <p:strVal val="#ppt_x"/>
                                          </p:val>
                                        </p:tav>
                                      </p:tavLst>
                                    </p:anim>
                                    <p:anim calcmode="lin" valueType="num">
                                      <p:cBhvr additive="base">
                                        <p:cTn id="44" dur="500" fill="hold"/>
                                        <p:tgtEl>
                                          <p:spTgt spid="92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nimBg="1"/>
      <p:bldP spid="9220" grpId="0" animBg="1"/>
      <p:bldP spid="9227" grpId="0" animBg="1"/>
      <p:bldP spid="92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9" name="Picture 9" descr="Archduke"/>
          <p:cNvPicPr>
            <a:picLocks noChangeAspect="1" noChangeArrowheads="1"/>
          </p:cNvPicPr>
          <p:nvPr/>
        </p:nvPicPr>
        <p:blipFill>
          <a:blip r:embed="rId2" cstate="print">
            <a:lum bright="20000"/>
          </a:blip>
          <a:srcRect/>
          <a:stretch>
            <a:fillRect/>
          </a:stretch>
        </p:blipFill>
        <p:spPr bwMode="auto">
          <a:xfrm>
            <a:off x="1619250" y="1268413"/>
            <a:ext cx="5905500" cy="4191000"/>
          </a:xfrm>
          <a:prstGeom prst="rect">
            <a:avLst/>
          </a:prstGeom>
          <a:noFill/>
          <a:ln w="9525">
            <a:solidFill>
              <a:srgbClr val="FF0000"/>
            </a:solidFill>
            <a:miter lim="800000"/>
            <a:headEnd/>
            <a:tailEnd/>
          </a:ln>
        </p:spPr>
      </p:pic>
      <p:pic>
        <p:nvPicPr>
          <p:cNvPr id="25610" name="Picture 10" descr="Seal of the Black Hand"/>
          <p:cNvPicPr>
            <a:picLocks noChangeAspect="1" noChangeArrowheads="1"/>
          </p:cNvPicPr>
          <p:nvPr/>
        </p:nvPicPr>
        <p:blipFill>
          <a:blip r:embed="rId3" cstate="print"/>
          <a:srcRect/>
          <a:stretch>
            <a:fillRect/>
          </a:stretch>
        </p:blipFill>
        <p:spPr bwMode="auto">
          <a:xfrm>
            <a:off x="6659563" y="836613"/>
            <a:ext cx="1757362" cy="1741487"/>
          </a:xfrm>
          <a:prstGeom prst="rect">
            <a:avLst/>
          </a:prstGeom>
          <a:noFill/>
          <a:ln w="15875">
            <a:solidFill>
              <a:schemeClr val="bg2"/>
            </a:solidFill>
            <a:miter lim="800000"/>
            <a:headEnd/>
            <a:tailEnd/>
          </a:ln>
        </p:spPr>
      </p:pic>
      <p:pic>
        <p:nvPicPr>
          <p:cNvPr id="25611" name="Picture 11" descr="princip"/>
          <p:cNvPicPr>
            <a:picLocks noChangeAspect="1" noChangeArrowheads="1"/>
          </p:cNvPicPr>
          <p:nvPr/>
        </p:nvPicPr>
        <p:blipFill>
          <a:blip r:embed="rId4" cstate="print"/>
          <a:srcRect/>
          <a:stretch>
            <a:fillRect/>
          </a:stretch>
        </p:blipFill>
        <p:spPr bwMode="auto">
          <a:xfrm>
            <a:off x="611188" y="620713"/>
            <a:ext cx="1511300" cy="1752600"/>
          </a:xfrm>
          <a:prstGeom prst="rect">
            <a:avLst/>
          </a:prstGeom>
          <a:noFill/>
          <a:ln w="9525">
            <a:solidFill>
              <a:schemeClr val="tx1"/>
            </a:solidFill>
            <a:miter lim="800000"/>
            <a:headEnd/>
            <a:tailEnd/>
          </a:ln>
        </p:spPr>
      </p:pic>
      <p:pic>
        <p:nvPicPr>
          <p:cNvPr id="25612" name="Picture 12" descr="Head of the Black Hand."/>
          <p:cNvPicPr>
            <a:picLocks noChangeAspect="1" noChangeArrowheads="1"/>
          </p:cNvPicPr>
          <p:nvPr/>
        </p:nvPicPr>
        <p:blipFill>
          <a:blip r:embed="rId5" cstate="print"/>
          <a:srcRect/>
          <a:stretch>
            <a:fillRect/>
          </a:stretch>
        </p:blipFill>
        <p:spPr bwMode="auto">
          <a:xfrm>
            <a:off x="7092950" y="4581525"/>
            <a:ext cx="1069975" cy="1736725"/>
          </a:xfrm>
          <a:prstGeom prst="rect">
            <a:avLst/>
          </a:prstGeom>
          <a:noFill/>
          <a:ln w="9525">
            <a:solidFill>
              <a:schemeClr val="tx1"/>
            </a:solidFill>
            <a:miter lim="800000"/>
            <a:headEnd/>
            <a:tailEnd/>
          </a:ln>
        </p:spPr>
      </p:pic>
      <p:pic>
        <p:nvPicPr>
          <p:cNvPr id="25613" name="Picture 13" descr="Black Hand member who threw a bomb at Franz Ferdinand."/>
          <p:cNvPicPr>
            <a:picLocks noChangeAspect="1" noChangeArrowheads="1"/>
          </p:cNvPicPr>
          <p:nvPr/>
        </p:nvPicPr>
        <p:blipFill>
          <a:blip r:embed="rId6" cstate="print"/>
          <a:srcRect/>
          <a:stretch>
            <a:fillRect/>
          </a:stretch>
        </p:blipFill>
        <p:spPr bwMode="auto">
          <a:xfrm>
            <a:off x="611188" y="4652963"/>
            <a:ext cx="1384300" cy="1757362"/>
          </a:xfrm>
          <a:prstGeom prst="rect">
            <a:avLst/>
          </a:prstGeom>
          <a:noFill/>
          <a:ln w="9525">
            <a:solidFill>
              <a:schemeClr val="tx1"/>
            </a:solidFill>
            <a:miter lim="800000"/>
            <a:headEnd/>
            <a:tailEnd/>
          </a:ln>
        </p:spPr>
      </p:pic>
      <p:sp>
        <p:nvSpPr>
          <p:cNvPr id="25614" name="Text Box 14"/>
          <p:cNvSpPr txBox="1">
            <a:spLocks noChangeArrowheads="1"/>
          </p:cNvSpPr>
          <p:nvPr/>
        </p:nvSpPr>
        <p:spPr bwMode="auto">
          <a:xfrm>
            <a:off x="2339975" y="5300663"/>
            <a:ext cx="4392613" cy="1196975"/>
          </a:xfrm>
          <a:prstGeom prst="rect">
            <a:avLst/>
          </a:prstGeom>
          <a:solidFill>
            <a:srgbClr val="FF0000"/>
          </a:solidFill>
          <a:ln w="9525">
            <a:solidFill>
              <a:schemeClr val="tx1"/>
            </a:solidFill>
            <a:miter lim="800000"/>
            <a:headEnd/>
            <a:tailEnd/>
          </a:ln>
          <a:effectLst/>
        </p:spPr>
        <p:txBody>
          <a:bodyPr>
            <a:spAutoFit/>
          </a:bodyPr>
          <a:lstStyle/>
          <a:p>
            <a:pPr algn="ctr">
              <a:spcBef>
                <a:spcPct val="50000"/>
              </a:spcBef>
            </a:pPr>
            <a:r>
              <a:rPr lang="en-GB" sz="2400" dirty="0"/>
              <a:t>Saw opportunity to assassinate the future Emperor of Austria-Hungary</a:t>
            </a:r>
            <a:endParaRPr lang="en-US" sz="2400" dirty="0"/>
          </a:p>
        </p:txBody>
      </p:sp>
      <p:sp>
        <p:nvSpPr>
          <p:cNvPr id="25615" name="Text Box 15"/>
          <p:cNvSpPr txBox="1">
            <a:spLocks noChangeArrowheads="1"/>
          </p:cNvSpPr>
          <p:nvPr/>
        </p:nvSpPr>
        <p:spPr bwMode="auto">
          <a:xfrm>
            <a:off x="609600" y="0"/>
            <a:ext cx="9144000" cy="707886"/>
          </a:xfrm>
          <a:prstGeom prst="rect">
            <a:avLst/>
          </a:prstGeom>
          <a:noFill/>
          <a:ln w="9525">
            <a:noFill/>
            <a:miter lim="800000"/>
            <a:headEnd/>
            <a:tailEnd/>
          </a:ln>
          <a:effectLst/>
        </p:spPr>
        <p:txBody>
          <a:bodyPr wrap="square">
            <a:spAutoFit/>
          </a:bodyPr>
          <a:lstStyle/>
          <a:p>
            <a:pPr>
              <a:spcBef>
                <a:spcPct val="50000"/>
              </a:spcBef>
            </a:pPr>
            <a:r>
              <a:rPr lang="en-GB" sz="4000" u="sng" dirty="0" smtClean="0"/>
              <a:t>28th </a:t>
            </a:r>
            <a:r>
              <a:rPr lang="en-GB" sz="4000" u="sng" dirty="0"/>
              <a:t>June </a:t>
            </a:r>
            <a:r>
              <a:rPr lang="en-GB" sz="4000" u="sng" dirty="0" smtClean="0"/>
              <a:t>1914—it’s their anniversary...</a:t>
            </a:r>
            <a:endParaRPr lang="en-US" sz="4000"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25611"/>
                                        </p:tgtEl>
                                        <p:attrNameLst>
                                          <p:attrName>style.visibility</p:attrName>
                                        </p:attrNameLst>
                                      </p:cBhvr>
                                      <p:to>
                                        <p:strVal val="visible"/>
                                      </p:to>
                                    </p:set>
                                    <p:anim calcmode="lin" valueType="num">
                                      <p:cBhvr additive="base">
                                        <p:cTn id="7" dur="2000" fill="hold"/>
                                        <p:tgtEl>
                                          <p:spTgt spid="25611"/>
                                        </p:tgtEl>
                                        <p:attrNameLst>
                                          <p:attrName>ppt_x</p:attrName>
                                        </p:attrNameLst>
                                      </p:cBhvr>
                                      <p:tavLst>
                                        <p:tav tm="0">
                                          <p:val>
                                            <p:strVal val="1+#ppt_w/2"/>
                                          </p:val>
                                        </p:tav>
                                        <p:tav tm="100000">
                                          <p:val>
                                            <p:strVal val="#ppt_x"/>
                                          </p:val>
                                        </p:tav>
                                      </p:tavLst>
                                    </p:anim>
                                    <p:anim calcmode="lin" valueType="num">
                                      <p:cBhvr additive="base">
                                        <p:cTn id="8" dur="2000" fill="hold"/>
                                        <p:tgtEl>
                                          <p:spTgt spid="25611"/>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25613"/>
                                        </p:tgtEl>
                                        <p:attrNameLst>
                                          <p:attrName>style.visibility</p:attrName>
                                        </p:attrNameLst>
                                      </p:cBhvr>
                                      <p:to>
                                        <p:strVal val="visible"/>
                                      </p:to>
                                    </p:set>
                                    <p:anim calcmode="lin" valueType="num">
                                      <p:cBhvr additive="base">
                                        <p:cTn id="11" dur="2000" fill="hold"/>
                                        <p:tgtEl>
                                          <p:spTgt spid="25613"/>
                                        </p:tgtEl>
                                        <p:attrNameLst>
                                          <p:attrName>ppt_x</p:attrName>
                                        </p:attrNameLst>
                                      </p:cBhvr>
                                      <p:tavLst>
                                        <p:tav tm="0">
                                          <p:val>
                                            <p:strVal val="1+#ppt_w/2"/>
                                          </p:val>
                                        </p:tav>
                                        <p:tav tm="100000">
                                          <p:val>
                                            <p:strVal val="#ppt_x"/>
                                          </p:val>
                                        </p:tav>
                                      </p:tavLst>
                                    </p:anim>
                                    <p:anim calcmode="lin" valueType="num">
                                      <p:cBhvr additive="base">
                                        <p:cTn id="12" dur="2000" fill="hold"/>
                                        <p:tgtEl>
                                          <p:spTgt spid="25613"/>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25610"/>
                                        </p:tgtEl>
                                        <p:attrNameLst>
                                          <p:attrName>style.visibility</p:attrName>
                                        </p:attrNameLst>
                                      </p:cBhvr>
                                      <p:to>
                                        <p:strVal val="visible"/>
                                      </p:to>
                                    </p:set>
                                    <p:anim calcmode="lin" valueType="num">
                                      <p:cBhvr additive="base">
                                        <p:cTn id="15" dur="2000" fill="hold"/>
                                        <p:tgtEl>
                                          <p:spTgt spid="25610"/>
                                        </p:tgtEl>
                                        <p:attrNameLst>
                                          <p:attrName>ppt_x</p:attrName>
                                        </p:attrNameLst>
                                      </p:cBhvr>
                                      <p:tavLst>
                                        <p:tav tm="0">
                                          <p:val>
                                            <p:strVal val="1+#ppt_w/2"/>
                                          </p:val>
                                        </p:tav>
                                        <p:tav tm="100000">
                                          <p:val>
                                            <p:strVal val="#ppt_x"/>
                                          </p:val>
                                        </p:tav>
                                      </p:tavLst>
                                    </p:anim>
                                    <p:anim calcmode="lin" valueType="num">
                                      <p:cBhvr additive="base">
                                        <p:cTn id="16" dur="2000" fill="hold"/>
                                        <p:tgtEl>
                                          <p:spTgt spid="25610"/>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25612"/>
                                        </p:tgtEl>
                                        <p:attrNameLst>
                                          <p:attrName>style.visibility</p:attrName>
                                        </p:attrNameLst>
                                      </p:cBhvr>
                                      <p:to>
                                        <p:strVal val="visible"/>
                                      </p:to>
                                    </p:set>
                                    <p:anim calcmode="lin" valueType="num">
                                      <p:cBhvr additive="base">
                                        <p:cTn id="19" dur="2000" fill="hold"/>
                                        <p:tgtEl>
                                          <p:spTgt spid="25612"/>
                                        </p:tgtEl>
                                        <p:attrNameLst>
                                          <p:attrName>ppt_x</p:attrName>
                                        </p:attrNameLst>
                                      </p:cBhvr>
                                      <p:tavLst>
                                        <p:tav tm="0">
                                          <p:val>
                                            <p:strVal val="1+#ppt_w/2"/>
                                          </p:val>
                                        </p:tav>
                                        <p:tav tm="100000">
                                          <p:val>
                                            <p:strVal val="#ppt_x"/>
                                          </p:val>
                                        </p:tav>
                                      </p:tavLst>
                                    </p:anim>
                                    <p:anim calcmode="lin" valueType="num">
                                      <p:cBhvr additive="base">
                                        <p:cTn id="20" dur="2000" fill="hold"/>
                                        <p:tgtEl>
                                          <p:spTgt spid="256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614"/>
                                        </p:tgtEl>
                                        <p:attrNameLst>
                                          <p:attrName>style.visibility</p:attrName>
                                        </p:attrNameLst>
                                      </p:cBhvr>
                                      <p:to>
                                        <p:strVal val="visible"/>
                                      </p:to>
                                    </p:set>
                                    <p:anim calcmode="lin" valueType="num">
                                      <p:cBhvr additive="base">
                                        <p:cTn id="25" dur="500" fill="hold"/>
                                        <p:tgtEl>
                                          <p:spTgt spid="25614"/>
                                        </p:tgtEl>
                                        <p:attrNameLst>
                                          <p:attrName>ppt_x</p:attrName>
                                        </p:attrNameLst>
                                      </p:cBhvr>
                                      <p:tavLst>
                                        <p:tav tm="0">
                                          <p:val>
                                            <p:strVal val="#ppt_x"/>
                                          </p:val>
                                        </p:tav>
                                        <p:tav tm="100000">
                                          <p:val>
                                            <p:strVal val="#ppt_x"/>
                                          </p:val>
                                        </p:tav>
                                      </p:tavLst>
                                    </p:anim>
                                    <p:anim calcmode="lin" valueType="num">
                                      <p:cBhvr additive="base">
                                        <p:cTn id="26" dur="500" fill="hold"/>
                                        <p:tgtEl>
                                          <p:spTgt spid="256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Assassination in Sarajevo</a:t>
            </a:r>
            <a:endParaRPr lang="en-US" dirty="0"/>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1524000"/>
            <a:ext cx="8382000" cy="502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505485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Rot="1" noChangeArrowheads="1"/>
          </p:cNvSpPr>
          <p:nvPr>
            <p:ph type="title"/>
          </p:nvPr>
        </p:nvSpPr>
        <p:spPr/>
        <p:txBody>
          <a:bodyPr/>
          <a:lstStyle/>
          <a:p>
            <a:r>
              <a:rPr lang="en-GB" b="1" i="1" u="sng" dirty="0">
                <a:effectLst/>
                <a:latin typeface="+mn-lt"/>
              </a:rPr>
              <a:t>The Assassination</a:t>
            </a:r>
            <a:endParaRPr lang="en-US" b="1" i="1" u="sng" dirty="0">
              <a:effectLst/>
              <a:latin typeface="+mn-lt"/>
            </a:endParaRPr>
          </a:p>
        </p:txBody>
      </p:sp>
      <p:pic>
        <p:nvPicPr>
          <p:cNvPr id="10246" name="Picture 6" descr="Attentat1"/>
          <p:cNvPicPr>
            <a:picLocks noChangeAspect="1" noChangeArrowheads="1"/>
          </p:cNvPicPr>
          <p:nvPr/>
        </p:nvPicPr>
        <p:blipFill>
          <a:blip r:embed="rId2" cstate="print"/>
          <a:srcRect/>
          <a:stretch>
            <a:fillRect/>
          </a:stretch>
        </p:blipFill>
        <p:spPr bwMode="auto">
          <a:xfrm>
            <a:off x="468313" y="1989138"/>
            <a:ext cx="7993062" cy="4359275"/>
          </a:xfrm>
          <a:prstGeom prst="rect">
            <a:avLst/>
          </a:prstGeom>
          <a:noFill/>
          <a:ln w="9525">
            <a:solidFill>
              <a:schemeClr val="bg2"/>
            </a:solidFill>
            <a:miter lim="800000"/>
            <a:headEnd/>
            <a:tailEnd/>
          </a:ln>
        </p:spPr>
      </p:pic>
      <p:pic>
        <p:nvPicPr>
          <p:cNvPr id="10249" name="Picture 9" descr="ferdinand">
            <a:hlinkClick r:id="rId3"/>
          </p:cNvPr>
          <p:cNvPicPr>
            <a:picLocks noChangeAspect="1" noChangeArrowheads="1"/>
          </p:cNvPicPr>
          <p:nvPr/>
        </p:nvPicPr>
        <p:blipFill>
          <a:blip r:embed="rId4" cstate="print"/>
          <a:srcRect/>
          <a:stretch>
            <a:fillRect/>
          </a:stretch>
        </p:blipFill>
        <p:spPr bwMode="auto">
          <a:xfrm>
            <a:off x="7308850" y="260350"/>
            <a:ext cx="1574800" cy="1265238"/>
          </a:xfrm>
          <a:prstGeom prst="rect">
            <a:avLst/>
          </a:prstGeom>
          <a:noFill/>
          <a:ln w="9525">
            <a:solidFill>
              <a:schemeClr val="tx1"/>
            </a:solidFill>
            <a:miter lim="800000"/>
            <a:headEnd/>
            <a:tailEnd/>
          </a:ln>
        </p:spPr>
      </p:pic>
      <p:pic>
        <p:nvPicPr>
          <p:cNvPr id="10250" name="Picture 10" descr="The Archduke and Sophie arrive at Sarajevo City Hall accompanied by General Oskar Potiorek (right), Military Governor of Bosnia. They are at the top of the steps."/>
          <p:cNvPicPr>
            <a:picLocks noChangeAspect="1" noChangeArrowheads="1"/>
          </p:cNvPicPr>
          <p:nvPr/>
        </p:nvPicPr>
        <p:blipFill>
          <a:blip r:embed="rId5" cstate="print"/>
          <a:srcRect/>
          <a:stretch>
            <a:fillRect/>
          </a:stretch>
        </p:blipFill>
        <p:spPr bwMode="auto">
          <a:xfrm>
            <a:off x="250825" y="188913"/>
            <a:ext cx="1495425" cy="1333500"/>
          </a:xfrm>
          <a:prstGeom prst="rect">
            <a:avLst/>
          </a:prstGeom>
          <a:solidFill>
            <a:srgbClr val="FFFFFF"/>
          </a:solid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8000"/>
            <a:lum/>
          </a:blip>
          <a:srcRect/>
          <a:stretch>
            <a:fillRect l="-1000" r="-1000"/>
          </a:stretch>
        </a:blipFill>
        <a:effectLst/>
      </p:bgPr>
    </p:bg>
    <p:spTree>
      <p:nvGrpSpPr>
        <p:cNvPr id="1" name=""/>
        <p:cNvGrpSpPr/>
        <p:nvPr/>
      </p:nvGrpSpPr>
      <p:grpSpPr>
        <a:xfrm>
          <a:off x="0" y="0"/>
          <a:ext cx="0" cy="0"/>
          <a:chOff x="0" y="0"/>
          <a:chExt cx="0" cy="0"/>
        </a:xfrm>
      </p:grpSpPr>
      <p:sp>
        <p:nvSpPr>
          <p:cNvPr id="10244" name="Rectangle 4"/>
          <p:cNvSpPr>
            <a:spLocks noGrp="1" noRot="1" noChangeArrowheads="1"/>
          </p:cNvSpPr>
          <p:nvPr>
            <p:ph type="title"/>
          </p:nvPr>
        </p:nvSpPr>
        <p:spPr>
          <a:xfrm>
            <a:off x="3124200" y="0"/>
            <a:ext cx="8229600" cy="1143000"/>
          </a:xfrm>
        </p:spPr>
        <p:txBody>
          <a:bodyPr>
            <a:normAutofit/>
          </a:bodyPr>
          <a:lstStyle/>
          <a:p>
            <a:r>
              <a:rPr lang="en-GB" sz="3200" b="1" i="1" u="sng" dirty="0">
                <a:effectLst/>
                <a:latin typeface="+mn-lt"/>
              </a:rPr>
              <a:t>The Assassination</a:t>
            </a:r>
            <a:endParaRPr lang="en-US" sz="3200" b="1" i="1" u="sng" dirty="0">
              <a:effectLst/>
              <a:latin typeface="+mn-lt"/>
            </a:endParaRPr>
          </a:p>
        </p:txBody>
      </p:sp>
      <p:sp>
        <p:nvSpPr>
          <p:cNvPr id="6" name="TextBox 5"/>
          <p:cNvSpPr txBox="1"/>
          <p:nvPr/>
        </p:nvSpPr>
        <p:spPr>
          <a:xfrm>
            <a:off x="0" y="2438400"/>
            <a:ext cx="9144000" cy="4370427"/>
          </a:xfrm>
          <a:prstGeom prst="rect">
            <a:avLst/>
          </a:prstGeom>
          <a:noFill/>
        </p:spPr>
        <p:txBody>
          <a:bodyPr wrap="square" rtlCol="0">
            <a:spAutoFit/>
          </a:bodyPr>
          <a:lstStyle/>
          <a:p>
            <a:pPr>
              <a:buFont typeface="Arial" pitchFamily="34" charset="0"/>
              <a:buChar char="•"/>
            </a:pPr>
            <a:r>
              <a:rPr lang="en-US" sz="2000" dirty="0" smtClean="0"/>
              <a:t>“Grenade” thrown…many accounts claim Ferdinand deflected the device</a:t>
            </a:r>
          </a:p>
          <a:p>
            <a:pPr>
              <a:buFont typeface="Arial" pitchFamily="34" charset="0"/>
              <a:buChar char="•"/>
            </a:pPr>
            <a:r>
              <a:rPr lang="en-US" sz="2000" dirty="0" smtClean="0"/>
              <a:t>The would be assassin swallows a cyanide capsule and jumps into the near-by river…</a:t>
            </a:r>
          </a:p>
          <a:p>
            <a:pPr lvl="1">
              <a:buFont typeface="Arial" pitchFamily="34" charset="0"/>
              <a:buChar char="•"/>
            </a:pPr>
            <a:r>
              <a:rPr lang="en-US" sz="2000" dirty="0" smtClean="0"/>
              <a:t>Two problems—first, the cyanide was old and didn’t work: he just vomits.  Second, the river was no more than knee deep…</a:t>
            </a:r>
          </a:p>
          <a:p>
            <a:pPr>
              <a:buFont typeface="Arial" pitchFamily="34" charset="0"/>
              <a:buChar char="•"/>
            </a:pPr>
            <a:r>
              <a:rPr lang="en-US" sz="2000" dirty="0" smtClean="0"/>
              <a:t>One of Ferdinand’s men was injured and went to the hospital.</a:t>
            </a:r>
          </a:p>
          <a:p>
            <a:pPr>
              <a:buFont typeface="Arial" pitchFamily="34" charset="0"/>
              <a:buChar char="•"/>
            </a:pPr>
            <a:r>
              <a:rPr lang="en-US" sz="2000" dirty="0" smtClean="0"/>
              <a:t>The Archduke continued to City Hall, where they discussed a change of plans for meetings.</a:t>
            </a:r>
          </a:p>
          <a:p>
            <a:pPr>
              <a:buFont typeface="Arial" pitchFamily="34" charset="0"/>
              <a:buChar char="•"/>
            </a:pPr>
            <a:r>
              <a:rPr lang="en-US" sz="2000" dirty="0" err="1" smtClean="0"/>
              <a:t>Gavrilo</a:t>
            </a:r>
            <a:r>
              <a:rPr lang="en-US" sz="2000" dirty="0" smtClean="0"/>
              <a:t> </a:t>
            </a:r>
            <a:r>
              <a:rPr lang="en-US" sz="2000" dirty="0" err="1" smtClean="0"/>
              <a:t>Princip</a:t>
            </a:r>
            <a:r>
              <a:rPr lang="en-US" sz="2000" dirty="0" smtClean="0"/>
              <a:t> misses his chance…goes to get a sandwich in a nearby deli.</a:t>
            </a:r>
          </a:p>
          <a:p>
            <a:pPr>
              <a:buFont typeface="Arial" pitchFamily="34" charset="0"/>
              <a:buChar char="•"/>
            </a:pPr>
            <a:r>
              <a:rPr lang="en-US" sz="2000" dirty="0" smtClean="0"/>
              <a:t>The Archduke’s car continues to the hospital to visit </a:t>
            </a:r>
            <a:r>
              <a:rPr lang="en-US" sz="2000" smtClean="0"/>
              <a:t>his injured man…BUT</a:t>
            </a:r>
            <a:r>
              <a:rPr lang="en-US" sz="2000" dirty="0" smtClean="0"/>
              <a:t>:</a:t>
            </a:r>
          </a:p>
          <a:p>
            <a:pPr>
              <a:buFont typeface="Arial" pitchFamily="34" charset="0"/>
              <a:buChar char="•"/>
            </a:pPr>
            <a:r>
              <a:rPr lang="en-US" sz="2000" dirty="0" smtClean="0"/>
              <a:t>Makes a wrong turn…</a:t>
            </a:r>
            <a:r>
              <a:rPr lang="en-US" sz="2000" dirty="0" err="1" smtClean="0"/>
              <a:t>Gavrilo</a:t>
            </a:r>
            <a:r>
              <a:rPr lang="en-US" sz="2000" dirty="0" smtClean="0"/>
              <a:t> (while enjoying his sandwich no doubt) notices Ferdinand and seizes the moment.</a:t>
            </a:r>
          </a:p>
          <a:p>
            <a:pPr>
              <a:buFont typeface="Arial" pitchFamily="34" charset="0"/>
              <a:buChar char="•"/>
            </a:pPr>
            <a:r>
              <a:rPr lang="en-US" sz="2000" dirty="0" smtClean="0"/>
              <a:t>He attempts to turn the gun on himself…takes a cyanide capsule (same result), and is then arrested.</a:t>
            </a:r>
          </a:p>
          <a:p>
            <a:endParaRPr lang="en-US" dirty="0"/>
          </a:p>
        </p:txBody>
      </p:sp>
      <p:pic>
        <p:nvPicPr>
          <p:cNvPr id="49154" name="Picture 2" descr="http://net.lib.byu.edu/estu/wwi/comment/SARAJMAP.GIF"/>
          <p:cNvPicPr>
            <a:picLocks noChangeAspect="1" noChangeArrowheads="1"/>
          </p:cNvPicPr>
          <p:nvPr/>
        </p:nvPicPr>
        <p:blipFill>
          <a:blip r:embed="rId3" cstate="print"/>
          <a:srcRect/>
          <a:stretch>
            <a:fillRect/>
          </a:stretch>
        </p:blipFill>
        <p:spPr bwMode="auto">
          <a:xfrm>
            <a:off x="0" y="0"/>
            <a:ext cx="5627077" cy="24384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Assassin</a:t>
            </a:r>
            <a:endParaRPr lang="en-US" dirty="0"/>
          </a:p>
        </p:txBody>
      </p:sp>
      <p:pic>
        <p:nvPicPr>
          <p:cNvPr id="4" name="Picture 5" descr="Assassination-Princips Caught"/>
          <p:cNvPicPr>
            <a:picLocks noGrp="1" noChangeAspect="1" noChangeArrowheads="1"/>
          </p:cNvPicPr>
          <p:nvPr>
            <p:ph idx="1"/>
          </p:nvPr>
        </p:nvPicPr>
        <p:blipFill>
          <a:blip r:embed="rId2" cstate="email">
            <a:lum bright="6000" contrast="6000"/>
            <a:extLst>
              <a:ext uri="{28A0092B-C50C-407E-A947-70E740481C1C}">
                <a14:useLocalDpi xmlns:a14="http://schemas.microsoft.com/office/drawing/2010/main" xmlns="" val="0"/>
              </a:ext>
            </a:extLst>
          </a:blip>
          <a:srcRect l="4384" t="4109" r="2443" b="10959"/>
          <a:stretch>
            <a:fillRect/>
          </a:stretch>
        </p:blipFill>
        <p:spPr>
          <a:xfrm>
            <a:off x="381000" y="1524000"/>
            <a:ext cx="4114800" cy="3292475"/>
          </a:xfrm>
          <a:noFill/>
          <a:ln cap="flat">
            <a:solidFill>
              <a:srgbClr val="664400"/>
            </a:solidFill>
            <a:miter lim="800000"/>
            <a:headEnd type="none" w="med" len="med"/>
            <a:tailEnd type="none" w="med" len="me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5" name="Picture 7" descr="Gavrilo Princip"/>
          <p:cNvPicPr>
            <a:picLocks noChangeAspect="1" noChangeArrowheads="1"/>
          </p:cNvPicPr>
          <p:nvPr/>
        </p:nvPicPr>
        <p:blipFill>
          <a:blip r:embed="rId3" cstate="print">
            <a:lum contrast="6000"/>
            <a:extLst>
              <a:ext uri="{28A0092B-C50C-407E-A947-70E740481C1C}">
                <a14:useLocalDpi xmlns:a14="http://schemas.microsoft.com/office/drawing/2010/main" xmlns="" val="0"/>
              </a:ext>
            </a:extLst>
          </a:blip>
          <a:srcRect/>
          <a:stretch>
            <a:fillRect/>
          </a:stretch>
        </p:blipFill>
        <p:spPr>
          <a:xfrm>
            <a:off x="4953000" y="3429000"/>
            <a:ext cx="3124200" cy="3048000"/>
          </a:xfrm>
          <a:prstGeom prst="rect">
            <a:avLst/>
          </a:prstGeom>
          <a:noFill/>
          <a:ln cap="flat">
            <a:solidFill>
              <a:srgbClr val="664400"/>
            </a:solidFill>
            <a:miter lim="800000"/>
            <a:headEnd type="none" w="med" len="med"/>
            <a:tailEnd type="none" w="med" len="me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6" name="Line 10"/>
          <p:cNvSpPr>
            <a:spLocks noChangeShapeType="1"/>
          </p:cNvSpPr>
          <p:nvPr/>
        </p:nvSpPr>
        <p:spPr bwMode="auto">
          <a:xfrm flipH="1" flipV="1">
            <a:off x="3810000" y="2743200"/>
            <a:ext cx="1600200" cy="1905000"/>
          </a:xfrm>
          <a:prstGeom prst="line">
            <a:avLst/>
          </a:prstGeom>
          <a:noFill/>
          <a:ln w="38100" cap="sq">
            <a:solidFill>
              <a:srgbClr val="E61F0A"/>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sp>
        <p:nvSpPr>
          <p:cNvPr id="7" name="Rectangle 11"/>
          <p:cNvSpPr>
            <a:spLocks noChangeArrowheads="1"/>
          </p:cNvSpPr>
          <p:nvPr/>
        </p:nvSpPr>
        <p:spPr bwMode="auto">
          <a:xfrm>
            <a:off x="5638800" y="1676400"/>
            <a:ext cx="1788054" cy="1384995"/>
          </a:xfrm>
          <a:prstGeom prst="rect">
            <a:avLst/>
          </a:prstGeom>
          <a:noFill/>
          <a:ln>
            <a:noFill/>
          </a:ln>
          <a:effectLst>
            <a:outerShdw dist="35921" dir="2700000" algn="ctr" rotWithShape="0">
              <a:srgbClr val="996600"/>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Lst>
        </p:spPr>
        <p:txBody>
          <a:bodyPr wrap="none">
            <a:spAutoFit/>
          </a:bodyPr>
          <a:lstStyle/>
          <a:p>
            <a:r>
              <a:rPr lang="en-US" sz="4200" dirty="0" err="1">
                <a:solidFill>
                  <a:schemeClr val="accent1"/>
                </a:solidFill>
                <a:latin typeface="Calibri" pitchFamily="34" charset="0"/>
                <a:cs typeface="Calibri" pitchFamily="34" charset="0"/>
              </a:rPr>
              <a:t>Gavrilo</a:t>
            </a:r>
            <a:r>
              <a:rPr lang="en-US" sz="4200" dirty="0">
                <a:solidFill>
                  <a:schemeClr val="accent1"/>
                </a:solidFill>
                <a:latin typeface="Calibri" pitchFamily="34" charset="0"/>
                <a:cs typeface="Calibri" pitchFamily="34" charset="0"/>
              </a:rPr>
              <a:t/>
            </a:r>
            <a:br>
              <a:rPr lang="en-US" sz="4200" dirty="0">
                <a:solidFill>
                  <a:schemeClr val="accent1"/>
                </a:solidFill>
                <a:latin typeface="Calibri" pitchFamily="34" charset="0"/>
                <a:cs typeface="Calibri" pitchFamily="34" charset="0"/>
              </a:rPr>
            </a:br>
            <a:r>
              <a:rPr lang="en-US" sz="4200" dirty="0" err="1">
                <a:solidFill>
                  <a:schemeClr val="accent1"/>
                </a:solidFill>
                <a:latin typeface="Calibri" pitchFamily="34" charset="0"/>
                <a:cs typeface="Calibri" pitchFamily="34" charset="0"/>
              </a:rPr>
              <a:t>Princip</a:t>
            </a:r>
            <a:endParaRPr lang="en-US" sz="4200" dirty="0">
              <a:solidFill>
                <a:schemeClr val="accent1"/>
              </a:solidFill>
              <a:latin typeface="Calibri" pitchFamily="34" charset="0"/>
              <a:cs typeface="Calibri" pitchFamily="34" charset="0"/>
            </a:endParaRPr>
          </a:p>
        </p:txBody>
      </p:sp>
      <p:sp>
        <p:nvSpPr>
          <p:cNvPr id="8" name="TextBox 7"/>
          <p:cNvSpPr txBox="1"/>
          <p:nvPr/>
        </p:nvSpPr>
        <p:spPr>
          <a:xfrm>
            <a:off x="533400" y="4953000"/>
            <a:ext cx="4038600" cy="1569660"/>
          </a:xfrm>
          <a:prstGeom prst="rect">
            <a:avLst/>
          </a:prstGeom>
          <a:noFill/>
        </p:spPr>
        <p:txBody>
          <a:bodyPr wrap="square" rtlCol="0">
            <a:spAutoFit/>
          </a:bodyPr>
          <a:lstStyle/>
          <a:p>
            <a:r>
              <a:rPr lang="en-US" sz="3200" dirty="0" smtClean="0"/>
              <a:t>*Serbian Nationalist</a:t>
            </a:r>
          </a:p>
          <a:p>
            <a:r>
              <a:rPr lang="en-US" sz="3200" dirty="0" smtClean="0"/>
              <a:t>*Member of “Black   	Hand” </a:t>
            </a:r>
            <a:endParaRPr lang="en-US" sz="3200" dirty="0"/>
          </a:p>
        </p:txBody>
      </p:sp>
    </p:spTree>
    <p:extLst>
      <p:ext uri="{BB962C8B-B14F-4D97-AF65-F5344CB8AC3E}">
        <p14:creationId xmlns:p14="http://schemas.microsoft.com/office/powerpoint/2010/main" xmlns="" val="87570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9"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2000"/>
                                        <p:tgtEl>
                                          <p:spTgt spid="5"/>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2000"/>
                                        <p:tgtEl>
                                          <p:spTgt spid="6"/>
                                        </p:tgtEl>
                                      </p:cBhvr>
                                    </p:animEffect>
                                  </p:childTnLst>
                                </p:cTn>
                              </p:par>
                            </p:childTnLst>
                          </p:cTn>
                        </p:par>
                        <p:par>
                          <p:cTn id="15" fill="hold">
                            <p:stCondLst>
                              <p:cond delay="4000"/>
                            </p:stCondLst>
                            <p:childTnLst>
                              <p:par>
                                <p:cTn id="16" presetID="31" presetClass="entr" presetSubtype="0" fill="hold" grpId="0" nodeType="afterEffect">
                                  <p:stCondLst>
                                    <p:cond delay="0"/>
                                  </p:stCondLst>
                                  <p:iterate type="lt">
                                    <p:tmPct val="5000"/>
                                  </p:iterate>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 calcmode="lin" valueType="num">
                                      <p:cBhvr>
                                        <p:cTn id="20" dur="500" fill="hold"/>
                                        <p:tgtEl>
                                          <p:spTgt spid="7"/>
                                        </p:tgtEl>
                                        <p:attrNameLst>
                                          <p:attrName>style.rotation</p:attrName>
                                        </p:attrNameLst>
                                      </p:cBhvr>
                                      <p:tavLst>
                                        <p:tav tm="0">
                                          <p:val>
                                            <p:fltVal val="90"/>
                                          </p:val>
                                        </p:tav>
                                        <p:tav tm="100000">
                                          <p:val>
                                            <p:fltVal val="0"/>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Rot="1" noChangeArrowheads="1"/>
          </p:cNvSpPr>
          <p:nvPr>
            <p:ph type="title"/>
          </p:nvPr>
        </p:nvSpPr>
        <p:spPr>
          <a:xfrm>
            <a:off x="457200" y="274638"/>
            <a:ext cx="8229600" cy="850900"/>
          </a:xfrm>
          <a:solidFill>
            <a:srgbClr val="FFFFFF"/>
          </a:solidFill>
        </p:spPr>
        <p:txBody>
          <a:bodyPr/>
          <a:lstStyle/>
          <a:p>
            <a:r>
              <a:rPr lang="en-GB" b="1" i="1" u="sng" dirty="0">
                <a:effectLst>
                  <a:outerShdw blurRad="38100" dist="38100" dir="2700000" algn="tl">
                    <a:srgbClr val="C0C0C0"/>
                  </a:outerShdw>
                </a:effectLst>
              </a:rPr>
              <a:t>The Austrian Ultimatum</a:t>
            </a:r>
            <a:endParaRPr lang="en-US" b="1" i="1" u="sng" dirty="0">
              <a:effectLst>
                <a:outerShdw blurRad="38100" dist="38100" dir="2700000" algn="tl">
                  <a:srgbClr val="C0C0C0"/>
                </a:outerShdw>
              </a:effectLst>
            </a:endParaRPr>
          </a:p>
        </p:txBody>
      </p:sp>
      <p:sp>
        <p:nvSpPr>
          <p:cNvPr id="23559" name="Text Box 7"/>
          <p:cNvSpPr txBox="1">
            <a:spLocks noChangeArrowheads="1"/>
          </p:cNvSpPr>
          <p:nvPr/>
        </p:nvSpPr>
        <p:spPr bwMode="auto">
          <a:xfrm>
            <a:off x="3276600" y="2895600"/>
            <a:ext cx="4191000" cy="1569660"/>
          </a:xfrm>
          <a:prstGeom prst="rect">
            <a:avLst/>
          </a:prstGeom>
          <a:noFill/>
          <a:ln w="9525">
            <a:noFill/>
            <a:miter lim="800000"/>
            <a:headEnd/>
            <a:tailEnd/>
          </a:ln>
          <a:effectLst/>
        </p:spPr>
        <p:txBody>
          <a:bodyPr>
            <a:spAutoFit/>
          </a:bodyPr>
          <a:lstStyle/>
          <a:p>
            <a:pPr>
              <a:spcBef>
                <a:spcPct val="50000"/>
              </a:spcBef>
            </a:pPr>
            <a:r>
              <a:rPr lang="en-GB" sz="2400" dirty="0"/>
              <a:t>Austria-Hungary sent a 10-point ultimatum to </a:t>
            </a:r>
            <a:r>
              <a:rPr lang="en-GB" sz="2400" dirty="0" smtClean="0"/>
              <a:t>Serbia—wanted to be directly involved in the investigation</a:t>
            </a:r>
            <a:endParaRPr lang="en-US" sz="2400" dirty="0"/>
          </a:p>
        </p:txBody>
      </p:sp>
      <p:sp>
        <p:nvSpPr>
          <p:cNvPr id="23560" name="Text Box 8"/>
          <p:cNvSpPr txBox="1">
            <a:spLocks noChangeArrowheads="1"/>
          </p:cNvSpPr>
          <p:nvPr/>
        </p:nvSpPr>
        <p:spPr bwMode="auto">
          <a:xfrm>
            <a:off x="3276600" y="1600200"/>
            <a:ext cx="4876800" cy="1200329"/>
          </a:xfrm>
          <a:prstGeom prst="rect">
            <a:avLst/>
          </a:prstGeom>
          <a:noFill/>
          <a:ln w="9525">
            <a:noFill/>
            <a:miter lim="800000"/>
            <a:headEnd/>
            <a:tailEnd/>
          </a:ln>
          <a:effectLst/>
        </p:spPr>
        <p:txBody>
          <a:bodyPr>
            <a:spAutoFit/>
          </a:bodyPr>
          <a:lstStyle/>
          <a:p>
            <a:pPr>
              <a:spcBef>
                <a:spcPct val="50000"/>
              </a:spcBef>
            </a:pPr>
            <a:r>
              <a:rPr lang="en-GB" sz="2400" dirty="0"/>
              <a:t>Austria-Hungary was furious and accused the Serbian government of planning the assassination</a:t>
            </a:r>
            <a:endParaRPr lang="en-US" sz="2400" dirty="0"/>
          </a:p>
        </p:txBody>
      </p:sp>
      <p:pic>
        <p:nvPicPr>
          <p:cNvPr id="23561" name="Picture 9" descr="\\gs243pfp001\teachers\as0241b\Mr Smith - King's Park resources\S3\WW1\news.jpg"/>
          <p:cNvPicPr>
            <a:picLocks noChangeAspect="1" noChangeArrowheads="1"/>
          </p:cNvPicPr>
          <p:nvPr/>
        </p:nvPicPr>
        <p:blipFill>
          <a:blip r:embed="rId2" cstate="print"/>
          <a:srcRect/>
          <a:stretch>
            <a:fillRect/>
          </a:stretch>
        </p:blipFill>
        <p:spPr bwMode="auto">
          <a:xfrm>
            <a:off x="457200" y="1828800"/>
            <a:ext cx="2097088" cy="3733800"/>
          </a:xfrm>
          <a:prstGeom prst="rect">
            <a:avLst/>
          </a:prstGeom>
          <a:noFill/>
          <a:ln w="9525">
            <a:solidFill>
              <a:schemeClr val="bg2"/>
            </a:solidFill>
            <a:miter lim="800000"/>
            <a:headEnd/>
            <a:tailEnd/>
          </a:ln>
        </p:spPr>
      </p:pic>
      <p:sp>
        <p:nvSpPr>
          <p:cNvPr id="23562" name="Text Box 10"/>
          <p:cNvSpPr txBox="1">
            <a:spLocks noChangeArrowheads="1"/>
          </p:cNvSpPr>
          <p:nvPr/>
        </p:nvSpPr>
        <p:spPr bwMode="auto">
          <a:xfrm>
            <a:off x="3276600" y="4648200"/>
            <a:ext cx="4953000" cy="1809750"/>
          </a:xfrm>
          <a:prstGeom prst="rect">
            <a:avLst/>
          </a:prstGeom>
          <a:solidFill>
            <a:srgbClr val="FFFF00"/>
          </a:solidFill>
          <a:ln w="9525">
            <a:solidFill>
              <a:schemeClr val="bg2"/>
            </a:solidFill>
            <a:miter lim="800000"/>
            <a:headEnd/>
            <a:tailEnd/>
          </a:ln>
          <a:effectLst/>
        </p:spPr>
        <p:txBody>
          <a:bodyPr>
            <a:spAutoFit/>
          </a:bodyPr>
          <a:lstStyle/>
          <a:p>
            <a:pPr algn="ctr">
              <a:spcBef>
                <a:spcPct val="50000"/>
              </a:spcBef>
            </a:pPr>
            <a:r>
              <a:rPr lang="en-GB" sz="2800" dirty="0"/>
              <a:t>“Ultimatum”: a warning stating that unless someone meets your conditions you will take action against them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3560"/>
                                        </p:tgtEl>
                                        <p:attrNameLst>
                                          <p:attrName>style.visibility</p:attrName>
                                        </p:attrNameLst>
                                      </p:cBhvr>
                                      <p:to>
                                        <p:strVal val="visible"/>
                                      </p:to>
                                    </p:set>
                                    <p:anim calcmode="lin" valueType="num">
                                      <p:cBhvr additive="base">
                                        <p:cTn id="7" dur="500" fill="hold"/>
                                        <p:tgtEl>
                                          <p:spTgt spid="23560"/>
                                        </p:tgtEl>
                                        <p:attrNameLst>
                                          <p:attrName>ppt_x</p:attrName>
                                        </p:attrNameLst>
                                      </p:cBhvr>
                                      <p:tavLst>
                                        <p:tav tm="0">
                                          <p:val>
                                            <p:strVal val="0-#ppt_w/2"/>
                                          </p:val>
                                        </p:tav>
                                        <p:tav tm="100000">
                                          <p:val>
                                            <p:strVal val="#ppt_x"/>
                                          </p:val>
                                        </p:tav>
                                      </p:tavLst>
                                    </p:anim>
                                    <p:anim calcmode="lin" valueType="num">
                                      <p:cBhvr additive="base">
                                        <p:cTn id="8" dur="500" fill="hold"/>
                                        <p:tgtEl>
                                          <p:spTgt spid="235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23559"/>
                                        </p:tgtEl>
                                        <p:attrNameLst>
                                          <p:attrName>style.visibility</p:attrName>
                                        </p:attrNameLst>
                                      </p:cBhvr>
                                      <p:to>
                                        <p:strVal val="visible"/>
                                      </p:to>
                                    </p:set>
                                    <p:anim calcmode="lin" valueType="num">
                                      <p:cBhvr additive="base">
                                        <p:cTn id="13" dur="500" fill="hold"/>
                                        <p:tgtEl>
                                          <p:spTgt spid="23559"/>
                                        </p:tgtEl>
                                        <p:attrNameLst>
                                          <p:attrName>ppt_x</p:attrName>
                                        </p:attrNameLst>
                                      </p:cBhvr>
                                      <p:tavLst>
                                        <p:tav tm="0">
                                          <p:val>
                                            <p:strVal val="0-#ppt_w/2"/>
                                          </p:val>
                                        </p:tav>
                                        <p:tav tm="100000">
                                          <p:val>
                                            <p:strVal val="#ppt_x"/>
                                          </p:val>
                                        </p:tav>
                                      </p:tavLst>
                                    </p:anim>
                                    <p:anim calcmode="lin" valueType="num">
                                      <p:cBhvr additive="base">
                                        <p:cTn id="14" dur="500" fill="hold"/>
                                        <p:tgtEl>
                                          <p:spTgt spid="2355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23562"/>
                                        </p:tgtEl>
                                        <p:attrNameLst>
                                          <p:attrName>style.visibility</p:attrName>
                                        </p:attrNameLst>
                                      </p:cBhvr>
                                      <p:to>
                                        <p:strVal val="visible"/>
                                      </p:to>
                                    </p:set>
                                    <p:anim calcmode="lin" valueType="num">
                                      <p:cBhvr additive="base">
                                        <p:cTn id="19" dur="500" fill="hold"/>
                                        <p:tgtEl>
                                          <p:spTgt spid="23562"/>
                                        </p:tgtEl>
                                        <p:attrNameLst>
                                          <p:attrName>ppt_x</p:attrName>
                                        </p:attrNameLst>
                                      </p:cBhvr>
                                      <p:tavLst>
                                        <p:tav tm="0">
                                          <p:val>
                                            <p:strVal val="0-#ppt_w/2"/>
                                          </p:val>
                                        </p:tav>
                                        <p:tav tm="100000">
                                          <p:val>
                                            <p:strVal val="#ppt_x"/>
                                          </p:val>
                                        </p:tav>
                                      </p:tavLst>
                                    </p:anim>
                                    <p:anim calcmode="lin" valueType="num">
                                      <p:cBhvr additive="base">
                                        <p:cTn id="20" dur="500" fill="hold"/>
                                        <p:tgtEl>
                                          <p:spTgt spid="235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9" grpId="0" autoUpdateAnimBg="0"/>
      <p:bldP spid="23560" grpId="0" autoUpdateAnimBg="0"/>
      <p:bldP spid="23562"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457200" y="333375"/>
            <a:ext cx="8229600" cy="6191250"/>
          </a:xfrm>
        </p:spPr>
        <p:txBody>
          <a:bodyPr/>
          <a:lstStyle/>
          <a:p>
            <a:pPr>
              <a:buFont typeface="Wingdings" pitchFamily="2" charset="2"/>
              <a:buNone/>
            </a:pPr>
            <a:r>
              <a:rPr lang="en-GB"/>
              <a:t>July 5</a:t>
            </a:r>
            <a:r>
              <a:rPr lang="en-GB" baseline="30000"/>
              <a:t>th</a:t>
            </a:r>
            <a:r>
              <a:rPr lang="en-GB"/>
              <a:t> – 	Austria are assured by Germany of   			support against Serbia</a:t>
            </a:r>
          </a:p>
          <a:p>
            <a:pPr>
              <a:buFont typeface="Wingdings" pitchFamily="2" charset="2"/>
              <a:buNone/>
            </a:pPr>
            <a:r>
              <a:rPr lang="en-GB"/>
              <a:t>July 23</a:t>
            </a:r>
            <a:r>
              <a:rPr lang="en-GB" baseline="30000"/>
              <a:t>rd</a:t>
            </a:r>
            <a:r>
              <a:rPr lang="en-GB"/>
              <a:t>- 	Ultimatum Sent to Serbia, Two 			demands are rejected</a:t>
            </a:r>
          </a:p>
          <a:p>
            <a:pPr>
              <a:buFont typeface="Wingdings" pitchFamily="2" charset="2"/>
              <a:buNone/>
            </a:pPr>
            <a:r>
              <a:rPr lang="en-GB"/>
              <a:t>July 29</a:t>
            </a:r>
            <a:r>
              <a:rPr lang="en-GB" baseline="30000"/>
              <a:t>th</a:t>
            </a:r>
            <a:r>
              <a:rPr lang="en-GB"/>
              <a:t>- 	Austria declares war on Serbia</a:t>
            </a:r>
          </a:p>
          <a:p>
            <a:pPr>
              <a:buFont typeface="Wingdings" pitchFamily="2" charset="2"/>
              <a:buNone/>
            </a:pPr>
            <a:r>
              <a:rPr lang="en-GB"/>
              <a:t>			Serbia appeal to Russia for help</a:t>
            </a:r>
          </a:p>
          <a:p>
            <a:pPr>
              <a:buFont typeface="Wingdings" pitchFamily="2" charset="2"/>
              <a:buNone/>
            </a:pPr>
            <a:r>
              <a:rPr lang="en-GB"/>
              <a:t>July 30</a:t>
            </a:r>
            <a:r>
              <a:rPr lang="en-GB" baseline="30000"/>
              <a:t>th</a:t>
            </a:r>
            <a:r>
              <a:rPr lang="en-GB"/>
              <a:t>- 	Russia mobilises her army, Germany 		mobilises her army for war against 		Russia.</a:t>
            </a:r>
          </a:p>
          <a:p>
            <a:pPr>
              <a:buFont typeface="Wingdings" pitchFamily="2" charset="2"/>
              <a:buNone/>
            </a:pPr>
            <a:r>
              <a:rPr lang="en-GB"/>
              <a:t>Aug 1</a:t>
            </a:r>
            <a:r>
              <a:rPr lang="en-GB" baseline="30000"/>
              <a:t>st</a:t>
            </a:r>
            <a:r>
              <a:rPr lang="en-GB"/>
              <a:t>-	Germany declares war on Russia,</a:t>
            </a:r>
          </a:p>
          <a:p>
            <a:pPr>
              <a:buFont typeface="Wingdings" pitchFamily="2" charset="2"/>
              <a:buNone/>
            </a:pPr>
            <a:r>
              <a:rPr lang="en-GB"/>
              <a:t>			France mobilises her army.</a:t>
            </a:r>
          </a:p>
          <a:p>
            <a:pPr>
              <a:buFont typeface="Wingdings" pitchFamily="2" charset="2"/>
              <a:buNone/>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20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fade">
                                      <p:cBhvr>
                                        <p:cTn id="12" dur="2000"/>
                                        <p:tgtEl>
                                          <p:spTgt spid="276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fade">
                                      <p:cBhvr>
                                        <p:cTn id="17" dur="2000"/>
                                        <p:tgtEl>
                                          <p:spTgt spid="276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fade">
                                      <p:cBhvr>
                                        <p:cTn id="22" dur="2000"/>
                                        <p:tgtEl>
                                          <p:spTgt spid="276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fade">
                                      <p:cBhvr>
                                        <p:cTn id="27" dur="2000"/>
                                        <p:tgtEl>
                                          <p:spTgt spid="276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651">
                                            <p:txEl>
                                              <p:pRg st="5" end="5"/>
                                            </p:txEl>
                                          </p:spTgt>
                                        </p:tgtEl>
                                        <p:attrNameLst>
                                          <p:attrName>style.visibility</p:attrName>
                                        </p:attrNameLst>
                                      </p:cBhvr>
                                      <p:to>
                                        <p:strVal val="visible"/>
                                      </p:to>
                                    </p:set>
                                    <p:animEffect transition="in" filter="fade">
                                      <p:cBhvr>
                                        <p:cTn id="32" dur="2000"/>
                                        <p:tgtEl>
                                          <p:spTgt spid="276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651">
                                            <p:txEl>
                                              <p:pRg st="6" end="6"/>
                                            </p:txEl>
                                          </p:spTgt>
                                        </p:tgtEl>
                                        <p:attrNameLst>
                                          <p:attrName>style.visibility</p:attrName>
                                        </p:attrNameLst>
                                      </p:cBhvr>
                                      <p:to>
                                        <p:strVal val="visible"/>
                                      </p:to>
                                    </p:set>
                                    <p:animEffect transition="in" filter="fade">
                                      <p:cBhvr>
                                        <p:cTn id="37" dur="2000"/>
                                        <p:tgtEl>
                                          <p:spTgt spid="276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762000" y="228600"/>
            <a:ext cx="9906000" cy="1066800"/>
          </a:xfrm>
        </p:spPr>
        <p:txBody>
          <a:bodyPr rtlCol="0">
            <a:normAutofit/>
          </a:bodyPr>
          <a:lstStyle/>
          <a:p>
            <a:pPr marL="484632">
              <a:defRPr/>
            </a:pPr>
            <a:r>
              <a:rPr lang="en-US" sz="3600" b="1" i="1" u="sng" dirty="0" smtClean="0">
                <a:cs typeface="Tunga" pitchFamily="34" charset="0"/>
              </a:rPr>
              <a:t>The Balkans= “The Powder Keg of Europe”</a:t>
            </a:r>
          </a:p>
        </p:txBody>
      </p:sp>
      <p:pic>
        <p:nvPicPr>
          <p:cNvPr id="2051" name="Picture 3" descr="E:\Skyline 2014_15\10th Euro Studies\WWI\balkans.jpg"/>
          <p:cNvPicPr>
            <a:picLocks noChangeAspect="1" noChangeArrowheads="1"/>
          </p:cNvPicPr>
          <p:nvPr/>
        </p:nvPicPr>
        <p:blipFill>
          <a:blip r:embed="rId3" cstate="print"/>
          <a:srcRect/>
          <a:stretch>
            <a:fillRect/>
          </a:stretch>
        </p:blipFill>
        <p:spPr bwMode="auto">
          <a:xfrm>
            <a:off x="4413978" y="1371600"/>
            <a:ext cx="4730022" cy="5486400"/>
          </a:xfrm>
          <a:prstGeom prst="rect">
            <a:avLst/>
          </a:prstGeom>
          <a:noFill/>
        </p:spPr>
      </p:pic>
      <p:sp>
        <p:nvSpPr>
          <p:cNvPr id="6" name="TextBox 5"/>
          <p:cNvSpPr txBox="1"/>
          <p:nvPr/>
        </p:nvSpPr>
        <p:spPr>
          <a:xfrm>
            <a:off x="0" y="1219200"/>
            <a:ext cx="4267200" cy="2523768"/>
          </a:xfrm>
          <a:prstGeom prst="rect">
            <a:avLst/>
          </a:prstGeom>
          <a:noFill/>
        </p:spPr>
        <p:txBody>
          <a:bodyPr wrap="square" rtlCol="0">
            <a:spAutoFit/>
          </a:bodyPr>
          <a:lstStyle/>
          <a:p>
            <a:pPr>
              <a:buFont typeface="Arial" pitchFamily="34" charset="0"/>
              <a:buChar char="•"/>
            </a:pPr>
            <a:r>
              <a:rPr lang="en-US" sz="2800" dirty="0" smtClean="0"/>
              <a:t>All it needs is a spark…</a:t>
            </a:r>
          </a:p>
          <a:p>
            <a:pPr>
              <a:buFont typeface="Arial" pitchFamily="34" charset="0"/>
              <a:buChar char="•"/>
            </a:pPr>
            <a:endParaRPr lang="en-US" sz="2800" dirty="0" smtClean="0"/>
          </a:p>
          <a:p>
            <a:pPr>
              <a:buFont typeface="Arial" pitchFamily="34" charset="0"/>
              <a:buChar char="•"/>
            </a:pPr>
            <a:r>
              <a:rPr lang="en-US" sz="2800" dirty="0" smtClean="0"/>
              <a:t>“…some damned foolish things out of the Balkans.”—Bismarck 1888</a:t>
            </a:r>
          </a:p>
          <a:p>
            <a:pPr lvl="1">
              <a:buFont typeface="Arial" pitchFamily="34" charset="0"/>
              <a:buChar char="•"/>
            </a:pPr>
            <a:endParaRPr lang="en-US" dirty="0"/>
          </a:p>
        </p:txBody>
      </p:sp>
      <p:pic>
        <p:nvPicPr>
          <p:cNvPr id="2050" name="Picture 2" descr="http://img3.wikia.nocookie.net/__cb20100828074946/frontierville/images/e/e4/Powder_Keg-icon.png"/>
          <p:cNvPicPr>
            <a:picLocks noChangeAspect="1" noChangeArrowheads="1"/>
          </p:cNvPicPr>
          <p:nvPr/>
        </p:nvPicPr>
        <p:blipFill>
          <a:blip r:embed="rId4" cstate="print"/>
          <a:srcRect/>
          <a:stretch>
            <a:fillRect/>
          </a:stretch>
        </p:blipFill>
        <p:spPr bwMode="auto">
          <a:xfrm>
            <a:off x="685800" y="3429000"/>
            <a:ext cx="2857500" cy="2857500"/>
          </a:xfrm>
          <a:prstGeom prst="rect">
            <a:avLst/>
          </a:prstGeom>
          <a:noFill/>
        </p:spPr>
      </p:pic>
    </p:spTree>
    <p:extLst>
      <p:ext uri="{BB962C8B-B14F-4D97-AF65-F5344CB8AC3E}">
        <p14:creationId xmlns:p14="http://schemas.microsoft.com/office/powerpoint/2010/main" xmlns="" val="838852284"/>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786936"/>
          </a:xfrm>
        </p:spPr>
        <p:txBody>
          <a:bodyPr>
            <a:noAutofit/>
          </a:bodyPr>
          <a:lstStyle/>
          <a:p>
            <a:r>
              <a:rPr lang="en-US" sz="4000" dirty="0" smtClean="0"/>
              <a:t>The Sentence That Caused A War</a:t>
            </a:r>
            <a:endParaRPr lang="en-US" sz="4000" dirty="0"/>
          </a:p>
        </p:txBody>
      </p:sp>
      <p:sp>
        <p:nvSpPr>
          <p:cNvPr id="3" name="Content Placeholder 2"/>
          <p:cNvSpPr>
            <a:spLocks noGrp="1"/>
          </p:cNvSpPr>
          <p:nvPr>
            <p:ph idx="1"/>
          </p:nvPr>
        </p:nvSpPr>
        <p:spPr>
          <a:xfrm>
            <a:off x="457200" y="1646236"/>
            <a:ext cx="8229600" cy="5059364"/>
          </a:xfrm>
        </p:spPr>
        <p:txBody>
          <a:bodyPr>
            <a:normAutofit/>
          </a:bodyPr>
          <a:lstStyle/>
          <a:p>
            <a:r>
              <a:rPr lang="en-US" sz="2800" dirty="0" smtClean="0"/>
              <a:t>6</a:t>
            </a:r>
            <a:r>
              <a:rPr lang="en-US" sz="2800" dirty="0"/>
              <a:t>.   The [Serbian] Government considers it its duty as a matter of course to begin an investigation against all those persons who have participated in the outrage of June 28th and who are in its territory.   As far as the cooperation in this investigation of specially delegated officials of the [Austro-Hungarian] Government is concerned, this cannot be accepted, as this is a violation of the constitution and of criminal procedure</a:t>
            </a:r>
            <a:r>
              <a:rPr lang="en-US" sz="2800" dirty="0" smtClean="0"/>
              <a:t>.</a:t>
            </a:r>
          </a:p>
          <a:p>
            <a:pPr lvl="5"/>
            <a:r>
              <a:rPr lang="en-US" sz="3200" b="1" dirty="0"/>
              <a:t>Serbian Response to the Ultimatum, 25 July, 1914</a:t>
            </a:r>
          </a:p>
          <a:p>
            <a:pPr lvl="1"/>
            <a:endParaRPr lang="en-US" sz="2800" dirty="0"/>
          </a:p>
          <a:p>
            <a:endParaRPr lang="en-US" sz="2800" dirty="0"/>
          </a:p>
        </p:txBody>
      </p:sp>
    </p:spTree>
    <p:extLst>
      <p:ext uri="{BB962C8B-B14F-4D97-AF65-F5344CB8AC3E}">
        <p14:creationId xmlns:p14="http://schemas.microsoft.com/office/powerpoint/2010/main" xmlns="" val="39865601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How will Europe respond?</a:t>
            </a:r>
            <a:endParaRPr lang="en-US" b="1" i="1" u="sng" dirty="0"/>
          </a:p>
        </p:txBody>
      </p:sp>
      <p:sp>
        <p:nvSpPr>
          <p:cNvPr id="3" name="Content Placeholder 2"/>
          <p:cNvSpPr>
            <a:spLocks noGrp="1"/>
          </p:cNvSpPr>
          <p:nvPr>
            <p:ph idx="1"/>
          </p:nvPr>
        </p:nvSpPr>
        <p:spPr>
          <a:xfrm>
            <a:off x="457200" y="1710031"/>
            <a:ext cx="8229600" cy="4906963"/>
          </a:xfrm>
        </p:spPr>
        <p:txBody>
          <a:bodyPr>
            <a:normAutofit fontScale="55000" lnSpcReduction="20000"/>
          </a:bodyPr>
          <a:lstStyle/>
          <a:p>
            <a:r>
              <a:rPr lang="en-US" sz="5900" dirty="0" smtClean="0"/>
              <a:t>7/29 – Russia mobilizes army</a:t>
            </a:r>
          </a:p>
          <a:p>
            <a:r>
              <a:rPr lang="en-US" sz="5900" dirty="0" smtClean="0"/>
              <a:t>8/1 – Germany declares war on Russia</a:t>
            </a:r>
          </a:p>
          <a:p>
            <a:r>
              <a:rPr lang="en-US" sz="5900" dirty="0" smtClean="0"/>
              <a:t>8/3 – Germany declares war on France and invades Belgium—“</a:t>
            </a:r>
            <a:r>
              <a:rPr lang="en-US" sz="5900" dirty="0" err="1" smtClean="0"/>
              <a:t>Schlieffen</a:t>
            </a:r>
            <a:r>
              <a:rPr lang="en-US" sz="5900" dirty="0" smtClean="0"/>
              <a:t>” Plan…modified</a:t>
            </a:r>
          </a:p>
          <a:p>
            <a:r>
              <a:rPr lang="en-US" sz="5900" dirty="0" smtClean="0"/>
              <a:t>8/3 - France declares war on Germany</a:t>
            </a:r>
          </a:p>
          <a:p>
            <a:r>
              <a:rPr lang="en-US" sz="5900" dirty="0" smtClean="0"/>
              <a:t>8/4 – Britain declares war on Germany</a:t>
            </a:r>
          </a:p>
          <a:p>
            <a:pPr marL="0" indent="0">
              <a:buNone/>
            </a:pPr>
            <a:endParaRPr lang="en-US" sz="5900" dirty="0" smtClean="0"/>
          </a:p>
          <a:p>
            <a:pPr marL="0" indent="0" algn="ctr">
              <a:buNone/>
            </a:pPr>
            <a:r>
              <a:rPr lang="en-US" sz="6500" b="1" i="1" u="sng" dirty="0" smtClean="0">
                <a:solidFill>
                  <a:srgbClr val="FF0000"/>
                </a:solidFill>
              </a:rPr>
              <a:t>BY EARLY AUGUST 1914, EUROPE IS PREPARING TO FIGHT A LARGE SCALE WAR</a:t>
            </a:r>
            <a:endParaRPr lang="en-US" sz="6500" b="1" i="1" u="sng" dirty="0">
              <a:solidFill>
                <a:srgbClr val="FF0000"/>
              </a:solidFill>
            </a:endParaRPr>
          </a:p>
        </p:txBody>
      </p:sp>
    </p:spTree>
    <p:extLst>
      <p:ext uri="{BB962C8B-B14F-4D97-AF65-F5344CB8AC3E}">
        <p14:creationId xmlns:p14="http://schemas.microsoft.com/office/powerpoint/2010/main" xmlns="" val="35646519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r>
              <a:rPr lang="en-GB" dirty="0"/>
              <a:t>Britain enters the </a:t>
            </a:r>
            <a:r>
              <a:rPr lang="en-GB" dirty="0" smtClean="0"/>
              <a:t>War—Aug. 4</a:t>
            </a:r>
            <a:r>
              <a:rPr lang="en-GB" baseline="30000" dirty="0" smtClean="0"/>
              <a:t>th</a:t>
            </a:r>
            <a:r>
              <a:rPr lang="en-GB" dirty="0" smtClean="0"/>
              <a:t> </a:t>
            </a:r>
            <a:endParaRPr lang="en-GB" dirty="0"/>
          </a:p>
        </p:txBody>
      </p:sp>
      <p:sp>
        <p:nvSpPr>
          <p:cNvPr id="28675" name="Rectangle 3"/>
          <p:cNvSpPr>
            <a:spLocks noGrp="1" noChangeArrowheads="1"/>
          </p:cNvSpPr>
          <p:nvPr>
            <p:ph type="body" idx="1"/>
          </p:nvPr>
        </p:nvSpPr>
        <p:spPr/>
        <p:txBody>
          <a:bodyPr>
            <a:normAutofit fontScale="92500"/>
          </a:bodyPr>
          <a:lstStyle/>
          <a:p>
            <a:pPr>
              <a:lnSpc>
                <a:spcPct val="90000"/>
              </a:lnSpc>
            </a:pPr>
            <a:r>
              <a:rPr lang="en-GB" dirty="0"/>
              <a:t>Germany had already planned to invade France through Belgium and </a:t>
            </a:r>
            <a:r>
              <a:rPr lang="en-GB" b="1" i="1" u="sng" dirty="0" smtClean="0"/>
              <a:t>Holland—the </a:t>
            </a:r>
            <a:r>
              <a:rPr lang="en-GB" b="1" i="1" u="sng" dirty="0" err="1" smtClean="0"/>
              <a:t>Schlieffen</a:t>
            </a:r>
            <a:r>
              <a:rPr lang="en-GB" b="1" i="1" u="sng" dirty="0" smtClean="0"/>
              <a:t> Plan</a:t>
            </a:r>
            <a:r>
              <a:rPr lang="en-GB" dirty="0" smtClean="0"/>
              <a:t>.</a:t>
            </a:r>
            <a:endParaRPr lang="en-GB" dirty="0"/>
          </a:p>
          <a:p>
            <a:pPr>
              <a:lnSpc>
                <a:spcPct val="90000"/>
              </a:lnSpc>
            </a:pPr>
            <a:r>
              <a:rPr lang="en-GB" dirty="0"/>
              <a:t>Britain had always been sensitive about Belgium as it was a small country with seaports very close to </a:t>
            </a:r>
            <a:r>
              <a:rPr lang="en-GB" dirty="0" smtClean="0"/>
              <a:t>Britain—it’s an </a:t>
            </a:r>
            <a:r>
              <a:rPr lang="en-GB" b="1" i="1" u="sng" dirty="0" smtClean="0"/>
              <a:t>Industrialized, Island Nation</a:t>
            </a:r>
            <a:r>
              <a:rPr lang="en-GB" b="1" i="1" dirty="0" smtClean="0"/>
              <a:t>!</a:t>
            </a:r>
            <a:endParaRPr lang="en-GB" dirty="0"/>
          </a:p>
          <a:p>
            <a:pPr>
              <a:lnSpc>
                <a:spcPct val="90000"/>
              </a:lnSpc>
            </a:pPr>
            <a:r>
              <a:rPr lang="en-GB" dirty="0"/>
              <a:t>British policy was that no major naval power should be able to control </a:t>
            </a:r>
            <a:r>
              <a:rPr lang="en-GB" dirty="0" smtClean="0"/>
              <a:t>Belgium.</a:t>
            </a:r>
            <a:endParaRPr lang="en-GB" dirty="0"/>
          </a:p>
          <a:p>
            <a:pPr>
              <a:lnSpc>
                <a:spcPct val="90000"/>
              </a:lnSpc>
            </a:pPr>
            <a:r>
              <a:rPr lang="en-GB" dirty="0"/>
              <a:t>The </a:t>
            </a:r>
            <a:r>
              <a:rPr lang="en-GB" dirty="0" smtClean="0"/>
              <a:t>Kaiser </a:t>
            </a:r>
            <a:r>
              <a:rPr lang="en-GB" smtClean="0"/>
              <a:t>(Wilhelm II) </a:t>
            </a:r>
            <a:r>
              <a:rPr lang="en-GB" dirty="0"/>
              <a:t>did not believe Britain would enter the war over Belgium.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20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5">
                                            <p:txEl>
                                              <p:pRg st="0" end="0"/>
                                            </p:txEl>
                                          </p:spTgt>
                                        </p:tgtEl>
                                        <p:attrNameLst>
                                          <p:attrName>style.visibility</p:attrName>
                                        </p:attrNameLst>
                                      </p:cBhvr>
                                      <p:to>
                                        <p:strVal val="visible"/>
                                      </p:to>
                                    </p:set>
                                    <p:animEffect transition="in" filter="fade">
                                      <p:cBhvr>
                                        <p:cTn id="12" dur="2000"/>
                                        <p:tgtEl>
                                          <p:spTgt spid="286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675">
                                            <p:txEl>
                                              <p:pRg st="1" end="1"/>
                                            </p:txEl>
                                          </p:spTgt>
                                        </p:tgtEl>
                                        <p:attrNameLst>
                                          <p:attrName>style.visibility</p:attrName>
                                        </p:attrNameLst>
                                      </p:cBhvr>
                                      <p:to>
                                        <p:strVal val="visible"/>
                                      </p:to>
                                    </p:set>
                                    <p:animEffect transition="in" filter="fade">
                                      <p:cBhvr>
                                        <p:cTn id="17" dur="2000"/>
                                        <p:tgtEl>
                                          <p:spTgt spid="2867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675">
                                            <p:txEl>
                                              <p:pRg st="2" end="2"/>
                                            </p:txEl>
                                          </p:spTgt>
                                        </p:tgtEl>
                                        <p:attrNameLst>
                                          <p:attrName>style.visibility</p:attrName>
                                        </p:attrNameLst>
                                      </p:cBhvr>
                                      <p:to>
                                        <p:strVal val="visible"/>
                                      </p:to>
                                    </p:set>
                                    <p:animEffect transition="in" filter="fade">
                                      <p:cBhvr>
                                        <p:cTn id="22" dur="2000"/>
                                        <p:tgtEl>
                                          <p:spTgt spid="2867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675">
                                            <p:txEl>
                                              <p:pRg st="3" end="3"/>
                                            </p:txEl>
                                          </p:spTgt>
                                        </p:tgtEl>
                                        <p:attrNameLst>
                                          <p:attrName>style.visibility</p:attrName>
                                        </p:attrNameLst>
                                      </p:cBhvr>
                                      <p:to>
                                        <p:strVal val="visible"/>
                                      </p:to>
                                    </p:set>
                                    <p:animEffect transition="in" filter="fade">
                                      <p:cBhvr>
                                        <p:cTn id="27" dur="2000"/>
                                        <p:tgtEl>
                                          <p:spTgt spid="28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889464"/>
          </a:xfrm>
        </p:spPr>
        <p:txBody>
          <a:bodyPr/>
          <a:lstStyle/>
          <a:p>
            <a:r>
              <a:rPr lang="en-US" dirty="0" smtClean="0"/>
              <a:t>The “Spark”</a:t>
            </a:r>
            <a:endParaRPr lang="en-US" dirty="0"/>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4466" y="1143001"/>
            <a:ext cx="8142334" cy="563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583719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889464"/>
          </a:xfrm>
        </p:spPr>
        <p:txBody>
          <a:bodyPr/>
          <a:lstStyle/>
          <a:p>
            <a:r>
              <a:rPr lang="en-US" dirty="0" smtClean="0"/>
              <a:t>The “Spark”</a:t>
            </a:r>
            <a:endParaRPr lang="en-US" dirty="0"/>
          </a:p>
        </p:txBody>
      </p:sp>
      <p:pic>
        <p:nvPicPr>
          <p:cNvPr id="149506" name="Picture 2" descr="http://2static.fjcdn.com/pictures/Ww1+in+a+nutshell_dbb333_5602232.jpg"/>
          <p:cNvPicPr>
            <a:picLocks noChangeAspect="1" noChangeArrowheads="1"/>
          </p:cNvPicPr>
          <p:nvPr/>
        </p:nvPicPr>
        <p:blipFill>
          <a:blip r:embed="rId2" cstate="print"/>
          <a:srcRect/>
          <a:stretch>
            <a:fillRect/>
          </a:stretch>
        </p:blipFill>
        <p:spPr bwMode="auto">
          <a:xfrm>
            <a:off x="0" y="1025301"/>
            <a:ext cx="9067800" cy="5832699"/>
          </a:xfrm>
          <a:prstGeom prst="rect">
            <a:avLst/>
          </a:prstGeom>
          <a:noFill/>
        </p:spPr>
      </p:pic>
    </p:spTree>
    <p:extLst>
      <p:ext uri="{BB962C8B-B14F-4D97-AF65-F5344CB8AC3E}">
        <p14:creationId xmlns:p14="http://schemas.microsoft.com/office/powerpoint/2010/main" xmlns="" val="42583719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ol_cartoon-who began the war"/>
          <p:cNvPicPr>
            <a:picLocks noGrp="1" noChangeAspect="1" noChangeArrowheads="1"/>
          </p:cNvPicPr>
          <p:nvPr>
            <p:ph idx="1"/>
          </p:nvPr>
        </p:nvPicPr>
        <p:blipFill>
          <a:blip r:embed="rId2" cstate="print">
            <a:lum bright="-6000" contrast="12000"/>
            <a:extLst>
              <a:ext uri="{28A0092B-C50C-407E-A947-70E740481C1C}">
                <a14:useLocalDpi xmlns:a14="http://schemas.microsoft.com/office/drawing/2010/main" xmlns="" val="0"/>
              </a:ext>
            </a:extLst>
          </a:blip>
          <a:srcRect/>
          <a:stretch>
            <a:fillRect/>
          </a:stretch>
        </p:blipFill>
        <p:spPr>
          <a:xfrm>
            <a:off x="141515" y="304800"/>
            <a:ext cx="8850086" cy="6195060"/>
          </a:xfrm>
          <a:noFill/>
          <a:ln cap="flat">
            <a:solidFill>
              <a:srgbClr val="664400"/>
            </a:solidFill>
            <a:miter lim="800000"/>
            <a:headEnd type="none" w="med" len="med"/>
            <a:tailEnd type="none" w="med" len="me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02402" name="Picture 2" descr="http://edtech2.boisestate.edu/lockwoodm/Practice/images/WWI.gif"/>
          <p:cNvPicPr>
            <a:picLocks noChangeAspect="1" noChangeArrowheads="1"/>
          </p:cNvPicPr>
          <p:nvPr/>
        </p:nvPicPr>
        <p:blipFill>
          <a:blip r:embed="rId3" cstate="print"/>
          <a:srcRect/>
          <a:stretch>
            <a:fillRect/>
          </a:stretch>
        </p:blipFill>
        <p:spPr bwMode="auto">
          <a:xfrm>
            <a:off x="0" y="76200"/>
            <a:ext cx="9061182" cy="6781800"/>
          </a:xfrm>
          <a:prstGeom prst="rect">
            <a:avLst/>
          </a:prstGeom>
          <a:noFill/>
        </p:spPr>
      </p:pic>
    </p:spTree>
    <p:extLst>
      <p:ext uri="{BB962C8B-B14F-4D97-AF65-F5344CB8AC3E}">
        <p14:creationId xmlns:p14="http://schemas.microsoft.com/office/powerpoint/2010/main" xmlns="" val="31275532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38363"/>
            <a:ext cx="7583488" cy="1143000"/>
          </a:xfrm>
        </p:spPr>
        <p:txBody>
          <a:bodyPr>
            <a:noAutofit/>
          </a:bodyPr>
          <a:lstStyle/>
          <a:p>
            <a:pPr algn="ctr"/>
            <a:r>
              <a:rPr lang="en-US" sz="4000" dirty="0" smtClean="0"/>
              <a:t>How Will Austria Respond To The Assassination?</a:t>
            </a:r>
            <a:br>
              <a:rPr lang="en-US" sz="4000" dirty="0" smtClean="0"/>
            </a:br>
            <a:r>
              <a:rPr lang="en-US" sz="4000" dirty="0" smtClean="0"/>
              <a:t>“The July Crisis”</a:t>
            </a:r>
            <a:endParaRPr lang="en-US" sz="4000" dirty="0"/>
          </a:p>
        </p:txBody>
      </p:sp>
      <p:sp>
        <p:nvSpPr>
          <p:cNvPr id="3" name="Content Placeholder 2"/>
          <p:cNvSpPr>
            <a:spLocks noGrp="1"/>
          </p:cNvSpPr>
          <p:nvPr>
            <p:ph idx="1"/>
          </p:nvPr>
        </p:nvSpPr>
        <p:spPr>
          <a:xfrm>
            <a:off x="255180" y="1949824"/>
            <a:ext cx="8591107" cy="4007224"/>
          </a:xfrm>
        </p:spPr>
        <p:txBody>
          <a:bodyPr>
            <a:noAutofit/>
          </a:bodyPr>
          <a:lstStyle/>
          <a:p>
            <a:r>
              <a:rPr lang="en-US" sz="3600" dirty="0" smtClean="0"/>
              <a:t>7/6 </a:t>
            </a:r>
            <a:r>
              <a:rPr lang="en-US" sz="3600" dirty="0" smtClean="0">
                <a:sym typeface="Wingdings" pitchFamily="2" charset="2"/>
              </a:rPr>
              <a:t> </a:t>
            </a:r>
            <a:r>
              <a:rPr lang="en-US" sz="3600" b="1" u="sng" dirty="0" smtClean="0">
                <a:sym typeface="Wingdings" pitchFamily="2" charset="2"/>
              </a:rPr>
              <a:t>Germany</a:t>
            </a:r>
            <a:r>
              <a:rPr lang="en-US" sz="3600" dirty="0" smtClean="0">
                <a:sym typeface="Wingdings" pitchFamily="2" charset="2"/>
              </a:rPr>
              <a:t> grants “Blank Check” of support</a:t>
            </a:r>
          </a:p>
          <a:p>
            <a:r>
              <a:rPr lang="en-US" sz="3600" dirty="0" smtClean="0"/>
              <a:t>7/23 </a:t>
            </a:r>
            <a:r>
              <a:rPr lang="en-US" sz="3600" dirty="0" smtClean="0">
                <a:sym typeface="Wingdings" pitchFamily="2" charset="2"/>
              </a:rPr>
              <a:t> A-H sends </a:t>
            </a:r>
            <a:r>
              <a:rPr lang="en-US" sz="3600" u="sng" dirty="0" smtClean="0">
                <a:sym typeface="Wingdings" pitchFamily="2" charset="2"/>
              </a:rPr>
              <a:t>Ultimatum</a:t>
            </a:r>
            <a:r>
              <a:rPr lang="en-US" sz="3600" dirty="0" smtClean="0">
                <a:sym typeface="Wingdings" pitchFamily="2" charset="2"/>
              </a:rPr>
              <a:t> to Serbia</a:t>
            </a:r>
          </a:p>
          <a:p>
            <a:pPr lvl="2"/>
            <a:r>
              <a:rPr lang="en-US" sz="3400" dirty="0" smtClean="0">
                <a:sym typeface="Wingdings" pitchFamily="2" charset="2"/>
              </a:rPr>
              <a:t>Serbia has 48 Hours to respond</a:t>
            </a:r>
          </a:p>
          <a:p>
            <a:pPr lvl="2"/>
            <a:r>
              <a:rPr lang="en-US" sz="3400" dirty="0" smtClean="0">
                <a:sym typeface="Wingdings" pitchFamily="2" charset="2"/>
              </a:rPr>
              <a:t>Serbia rejects </a:t>
            </a:r>
            <a:r>
              <a:rPr lang="en-US" sz="3400" u="sng" dirty="0" smtClean="0">
                <a:sym typeface="Wingdings" pitchFamily="2" charset="2"/>
              </a:rPr>
              <a:t>ultimatum</a:t>
            </a:r>
            <a:endParaRPr lang="en-US" sz="3400" dirty="0">
              <a:sym typeface="Wingdings" pitchFamily="2" charset="2"/>
            </a:endParaRPr>
          </a:p>
          <a:p>
            <a:r>
              <a:rPr lang="en-US" sz="3600" dirty="0" smtClean="0">
                <a:sym typeface="Wingdings" pitchFamily="2" charset="2"/>
              </a:rPr>
              <a:t>7/28  A-H declares war and begins bombing Belgrade</a:t>
            </a:r>
          </a:p>
        </p:txBody>
      </p:sp>
    </p:spTree>
    <p:extLst>
      <p:ext uri="{BB962C8B-B14F-4D97-AF65-F5344CB8AC3E}">
        <p14:creationId xmlns:p14="http://schemas.microsoft.com/office/powerpoint/2010/main" xmlns="" val="39308513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38363"/>
            <a:ext cx="7583488" cy="1143000"/>
          </a:xfrm>
        </p:spPr>
        <p:txBody>
          <a:bodyPr>
            <a:noAutofit/>
          </a:bodyPr>
          <a:lstStyle/>
          <a:p>
            <a:pPr algn="ctr"/>
            <a:r>
              <a:rPr lang="en-US" sz="4000" dirty="0" smtClean="0"/>
              <a:t>How Will Austria Respond To The Assassination?</a:t>
            </a:r>
            <a:br>
              <a:rPr lang="en-US" sz="4000" dirty="0" smtClean="0"/>
            </a:br>
            <a:r>
              <a:rPr lang="en-US" sz="4000" dirty="0" smtClean="0"/>
              <a:t>“The July Crisis”</a:t>
            </a:r>
            <a:endParaRPr lang="en-US" sz="4000" dirty="0"/>
          </a:p>
        </p:txBody>
      </p:sp>
      <p:sp>
        <p:nvSpPr>
          <p:cNvPr id="3" name="Content Placeholder 2"/>
          <p:cNvSpPr>
            <a:spLocks noGrp="1"/>
          </p:cNvSpPr>
          <p:nvPr>
            <p:ph idx="1"/>
          </p:nvPr>
        </p:nvSpPr>
        <p:spPr>
          <a:xfrm>
            <a:off x="255180" y="1949824"/>
            <a:ext cx="8591107" cy="4007224"/>
          </a:xfrm>
        </p:spPr>
        <p:txBody>
          <a:bodyPr>
            <a:noAutofit/>
          </a:bodyPr>
          <a:lstStyle/>
          <a:p>
            <a:r>
              <a:rPr lang="en-US" sz="3600" dirty="0" smtClean="0"/>
              <a:t>7/6 </a:t>
            </a:r>
            <a:r>
              <a:rPr lang="en-US" sz="3600" dirty="0" smtClean="0">
                <a:sym typeface="Wingdings" pitchFamily="2" charset="2"/>
              </a:rPr>
              <a:t> </a:t>
            </a:r>
            <a:r>
              <a:rPr lang="en-US" sz="3600" b="1" u="sng" dirty="0" smtClean="0">
                <a:sym typeface="Wingdings" pitchFamily="2" charset="2"/>
              </a:rPr>
              <a:t>Germany</a:t>
            </a:r>
            <a:r>
              <a:rPr lang="en-US" sz="3600" dirty="0" smtClean="0">
                <a:sym typeface="Wingdings" pitchFamily="2" charset="2"/>
              </a:rPr>
              <a:t> grants “Blank Check” of support</a:t>
            </a:r>
          </a:p>
          <a:p>
            <a:r>
              <a:rPr lang="en-US" sz="3600" dirty="0" smtClean="0"/>
              <a:t>7/23 </a:t>
            </a:r>
            <a:r>
              <a:rPr lang="en-US" sz="3600" dirty="0" smtClean="0">
                <a:sym typeface="Wingdings" pitchFamily="2" charset="2"/>
              </a:rPr>
              <a:t> A-H sends </a:t>
            </a:r>
            <a:r>
              <a:rPr lang="en-US" sz="3600" u="sng" dirty="0" smtClean="0">
                <a:sym typeface="Wingdings" pitchFamily="2" charset="2"/>
              </a:rPr>
              <a:t>Ultimatum</a:t>
            </a:r>
            <a:r>
              <a:rPr lang="en-US" sz="3600" dirty="0" smtClean="0">
                <a:sym typeface="Wingdings" pitchFamily="2" charset="2"/>
              </a:rPr>
              <a:t> to Serbia</a:t>
            </a:r>
          </a:p>
          <a:p>
            <a:pPr lvl="2"/>
            <a:r>
              <a:rPr lang="en-US" sz="3400" dirty="0" smtClean="0">
                <a:sym typeface="Wingdings" pitchFamily="2" charset="2"/>
              </a:rPr>
              <a:t>Serbia has 48 Hours to respond</a:t>
            </a:r>
          </a:p>
          <a:p>
            <a:pPr lvl="2"/>
            <a:r>
              <a:rPr lang="en-US" sz="3400" dirty="0" smtClean="0">
                <a:sym typeface="Wingdings" pitchFamily="2" charset="2"/>
              </a:rPr>
              <a:t>Serbia rejects </a:t>
            </a:r>
            <a:r>
              <a:rPr lang="en-US" sz="3400" u="sng" dirty="0" smtClean="0">
                <a:sym typeface="Wingdings" pitchFamily="2" charset="2"/>
              </a:rPr>
              <a:t>ultimatum</a:t>
            </a:r>
            <a:endParaRPr lang="en-US" sz="3400" dirty="0">
              <a:sym typeface="Wingdings" pitchFamily="2" charset="2"/>
            </a:endParaRPr>
          </a:p>
          <a:p>
            <a:r>
              <a:rPr lang="en-US" sz="3600" dirty="0" smtClean="0">
                <a:sym typeface="Wingdings" pitchFamily="2" charset="2"/>
              </a:rPr>
              <a:t>7/28  A-H declares war and begins bombing Belgrade</a:t>
            </a:r>
          </a:p>
        </p:txBody>
      </p:sp>
      <p:pic>
        <p:nvPicPr>
          <p:cNvPr id="4" name="Picture 2" descr="http://flatrock.org.nz/static/frontpage/assets/history/central_europe_1914.jpg"/>
          <p:cNvPicPr>
            <a:picLocks noChangeAspect="1" noChangeArrowheads="1"/>
          </p:cNvPicPr>
          <p:nvPr/>
        </p:nvPicPr>
        <p:blipFill>
          <a:blip r:embed="rId2" cstate="print"/>
          <a:srcRect/>
          <a:stretch>
            <a:fillRect/>
          </a:stretch>
        </p:blipFill>
        <p:spPr bwMode="auto">
          <a:xfrm>
            <a:off x="0" y="-25399"/>
            <a:ext cx="9144000" cy="6883400"/>
          </a:xfrm>
          <a:prstGeom prst="rect">
            <a:avLst/>
          </a:prstGeom>
          <a:noFill/>
        </p:spPr>
      </p:pic>
      <p:pic>
        <p:nvPicPr>
          <p:cNvPr id="52226" name="Picture 2" descr="http://images.rarenewspapers.com/ebayimgs/6.44.2007/image039.jpg"/>
          <p:cNvPicPr>
            <a:picLocks noChangeAspect="1" noChangeArrowheads="1"/>
          </p:cNvPicPr>
          <p:nvPr/>
        </p:nvPicPr>
        <p:blipFill>
          <a:blip r:embed="rId3" cstate="print"/>
          <a:srcRect/>
          <a:stretch>
            <a:fillRect/>
          </a:stretch>
        </p:blipFill>
        <p:spPr bwMode="auto">
          <a:xfrm>
            <a:off x="0" y="1"/>
            <a:ext cx="4000499" cy="3200400"/>
          </a:xfrm>
          <a:prstGeom prst="rect">
            <a:avLst/>
          </a:prstGeom>
          <a:noFill/>
        </p:spPr>
      </p:pic>
    </p:spTree>
    <p:extLst>
      <p:ext uri="{BB962C8B-B14F-4D97-AF65-F5344CB8AC3E}">
        <p14:creationId xmlns:p14="http://schemas.microsoft.com/office/powerpoint/2010/main" xmlns="" val="23718418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will Europe respond?</a:t>
            </a:r>
            <a:endParaRPr lang="en-US" dirty="0"/>
          </a:p>
        </p:txBody>
      </p:sp>
      <p:sp>
        <p:nvSpPr>
          <p:cNvPr id="3" name="Content Placeholder 2"/>
          <p:cNvSpPr>
            <a:spLocks noGrp="1"/>
          </p:cNvSpPr>
          <p:nvPr>
            <p:ph idx="1"/>
          </p:nvPr>
        </p:nvSpPr>
        <p:spPr>
          <a:xfrm>
            <a:off x="457200" y="1710031"/>
            <a:ext cx="8229600" cy="4906963"/>
          </a:xfrm>
        </p:spPr>
        <p:txBody>
          <a:bodyPr>
            <a:normAutofit fontScale="40000" lnSpcReduction="20000"/>
          </a:bodyPr>
          <a:lstStyle/>
          <a:p>
            <a:r>
              <a:rPr lang="en-US" sz="5900" dirty="0" smtClean="0"/>
              <a:t>7/29 – Russia mobilizes army</a:t>
            </a:r>
          </a:p>
          <a:p>
            <a:r>
              <a:rPr lang="en-US" sz="5900" dirty="0" smtClean="0"/>
              <a:t>8/1 – Germany declares war on Russia</a:t>
            </a:r>
          </a:p>
          <a:p>
            <a:r>
              <a:rPr lang="en-US" sz="5900" dirty="0" smtClean="0"/>
              <a:t>8/3 – Germany declares war on France and invades Belgium—Belgium resists…</a:t>
            </a:r>
          </a:p>
          <a:p>
            <a:r>
              <a:rPr lang="en-US" sz="5900" dirty="0" smtClean="0"/>
              <a:t>8/3 - France declares war on Germany</a:t>
            </a:r>
          </a:p>
          <a:p>
            <a:r>
              <a:rPr lang="en-US" sz="5900" dirty="0" smtClean="0"/>
              <a:t>8/4 – Britain declares war on Germany</a:t>
            </a:r>
          </a:p>
          <a:p>
            <a:pPr lvl="1"/>
            <a:r>
              <a:rPr lang="en-US" sz="5500" dirty="0" smtClean="0"/>
              <a:t>“Scrap of Paper…” comment</a:t>
            </a:r>
          </a:p>
          <a:p>
            <a:pPr lvl="1"/>
            <a:r>
              <a:rPr lang="en-US" sz="5500" dirty="0" smtClean="0"/>
              <a:t>Belgium’s “neutrality”</a:t>
            </a:r>
          </a:p>
          <a:p>
            <a:pPr marL="0" indent="0">
              <a:buNone/>
            </a:pPr>
            <a:endParaRPr lang="en-US" sz="5900" dirty="0" smtClean="0"/>
          </a:p>
          <a:p>
            <a:pPr marL="0" indent="0" algn="ctr">
              <a:buNone/>
            </a:pPr>
            <a:r>
              <a:rPr lang="en-US" sz="6500" b="1" i="1" u="sng" dirty="0" smtClean="0"/>
              <a:t>BY EARLY AUGUST 1914, EUROPE IS PREPARING TO FIGHT A LARGE SCALE WAR</a:t>
            </a:r>
          </a:p>
          <a:p>
            <a:pPr marL="0" indent="0" algn="ctr">
              <a:buNone/>
            </a:pPr>
            <a:r>
              <a:rPr lang="en-US" sz="6500" b="1" i="1" u="sng" dirty="0" smtClean="0"/>
              <a:t>Over the Balkans?  How’d we get to this point?</a:t>
            </a:r>
            <a:endParaRPr lang="en-US" sz="6500" b="1" i="1" u="sng" dirty="0"/>
          </a:p>
        </p:txBody>
      </p:sp>
    </p:spTree>
    <p:extLst>
      <p:ext uri="{BB962C8B-B14F-4D97-AF65-F5344CB8AC3E}">
        <p14:creationId xmlns:p14="http://schemas.microsoft.com/office/powerpoint/2010/main" xmlns="" val="40263737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53536"/>
            <a:ext cx="8229600" cy="1143000"/>
          </a:xfrm>
          <a:prstGeom prst="rect">
            <a:avLst/>
          </a:prstGeom>
        </p:spPr>
        <p:txBody>
          <a:bodyPr>
            <a:scene3d>
              <a:camera prst="orthographicFront"/>
              <a:lightRig rig="soft" dir="t">
                <a:rot lat="0" lon="0" rev="2400000"/>
              </a:lightRig>
            </a:scene3d>
            <a:sp3d>
              <a:bevelT w="19050" h="12700"/>
            </a:sp3d>
          </a:bodyPr>
          <a:lstStyle/>
          <a:p>
            <a:pPr marL="54864" algn="ctr" fontAlgn="auto">
              <a:spcAft>
                <a:spcPts val="0"/>
              </a:spcAft>
              <a:defRPr/>
            </a:pPr>
            <a:r>
              <a:rPr lang="en-US" sz="3200" b="1" dirty="0" smtClean="0">
                <a:ln w="6350">
                  <a:noFill/>
                </a:ln>
                <a:solidFill>
                  <a:schemeClr val="tx2">
                    <a:tint val="100000"/>
                    <a:shade val="90000"/>
                    <a:satMod val="250000"/>
                    <a:alpha val="100000"/>
                  </a:schemeClr>
                </a:solidFill>
                <a:effectLst>
                  <a:outerShdw blurRad="114300" dist="101600" dir="2700000" algn="tl" rotWithShape="0">
                    <a:srgbClr val="000000">
                      <a:alpha val="40000"/>
                    </a:srgbClr>
                  </a:outerShdw>
                </a:effectLst>
                <a:latin typeface="+mj-lt"/>
                <a:ea typeface="+mj-ea"/>
                <a:cs typeface="+mj-cs"/>
              </a:rPr>
              <a:t>Who’s involved in this “Crisis?”</a:t>
            </a:r>
          </a:p>
          <a:p>
            <a:pPr marL="54864" algn="ctr" fontAlgn="auto">
              <a:spcAft>
                <a:spcPts val="0"/>
              </a:spcAft>
              <a:defRPr/>
            </a:pPr>
            <a:r>
              <a:rPr lang="en-US" sz="3200" b="1" dirty="0" smtClean="0">
                <a:ln w="6350">
                  <a:noFill/>
                </a:ln>
                <a:solidFill>
                  <a:schemeClr val="tx2">
                    <a:tint val="100000"/>
                    <a:shade val="90000"/>
                    <a:satMod val="250000"/>
                    <a:alpha val="100000"/>
                  </a:schemeClr>
                </a:solidFill>
                <a:effectLst>
                  <a:outerShdw blurRad="114300" dist="101600" dir="2700000" algn="tl" rotWithShape="0">
                    <a:srgbClr val="000000">
                      <a:alpha val="40000"/>
                    </a:srgbClr>
                  </a:outerShdw>
                </a:effectLst>
                <a:latin typeface="+mj-lt"/>
                <a:ea typeface="+mj-ea"/>
                <a:cs typeface="+mj-cs"/>
              </a:rPr>
              <a:t>It’s a family affair…</a:t>
            </a:r>
            <a:endParaRPr lang="en-US" sz="3200" b="1" dirty="0">
              <a:ln w="6350">
                <a:noFill/>
              </a:ln>
              <a:solidFill>
                <a:schemeClr val="tx2">
                  <a:tint val="100000"/>
                  <a:shade val="90000"/>
                  <a:satMod val="250000"/>
                  <a:alpha val="100000"/>
                </a:schemeClr>
              </a:solidFill>
              <a:effectLst>
                <a:outerShdw blurRad="114300" dist="101600" dir="2700000" algn="tl" rotWithShape="0">
                  <a:srgbClr val="000000">
                    <a:alpha val="40000"/>
                  </a:srgbClr>
                </a:outerShdw>
              </a:effectLst>
              <a:latin typeface="+mj-lt"/>
              <a:ea typeface="+mj-ea"/>
              <a:cs typeface="+mj-cs"/>
            </a:endParaRPr>
          </a:p>
        </p:txBody>
      </p:sp>
      <p:sp>
        <p:nvSpPr>
          <p:cNvPr id="60419" name="Content Placeholder 2"/>
          <p:cNvSpPr txBox="1">
            <a:spLocks/>
          </p:cNvSpPr>
          <p:nvPr/>
        </p:nvSpPr>
        <p:spPr bwMode="auto">
          <a:xfrm>
            <a:off x="457200" y="1646238"/>
            <a:ext cx="4495800" cy="4868862"/>
          </a:xfrm>
          <a:prstGeom prst="rect">
            <a:avLst/>
          </a:prstGeom>
          <a:noFill/>
          <a:ln w="9525">
            <a:noFill/>
            <a:miter lim="800000"/>
            <a:headEnd/>
            <a:tailEnd/>
          </a:ln>
        </p:spPr>
        <p:txBody>
          <a:bodyPr/>
          <a:lstStyle/>
          <a:p>
            <a:pPr marL="358775" indent="-358775">
              <a:lnSpc>
                <a:spcPct val="90000"/>
              </a:lnSpc>
              <a:spcBef>
                <a:spcPct val="20000"/>
              </a:spcBef>
              <a:spcAft>
                <a:spcPts val="600"/>
              </a:spcAft>
              <a:buClr>
                <a:srgbClr val="F9F9F9"/>
              </a:buClr>
              <a:buSzPct val="65000"/>
              <a:buFont typeface="Rockwell" pitchFamily="18" charset="0"/>
              <a:buAutoNum type="arabicPeriod" startAt="2"/>
            </a:pPr>
            <a:r>
              <a:rPr lang="en-US" sz="2700" u="sng" dirty="0" smtClean="0">
                <a:latin typeface="Book Antiqua" pitchFamily="18" charset="0"/>
              </a:rPr>
              <a:t>Tsar Nicholas II</a:t>
            </a:r>
          </a:p>
          <a:p>
            <a:pPr marL="358775" indent="-358775">
              <a:lnSpc>
                <a:spcPct val="90000"/>
              </a:lnSpc>
              <a:spcBef>
                <a:spcPct val="20000"/>
              </a:spcBef>
              <a:spcAft>
                <a:spcPts val="600"/>
              </a:spcAft>
              <a:buClr>
                <a:srgbClr val="F9F9F9"/>
              </a:buClr>
              <a:buSzPct val="65000"/>
            </a:pPr>
            <a:r>
              <a:rPr lang="en-US" dirty="0" smtClean="0">
                <a:latin typeface="Book Antiqua" pitchFamily="18" charset="0"/>
              </a:rPr>
              <a:t>Not terribly bright…</a:t>
            </a:r>
          </a:p>
          <a:p>
            <a:pPr marL="358775" indent="-358775">
              <a:lnSpc>
                <a:spcPct val="90000"/>
              </a:lnSpc>
              <a:spcBef>
                <a:spcPct val="20000"/>
              </a:spcBef>
              <a:spcAft>
                <a:spcPts val="600"/>
              </a:spcAft>
              <a:buClr>
                <a:srgbClr val="F9F9F9"/>
              </a:buClr>
              <a:buSzPct val="65000"/>
            </a:pPr>
            <a:r>
              <a:rPr lang="en-US" dirty="0" smtClean="0">
                <a:latin typeface="Book Antiqua" pitchFamily="18" charset="0"/>
              </a:rPr>
              <a:t>Lost war to Japan…looking to restore pride</a:t>
            </a:r>
          </a:p>
          <a:p>
            <a:pPr marL="358775" indent="-358775">
              <a:lnSpc>
                <a:spcPct val="90000"/>
              </a:lnSpc>
              <a:spcBef>
                <a:spcPct val="20000"/>
              </a:spcBef>
              <a:spcAft>
                <a:spcPts val="600"/>
              </a:spcAft>
              <a:buClr>
                <a:srgbClr val="F9F9F9"/>
              </a:buClr>
              <a:buSzPct val="65000"/>
            </a:pPr>
            <a:r>
              <a:rPr lang="en-US" dirty="0" smtClean="0">
                <a:latin typeface="Book Antiqua" pitchFamily="18" charset="0"/>
              </a:rPr>
              <a:t>His people are grumbling…unifying war?</a:t>
            </a:r>
          </a:p>
        </p:txBody>
      </p:sp>
      <p:pic>
        <p:nvPicPr>
          <p:cNvPr id="33794" name="Picture 2" descr="http://russiapedia.rt.com/files/prominent-russians/the-romanov-dynasty/nicholas-ii/nicholas-ii_2-t.jpg"/>
          <p:cNvPicPr>
            <a:picLocks noChangeAspect="1" noChangeArrowheads="1"/>
          </p:cNvPicPr>
          <p:nvPr/>
        </p:nvPicPr>
        <p:blipFill>
          <a:blip r:embed="rId2" cstate="print"/>
          <a:srcRect/>
          <a:stretch>
            <a:fillRect/>
          </a:stretch>
        </p:blipFill>
        <p:spPr bwMode="auto">
          <a:xfrm>
            <a:off x="1371600" y="3581400"/>
            <a:ext cx="2095500" cy="2876551"/>
          </a:xfrm>
          <a:prstGeom prst="rect">
            <a:avLst/>
          </a:prstGeom>
          <a:noFill/>
        </p:spPr>
      </p:pic>
      <p:sp>
        <p:nvSpPr>
          <p:cNvPr id="5" name="Content Placeholder 2"/>
          <p:cNvSpPr txBox="1">
            <a:spLocks/>
          </p:cNvSpPr>
          <p:nvPr/>
        </p:nvSpPr>
        <p:spPr bwMode="auto">
          <a:xfrm>
            <a:off x="5029200" y="1600200"/>
            <a:ext cx="4495800" cy="4868862"/>
          </a:xfrm>
          <a:prstGeom prst="rect">
            <a:avLst/>
          </a:prstGeom>
          <a:noFill/>
          <a:ln w="9525">
            <a:noFill/>
            <a:miter lim="800000"/>
            <a:headEnd/>
            <a:tailEnd/>
          </a:ln>
        </p:spPr>
        <p:txBody>
          <a:bodyPr/>
          <a:lstStyle/>
          <a:p>
            <a:pPr marL="358775" indent="-358775">
              <a:lnSpc>
                <a:spcPct val="90000"/>
              </a:lnSpc>
              <a:spcBef>
                <a:spcPct val="20000"/>
              </a:spcBef>
              <a:spcAft>
                <a:spcPts val="600"/>
              </a:spcAft>
              <a:buClr>
                <a:srgbClr val="F9F9F9"/>
              </a:buClr>
              <a:buSzPct val="65000"/>
              <a:buFont typeface="Rockwell" pitchFamily="18" charset="0"/>
              <a:buAutoNum type="arabicPeriod" startAt="2"/>
            </a:pPr>
            <a:r>
              <a:rPr lang="en-US" sz="2700" u="sng" dirty="0" smtClean="0">
                <a:latin typeface="Book Antiqua" pitchFamily="18" charset="0"/>
              </a:rPr>
              <a:t>Kaiser Wilhelm II</a:t>
            </a:r>
          </a:p>
          <a:p>
            <a:pPr marL="358775" indent="-358775">
              <a:lnSpc>
                <a:spcPct val="90000"/>
              </a:lnSpc>
              <a:spcBef>
                <a:spcPct val="20000"/>
              </a:spcBef>
              <a:spcAft>
                <a:spcPts val="600"/>
              </a:spcAft>
              <a:buClr>
                <a:srgbClr val="F9F9F9"/>
              </a:buClr>
              <a:buSzPct val="65000"/>
            </a:pPr>
            <a:r>
              <a:rPr lang="en-US" dirty="0" smtClean="0">
                <a:latin typeface="Book Antiqua" pitchFamily="18" charset="0"/>
              </a:rPr>
              <a:t>Smart, but a bit unpredictable</a:t>
            </a:r>
          </a:p>
          <a:p>
            <a:pPr marL="358775" indent="-358775">
              <a:lnSpc>
                <a:spcPct val="90000"/>
              </a:lnSpc>
              <a:spcBef>
                <a:spcPct val="20000"/>
              </a:spcBef>
              <a:spcAft>
                <a:spcPts val="600"/>
              </a:spcAft>
              <a:buClr>
                <a:srgbClr val="F9F9F9"/>
              </a:buClr>
              <a:buSzPct val="65000"/>
            </a:pPr>
            <a:r>
              <a:rPr lang="en-US" dirty="0" smtClean="0">
                <a:latin typeface="Book Antiqua" pitchFamily="18" charset="0"/>
              </a:rPr>
              <a:t>Can’t stand or trust the English</a:t>
            </a:r>
          </a:p>
          <a:p>
            <a:pPr marL="358775" indent="-358775">
              <a:lnSpc>
                <a:spcPct val="90000"/>
              </a:lnSpc>
              <a:spcBef>
                <a:spcPct val="20000"/>
              </a:spcBef>
              <a:spcAft>
                <a:spcPts val="600"/>
              </a:spcAft>
              <a:buClr>
                <a:srgbClr val="F9F9F9"/>
              </a:buClr>
              <a:buSzPct val="65000"/>
            </a:pPr>
            <a:r>
              <a:rPr lang="en-US" dirty="0" smtClean="0">
                <a:latin typeface="Book Antiqua" pitchFamily="18" charset="0"/>
              </a:rPr>
              <a:t>Really a big fan of military strength…wants to try out his “new toy”</a:t>
            </a:r>
          </a:p>
        </p:txBody>
      </p:sp>
      <p:pic>
        <p:nvPicPr>
          <p:cNvPr id="33796" name="Picture 4" descr="http://www.kingsacademy.com/mhodges/03_The-World-since-1900/01_The-Last-Days-of-the-Gilded-Age/pictures/1914_Kaiser-Wilhelm.jpg"/>
          <p:cNvPicPr>
            <a:picLocks noChangeAspect="1" noChangeArrowheads="1"/>
          </p:cNvPicPr>
          <p:nvPr/>
        </p:nvPicPr>
        <p:blipFill>
          <a:blip r:embed="rId3" cstate="print"/>
          <a:srcRect/>
          <a:stretch>
            <a:fillRect/>
          </a:stretch>
        </p:blipFill>
        <p:spPr bwMode="auto">
          <a:xfrm>
            <a:off x="6172200" y="3505200"/>
            <a:ext cx="2028825" cy="3057526"/>
          </a:xfrm>
          <a:prstGeom prst="rect">
            <a:avLst/>
          </a:prstGeom>
          <a:noFill/>
        </p:spPr>
      </p:pic>
      <p:sp>
        <p:nvSpPr>
          <p:cNvPr id="7" name="TextBox 6"/>
          <p:cNvSpPr txBox="1"/>
          <p:nvPr/>
        </p:nvSpPr>
        <p:spPr>
          <a:xfrm>
            <a:off x="3505200" y="4343400"/>
            <a:ext cx="2590800" cy="923330"/>
          </a:xfrm>
          <a:prstGeom prst="rect">
            <a:avLst/>
          </a:prstGeom>
          <a:noFill/>
        </p:spPr>
        <p:txBody>
          <a:bodyPr wrap="square" rtlCol="0">
            <a:spAutoFit/>
          </a:bodyPr>
          <a:lstStyle/>
          <a:p>
            <a:pPr algn="ctr"/>
            <a:r>
              <a:rPr lang="en-US" dirty="0" smtClean="0"/>
              <a:t>Cousins (3</a:t>
            </a:r>
            <a:r>
              <a:rPr lang="en-US" baseline="30000" dirty="0" smtClean="0"/>
              <a:t>rd</a:t>
            </a:r>
            <a:r>
              <a:rPr lang="en-US" dirty="0" smtClean="0"/>
              <a:t>)…also George V of England (1</a:t>
            </a:r>
            <a:r>
              <a:rPr lang="en-US" baseline="30000" dirty="0" smtClean="0"/>
              <a:t>st</a:t>
            </a:r>
            <a:r>
              <a:rPr lang="en-US" dirty="0" smtClean="0"/>
              <a:t> with both)</a:t>
            </a:r>
            <a:endParaRPr lang="en-US" dirty="0"/>
          </a:p>
        </p:txBody>
      </p:sp>
      <p:pic>
        <p:nvPicPr>
          <p:cNvPr id="31746" name="Picture 2" descr="http://www.honley.info/media/k2/items/cache/9b2c4b44fb86522964124ed80d03c5e8_XL.jpg"/>
          <p:cNvPicPr>
            <a:picLocks noChangeAspect="1" noChangeArrowheads="1"/>
          </p:cNvPicPr>
          <p:nvPr/>
        </p:nvPicPr>
        <p:blipFill>
          <a:blip r:embed="rId4" cstate="print"/>
          <a:srcRect/>
          <a:stretch>
            <a:fillRect/>
          </a:stretch>
        </p:blipFill>
        <p:spPr bwMode="auto">
          <a:xfrm>
            <a:off x="4267200" y="5282353"/>
            <a:ext cx="1100141" cy="1575647"/>
          </a:xfrm>
          <a:prstGeom prst="rect">
            <a:avLst/>
          </a:prstGeom>
          <a:noFill/>
        </p:spPr>
      </p:pic>
    </p:spTree>
    <p:extLst>
      <p:ext uri="{BB962C8B-B14F-4D97-AF65-F5344CB8AC3E}">
        <p14:creationId xmlns:p14="http://schemas.microsoft.com/office/powerpoint/2010/main" xmlns="" val="4083935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p:spPr>
        <p:txBody>
          <a:bodyPr rtlCol="0">
            <a:normAutofit/>
          </a:bodyPr>
          <a:lstStyle/>
          <a:p>
            <a:pPr marL="484632">
              <a:defRPr/>
            </a:pPr>
            <a:r>
              <a:rPr lang="en-US" dirty="0" smtClean="0">
                <a:solidFill>
                  <a:schemeClr val="accent1">
                    <a:tint val="83000"/>
                    <a:satMod val="150000"/>
                  </a:schemeClr>
                </a:solidFill>
                <a:cs typeface="Tunga" pitchFamily="34" charset="0"/>
              </a:rPr>
              <a:t>The Balkans</a:t>
            </a:r>
            <a:endParaRPr lang="en-US" dirty="0" smtClean="0">
              <a:solidFill>
                <a:srgbClr val="FF0000"/>
              </a:solidFill>
              <a:cs typeface="Tunga" pitchFamily="34" charset="0"/>
            </a:endParaRPr>
          </a:p>
        </p:txBody>
      </p:sp>
      <p:pic>
        <p:nvPicPr>
          <p:cNvPr id="2051" name="Picture 3" descr="E:\Skyline 2014_15\10th Euro Studies\WWI\balkans.jpg"/>
          <p:cNvPicPr>
            <a:picLocks noChangeAspect="1" noChangeArrowheads="1"/>
          </p:cNvPicPr>
          <p:nvPr/>
        </p:nvPicPr>
        <p:blipFill>
          <a:blip r:embed="rId3" cstate="print"/>
          <a:srcRect/>
          <a:stretch>
            <a:fillRect/>
          </a:stretch>
        </p:blipFill>
        <p:spPr bwMode="auto">
          <a:xfrm>
            <a:off x="4413978" y="990600"/>
            <a:ext cx="4730022" cy="5867400"/>
          </a:xfrm>
          <a:prstGeom prst="rect">
            <a:avLst/>
          </a:prstGeom>
          <a:noFill/>
        </p:spPr>
      </p:pic>
      <p:sp>
        <p:nvSpPr>
          <p:cNvPr id="6" name="TextBox 5"/>
          <p:cNvSpPr txBox="1"/>
          <p:nvPr/>
        </p:nvSpPr>
        <p:spPr>
          <a:xfrm>
            <a:off x="0" y="990600"/>
            <a:ext cx="4267200" cy="5355312"/>
          </a:xfrm>
          <a:prstGeom prst="rect">
            <a:avLst/>
          </a:prstGeom>
          <a:noFill/>
        </p:spPr>
        <p:txBody>
          <a:bodyPr wrap="square" rtlCol="0">
            <a:spAutoFit/>
          </a:bodyPr>
          <a:lstStyle/>
          <a:p>
            <a:pPr>
              <a:buFont typeface="Arial" pitchFamily="34" charset="0"/>
              <a:buChar char="•"/>
            </a:pPr>
            <a:r>
              <a:rPr lang="en-US" dirty="0" smtClean="0"/>
              <a:t>A peninsula “sandwiched” between 4 Seas…</a:t>
            </a:r>
          </a:p>
          <a:p>
            <a:pPr>
              <a:buFont typeface="Arial" pitchFamily="34" charset="0"/>
              <a:buChar char="•"/>
            </a:pPr>
            <a:r>
              <a:rPr lang="en-US" dirty="0" smtClean="0"/>
              <a:t>Underdeveloped and less populated nations compared to western Europe.</a:t>
            </a:r>
          </a:p>
          <a:p>
            <a:pPr>
              <a:buFont typeface="Arial" pitchFamily="34" charset="0"/>
              <a:buChar char="•"/>
            </a:pPr>
            <a:r>
              <a:rPr lang="en-US" dirty="0" smtClean="0"/>
              <a:t>Natural resources NOT a vital part of the equation…so WHY?</a:t>
            </a:r>
          </a:p>
          <a:p>
            <a:pPr>
              <a:buFont typeface="Arial" pitchFamily="34" charset="0"/>
              <a:buChar char="•"/>
            </a:pPr>
            <a:r>
              <a:rPr lang="en-US" dirty="0" smtClean="0"/>
              <a:t>The Ottoman Empire had rule for most of the 1800’s—Greece, Montenegro, Serbia, and Bulgaria all gained independence.</a:t>
            </a:r>
          </a:p>
          <a:p>
            <a:pPr>
              <a:buFont typeface="Arial" pitchFamily="34" charset="0"/>
              <a:buChar char="•"/>
            </a:pPr>
            <a:r>
              <a:rPr lang="en-US" dirty="0" smtClean="0"/>
              <a:t>Most of western Europe viewed this as an opportunity—GB, France, Germany—so did Russia</a:t>
            </a:r>
          </a:p>
          <a:p>
            <a:pPr lvl="1">
              <a:buFont typeface="Arial" pitchFamily="34" charset="0"/>
              <a:buChar char="•"/>
            </a:pPr>
            <a:r>
              <a:rPr lang="en-US" dirty="0" smtClean="0"/>
              <a:t>GB/FR—opposed to Russia expansion into the Mediterranean and Middle East &amp; wanted the Ottoman Empire to remain as a buffer.</a:t>
            </a:r>
          </a:p>
          <a:p>
            <a:pPr lvl="1">
              <a:buFont typeface="Arial" pitchFamily="34" charset="0"/>
              <a:buChar char="•"/>
            </a:pPr>
            <a:r>
              <a:rPr lang="en-US" dirty="0" smtClean="0"/>
              <a:t>Germany—wanted to acquire the bankrupt Ottoman Empire’s assets.</a:t>
            </a:r>
          </a:p>
          <a:p>
            <a:pPr lvl="1">
              <a:buFont typeface="Arial" pitchFamily="34" charset="0"/>
              <a:buChar char="•"/>
            </a:pPr>
            <a:endParaRPr lang="en-US" dirty="0"/>
          </a:p>
        </p:txBody>
      </p:sp>
    </p:spTree>
    <p:extLst>
      <p:ext uri="{BB962C8B-B14F-4D97-AF65-F5344CB8AC3E}">
        <p14:creationId xmlns:p14="http://schemas.microsoft.com/office/powerpoint/2010/main" xmlns="" val="838852284"/>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53536"/>
            <a:ext cx="8229600" cy="1143000"/>
          </a:xfrm>
          <a:prstGeom prst="rect">
            <a:avLst/>
          </a:prstGeom>
        </p:spPr>
        <p:txBody>
          <a:bodyPr>
            <a:scene3d>
              <a:camera prst="orthographicFront"/>
              <a:lightRig rig="soft" dir="t">
                <a:rot lat="0" lon="0" rev="2400000"/>
              </a:lightRig>
            </a:scene3d>
            <a:sp3d>
              <a:bevelT w="19050" h="12700"/>
            </a:sp3d>
          </a:bodyPr>
          <a:lstStyle/>
          <a:p>
            <a:pPr marL="54864" algn="ctr" fontAlgn="auto">
              <a:spcAft>
                <a:spcPts val="0"/>
              </a:spcAft>
              <a:defRPr/>
            </a:pPr>
            <a:r>
              <a:rPr lang="en-US" sz="4100" b="1" dirty="0">
                <a:ln w="6350">
                  <a:noFill/>
                </a:ln>
                <a:solidFill>
                  <a:schemeClr val="tx2">
                    <a:tint val="100000"/>
                    <a:shade val="90000"/>
                    <a:satMod val="250000"/>
                    <a:alpha val="100000"/>
                  </a:schemeClr>
                </a:solidFill>
                <a:effectLst>
                  <a:outerShdw blurRad="114300" dist="101600" dir="2700000" algn="tl" rotWithShape="0">
                    <a:srgbClr val="000000">
                      <a:alpha val="40000"/>
                    </a:srgbClr>
                  </a:outerShdw>
                </a:effectLst>
                <a:latin typeface="+mj-lt"/>
                <a:ea typeface="+mj-ea"/>
                <a:cs typeface="+mj-cs"/>
              </a:rPr>
              <a:t>Diplomatic failure</a:t>
            </a:r>
          </a:p>
        </p:txBody>
      </p:sp>
      <p:sp>
        <p:nvSpPr>
          <p:cNvPr id="62467" name="Content Placeholder 2"/>
          <p:cNvSpPr txBox="1">
            <a:spLocks/>
          </p:cNvSpPr>
          <p:nvPr/>
        </p:nvSpPr>
        <p:spPr bwMode="auto">
          <a:xfrm>
            <a:off x="457200" y="1646238"/>
            <a:ext cx="8229600" cy="4525962"/>
          </a:xfrm>
          <a:prstGeom prst="rect">
            <a:avLst/>
          </a:prstGeom>
          <a:noFill/>
          <a:ln w="9525">
            <a:noFill/>
            <a:miter lim="800000"/>
            <a:headEnd/>
            <a:tailEnd/>
          </a:ln>
        </p:spPr>
        <p:txBody>
          <a:bodyPr/>
          <a:lstStyle/>
          <a:p>
            <a:pPr marL="457200" indent="-457200">
              <a:lnSpc>
                <a:spcPct val="90000"/>
              </a:lnSpc>
              <a:spcBef>
                <a:spcPct val="20000"/>
              </a:spcBef>
              <a:spcAft>
                <a:spcPts val="1200"/>
              </a:spcAft>
              <a:buClr>
                <a:srgbClr val="F9F9F9"/>
              </a:buClr>
              <a:buSzPct val="65000"/>
            </a:pPr>
            <a:r>
              <a:rPr lang="en-US" sz="1400" dirty="0">
                <a:latin typeface="Book Antiqua" pitchFamily="18" charset="0"/>
              </a:rPr>
              <a:t>7.        </a:t>
            </a:r>
            <a:r>
              <a:rPr lang="en-US" sz="2000" dirty="0">
                <a:latin typeface="Book Antiqua" pitchFamily="18" charset="0"/>
              </a:rPr>
              <a:t>July 28 – instigated by German Chancellor </a:t>
            </a:r>
            <a:r>
              <a:rPr lang="en-US" sz="2000" b="1" u="sng" dirty="0" err="1">
                <a:latin typeface="Book Antiqua" pitchFamily="18" charset="0"/>
              </a:rPr>
              <a:t>Bethman-Hollweg</a:t>
            </a:r>
            <a:r>
              <a:rPr lang="en-US" sz="2000" dirty="0">
                <a:latin typeface="Book Antiqua" pitchFamily="18" charset="0"/>
              </a:rPr>
              <a:t>, and Austrian Chancellor </a:t>
            </a:r>
            <a:r>
              <a:rPr lang="en-US" sz="2000" b="1" u="sng" dirty="0" err="1">
                <a:latin typeface="Book Antiqua" pitchFamily="18" charset="0"/>
              </a:rPr>
              <a:t>Berchtold</a:t>
            </a:r>
            <a:r>
              <a:rPr lang="en-US" sz="2000" dirty="0">
                <a:latin typeface="Book Antiqua" pitchFamily="18" charset="0"/>
              </a:rPr>
              <a:t>, Austria-Hungary declares war. </a:t>
            </a:r>
          </a:p>
          <a:p>
            <a:pPr marL="457200" indent="-457200">
              <a:lnSpc>
                <a:spcPct val="90000"/>
              </a:lnSpc>
              <a:spcBef>
                <a:spcPct val="20000"/>
              </a:spcBef>
              <a:spcAft>
                <a:spcPts val="1200"/>
              </a:spcAft>
              <a:buClr>
                <a:srgbClr val="F9F9F9"/>
              </a:buClr>
              <a:buSzPct val="65000"/>
            </a:pPr>
            <a:r>
              <a:rPr lang="en-US" sz="1200" dirty="0">
                <a:latin typeface="Book Antiqua" pitchFamily="18" charset="0"/>
              </a:rPr>
              <a:t>8.         </a:t>
            </a:r>
            <a:r>
              <a:rPr lang="en-US" sz="2000" dirty="0">
                <a:latin typeface="Book Antiqua" pitchFamily="18" charset="0"/>
              </a:rPr>
              <a:t>July 25-28 – British foreign minister, </a:t>
            </a:r>
            <a:r>
              <a:rPr lang="en-US" sz="2000" b="1" u="sng" dirty="0">
                <a:latin typeface="Book Antiqua" pitchFamily="18" charset="0"/>
              </a:rPr>
              <a:t>Sir Edward Grey</a:t>
            </a:r>
            <a:r>
              <a:rPr lang="en-US" sz="2000" dirty="0">
                <a:latin typeface="Book Antiqua" pitchFamily="18" charset="0"/>
              </a:rPr>
              <a:t>, tried to mediate a solution. The German government rejected Britain’s interference. </a:t>
            </a:r>
          </a:p>
          <a:p>
            <a:pPr marL="457200" indent="-457200">
              <a:lnSpc>
                <a:spcPct val="90000"/>
              </a:lnSpc>
              <a:spcBef>
                <a:spcPct val="20000"/>
              </a:spcBef>
              <a:spcAft>
                <a:spcPts val="1200"/>
              </a:spcAft>
              <a:buClr>
                <a:srgbClr val="F9F9F9"/>
              </a:buClr>
              <a:buSzPct val="65000"/>
              <a:buFont typeface="Rockwell" pitchFamily="18" charset="0"/>
              <a:buAutoNum type="arabicPeriod" startAt="9"/>
            </a:pPr>
            <a:r>
              <a:rPr lang="en-US" sz="2000" dirty="0">
                <a:latin typeface="Book Antiqua" pitchFamily="18" charset="0"/>
              </a:rPr>
              <a:t>July 29 – Austrian artillery bombards Belgrade. </a:t>
            </a:r>
          </a:p>
          <a:p>
            <a:pPr marL="457200" indent="-457200">
              <a:lnSpc>
                <a:spcPct val="90000"/>
              </a:lnSpc>
              <a:spcBef>
                <a:spcPct val="20000"/>
              </a:spcBef>
              <a:spcAft>
                <a:spcPts val="1200"/>
              </a:spcAft>
              <a:buClr>
                <a:srgbClr val="F9F9F9"/>
              </a:buClr>
              <a:buSzPct val="65000"/>
              <a:buFont typeface="Rockwell" pitchFamily="18" charset="0"/>
              <a:buAutoNum type="arabicPeriod" startAt="9"/>
            </a:pPr>
            <a:r>
              <a:rPr lang="en-US" sz="2000" dirty="0">
                <a:latin typeface="Book Antiqua" pitchFamily="18" charset="0"/>
              </a:rPr>
              <a:t>July 30 -  </a:t>
            </a:r>
            <a:r>
              <a:rPr lang="en-US" sz="2000" dirty="0" err="1">
                <a:latin typeface="Book Antiqua" pitchFamily="18" charset="0"/>
              </a:rPr>
              <a:t>Bethman-Hollweg</a:t>
            </a:r>
            <a:r>
              <a:rPr lang="en-US" sz="2000" dirty="0">
                <a:latin typeface="Book Antiqua" pitchFamily="18" charset="0"/>
              </a:rPr>
              <a:t> resists calls for mobilization and encourages Austria to </a:t>
            </a:r>
            <a:r>
              <a:rPr lang="en-US" sz="2000" dirty="0" smtClean="0">
                <a:latin typeface="Book Antiqua" pitchFamily="18" charset="0"/>
              </a:rPr>
              <a:t>localize </a:t>
            </a:r>
            <a:r>
              <a:rPr lang="en-US" sz="2000" dirty="0">
                <a:latin typeface="Book Antiqua" pitchFamily="18" charset="0"/>
              </a:rPr>
              <a:t>the war through dialogue with Moscow. </a:t>
            </a:r>
            <a:endParaRPr lang="en-US" sz="2000" dirty="0" smtClean="0">
              <a:latin typeface="Book Antiqua" pitchFamily="18" charset="0"/>
            </a:endParaRPr>
          </a:p>
          <a:p>
            <a:pPr marL="457200" indent="-457200">
              <a:lnSpc>
                <a:spcPct val="90000"/>
              </a:lnSpc>
              <a:spcBef>
                <a:spcPct val="20000"/>
              </a:spcBef>
              <a:spcAft>
                <a:spcPts val="1200"/>
              </a:spcAft>
              <a:buClr>
                <a:srgbClr val="F9F9F9"/>
              </a:buClr>
              <a:buSzPct val="65000"/>
              <a:buFont typeface="Rockwell" pitchFamily="18" charset="0"/>
              <a:buAutoNum type="arabicPeriod" startAt="9"/>
            </a:pPr>
            <a:r>
              <a:rPr lang="en-US" sz="2000" dirty="0" smtClean="0">
                <a:latin typeface="Book Antiqua" pitchFamily="18" charset="0"/>
              </a:rPr>
              <a:t>Russia </a:t>
            </a:r>
            <a:r>
              <a:rPr lang="en-US" sz="2000" dirty="0">
                <a:latin typeface="Book Antiqua" pitchFamily="18" charset="0"/>
              </a:rPr>
              <a:t>now under pressure by military leaders, and France (worried Russia is unprepared) to mobilize. France ensured Russia of support somewhere between July 20-23)</a:t>
            </a:r>
          </a:p>
          <a:p>
            <a:pPr marL="457200" indent="-457200">
              <a:lnSpc>
                <a:spcPct val="90000"/>
              </a:lnSpc>
              <a:spcBef>
                <a:spcPct val="20000"/>
              </a:spcBef>
              <a:spcAft>
                <a:spcPts val="1200"/>
              </a:spcAft>
              <a:buClr>
                <a:srgbClr val="F9F9F9"/>
              </a:buClr>
              <a:buSzPct val="65000"/>
              <a:buFont typeface="Rockwell" pitchFamily="18" charset="0"/>
              <a:buAutoNum type="arabicPeriod" startAt="9"/>
            </a:pPr>
            <a:endParaRPr lang="en-US" sz="2000" dirty="0">
              <a:latin typeface="Book Antiqua" pitchFamily="18" charset="0"/>
            </a:endParaRPr>
          </a:p>
        </p:txBody>
      </p:sp>
    </p:spTree>
    <p:extLst>
      <p:ext uri="{BB962C8B-B14F-4D97-AF65-F5344CB8AC3E}">
        <p14:creationId xmlns:p14="http://schemas.microsoft.com/office/powerpoint/2010/main" xmlns="" val="28675358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53536"/>
            <a:ext cx="8229600" cy="1143000"/>
          </a:xfrm>
          <a:prstGeom prst="rect">
            <a:avLst/>
          </a:prstGeom>
        </p:spPr>
        <p:txBody>
          <a:bodyPr>
            <a:scene3d>
              <a:camera prst="orthographicFront"/>
              <a:lightRig rig="soft" dir="t">
                <a:rot lat="0" lon="0" rev="2400000"/>
              </a:lightRig>
            </a:scene3d>
            <a:sp3d>
              <a:bevelT w="19050" h="12700"/>
            </a:sp3d>
          </a:bodyPr>
          <a:lstStyle/>
          <a:p>
            <a:pPr marL="54864" algn="ctr" fontAlgn="auto">
              <a:spcAft>
                <a:spcPts val="0"/>
              </a:spcAft>
              <a:defRPr/>
            </a:pPr>
            <a:r>
              <a:rPr lang="en-US" sz="4100" b="1" dirty="0">
                <a:ln w="6350">
                  <a:noFill/>
                </a:ln>
                <a:solidFill>
                  <a:schemeClr val="tx2">
                    <a:tint val="100000"/>
                    <a:shade val="90000"/>
                    <a:satMod val="250000"/>
                    <a:alpha val="100000"/>
                  </a:schemeClr>
                </a:solidFill>
                <a:effectLst>
                  <a:outerShdw blurRad="114300" dist="101600" dir="2700000" algn="tl" rotWithShape="0">
                    <a:srgbClr val="000000">
                      <a:alpha val="40000"/>
                    </a:srgbClr>
                  </a:outerShdw>
                </a:effectLst>
                <a:latin typeface="+mj-lt"/>
                <a:ea typeface="+mj-ea"/>
                <a:cs typeface="+mj-cs"/>
              </a:rPr>
              <a:t>Mobilization</a:t>
            </a:r>
          </a:p>
        </p:txBody>
      </p:sp>
      <p:sp>
        <p:nvSpPr>
          <p:cNvPr id="63491" name="Content Placeholder 2"/>
          <p:cNvSpPr txBox="1">
            <a:spLocks/>
          </p:cNvSpPr>
          <p:nvPr/>
        </p:nvSpPr>
        <p:spPr bwMode="auto">
          <a:xfrm>
            <a:off x="457200" y="1646238"/>
            <a:ext cx="8229600" cy="4525962"/>
          </a:xfrm>
          <a:prstGeom prst="rect">
            <a:avLst/>
          </a:prstGeom>
          <a:noFill/>
          <a:ln w="9525">
            <a:noFill/>
            <a:miter lim="800000"/>
            <a:headEnd/>
            <a:tailEnd/>
          </a:ln>
        </p:spPr>
        <p:txBody>
          <a:bodyPr/>
          <a:lstStyle/>
          <a:p>
            <a:pPr marL="457200" indent="-457200">
              <a:lnSpc>
                <a:spcPct val="90000"/>
              </a:lnSpc>
              <a:spcBef>
                <a:spcPct val="20000"/>
              </a:spcBef>
              <a:spcAft>
                <a:spcPts val="1200"/>
              </a:spcAft>
              <a:buClr>
                <a:srgbClr val="F9F9F9"/>
              </a:buClr>
              <a:buSzPct val="65000"/>
            </a:pPr>
            <a:r>
              <a:rPr lang="en-US" sz="1200" dirty="0">
                <a:latin typeface="Book Antiqua" pitchFamily="18" charset="0"/>
              </a:rPr>
              <a:t>11.       </a:t>
            </a:r>
            <a:r>
              <a:rPr lang="en-US" sz="2000" dirty="0">
                <a:latin typeface="Book Antiqua" pitchFamily="18" charset="0"/>
              </a:rPr>
              <a:t>July 31 – Russia began full mobilization after having started “partial mobilization” on July 29; this however, was technically impossible. French military leaders (Joffre) demand France mobilizes. </a:t>
            </a:r>
          </a:p>
          <a:p>
            <a:pPr marL="457200" indent="-457200">
              <a:lnSpc>
                <a:spcPct val="90000"/>
              </a:lnSpc>
              <a:spcBef>
                <a:spcPct val="20000"/>
              </a:spcBef>
              <a:spcAft>
                <a:spcPts val="1200"/>
              </a:spcAft>
              <a:buClr>
                <a:srgbClr val="F9F9F9"/>
              </a:buClr>
              <a:buSzPct val="65000"/>
            </a:pPr>
            <a:r>
              <a:rPr lang="en-US" sz="1200" dirty="0">
                <a:latin typeface="Book Antiqua" pitchFamily="18" charset="0"/>
              </a:rPr>
              <a:t>12.       </a:t>
            </a:r>
            <a:r>
              <a:rPr lang="en-US" sz="2000" dirty="0">
                <a:latin typeface="Book Antiqua" pitchFamily="18" charset="0"/>
              </a:rPr>
              <a:t>By July 30, German high command (von </a:t>
            </a:r>
            <a:r>
              <a:rPr lang="en-US" sz="2000" dirty="0" err="1">
                <a:latin typeface="Book Antiqua" pitchFamily="18" charset="0"/>
              </a:rPr>
              <a:t>Moltke</a:t>
            </a:r>
            <a:r>
              <a:rPr lang="en-US" sz="2000" dirty="0">
                <a:latin typeface="Book Antiqua" pitchFamily="18" charset="0"/>
              </a:rPr>
              <a:t>) panicked that mobilization must begin and France must be defeated before Russia could complete mobilization. </a:t>
            </a:r>
          </a:p>
          <a:p>
            <a:pPr marL="457200" indent="-457200">
              <a:lnSpc>
                <a:spcPct val="90000"/>
              </a:lnSpc>
              <a:spcBef>
                <a:spcPct val="20000"/>
              </a:spcBef>
              <a:spcAft>
                <a:spcPts val="1200"/>
              </a:spcAft>
              <a:buClr>
                <a:srgbClr val="F9F9F9"/>
              </a:buClr>
              <a:buSzPct val="65000"/>
              <a:buFont typeface="Rockwell" pitchFamily="18" charset="0"/>
              <a:buAutoNum type="arabicPeriod" startAt="13"/>
            </a:pPr>
            <a:r>
              <a:rPr lang="en-US" sz="2000" dirty="0">
                <a:latin typeface="Book Antiqua" pitchFamily="18" charset="0"/>
              </a:rPr>
              <a:t>August 1 – Germany declared war on Russia. Britain still refused to declare position to France. </a:t>
            </a:r>
          </a:p>
          <a:p>
            <a:pPr marL="457200" indent="-457200">
              <a:lnSpc>
                <a:spcPct val="90000"/>
              </a:lnSpc>
              <a:spcBef>
                <a:spcPct val="20000"/>
              </a:spcBef>
              <a:spcAft>
                <a:spcPts val="1200"/>
              </a:spcAft>
              <a:buClr>
                <a:srgbClr val="F9F9F9"/>
              </a:buClr>
              <a:buSzPct val="65000"/>
              <a:buFont typeface="Rockwell" pitchFamily="18" charset="0"/>
              <a:buAutoNum type="arabicPeriod" startAt="13"/>
            </a:pPr>
            <a:r>
              <a:rPr lang="en-US" sz="2000" dirty="0">
                <a:latin typeface="Book Antiqua" pitchFamily="18" charset="0"/>
              </a:rPr>
              <a:t>August 3 – Germany declared war on France and invaded Belgium. </a:t>
            </a:r>
          </a:p>
          <a:p>
            <a:pPr marL="457200" indent="-457200">
              <a:lnSpc>
                <a:spcPct val="90000"/>
              </a:lnSpc>
              <a:spcBef>
                <a:spcPct val="20000"/>
              </a:spcBef>
              <a:spcAft>
                <a:spcPts val="1200"/>
              </a:spcAft>
              <a:buClr>
                <a:srgbClr val="F9F9F9"/>
              </a:buClr>
              <a:buSzPct val="65000"/>
              <a:buFont typeface="Rockwell" pitchFamily="18" charset="0"/>
              <a:buAutoNum type="arabicPeriod" startAt="13"/>
            </a:pPr>
            <a:r>
              <a:rPr lang="en-US" sz="2000" dirty="0">
                <a:latin typeface="Book Antiqua" pitchFamily="18" charset="0"/>
              </a:rPr>
              <a:t>August 4 – Britain declared war on Germany, supposedly in defense of Belgian neutrality – “</a:t>
            </a:r>
            <a:r>
              <a:rPr lang="en-US" sz="2000" b="1" u="sng" dirty="0">
                <a:latin typeface="Book Antiqua" pitchFamily="18" charset="0"/>
              </a:rPr>
              <a:t>the </a:t>
            </a:r>
            <a:r>
              <a:rPr lang="en-US" sz="2000" b="1" u="sng" dirty="0" smtClean="0">
                <a:latin typeface="Book Antiqua" pitchFamily="18" charset="0"/>
              </a:rPr>
              <a:t>scrap </a:t>
            </a:r>
            <a:r>
              <a:rPr lang="en-US" sz="2000" b="1" u="sng" dirty="0">
                <a:latin typeface="Book Antiqua" pitchFamily="18" charset="0"/>
              </a:rPr>
              <a:t>of paper</a:t>
            </a:r>
            <a:r>
              <a:rPr lang="en-US" sz="2000" dirty="0" smtClean="0">
                <a:latin typeface="Book Antiqua" pitchFamily="18" charset="0"/>
              </a:rPr>
              <a:t>” (</a:t>
            </a:r>
            <a:r>
              <a:rPr lang="en-US" sz="2000" dirty="0" err="1" smtClean="0">
                <a:latin typeface="Book Antiqua" pitchFamily="18" charset="0"/>
              </a:rPr>
              <a:t>Bethman-Hollweg</a:t>
            </a:r>
            <a:r>
              <a:rPr lang="en-US" sz="2000" dirty="0" smtClean="0">
                <a:latin typeface="Book Antiqua" pitchFamily="18" charset="0"/>
              </a:rPr>
              <a:t>)</a:t>
            </a:r>
            <a:endParaRPr lang="en-US" sz="2000" dirty="0">
              <a:latin typeface="Book Antiqua" pitchFamily="18" charset="0"/>
            </a:endParaRPr>
          </a:p>
        </p:txBody>
      </p:sp>
    </p:spTree>
    <p:extLst>
      <p:ext uri="{BB962C8B-B14F-4D97-AF65-F5344CB8AC3E}">
        <p14:creationId xmlns:p14="http://schemas.microsoft.com/office/powerpoint/2010/main" xmlns="" val="13835007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53536"/>
            <a:ext cx="8229600" cy="1143000"/>
          </a:xfrm>
          <a:prstGeom prst="rect">
            <a:avLst/>
          </a:prstGeom>
        </p:spPr>
        <p:txBody>
          <a:bodyPr>
            <a:scene3d>
              <a:camera prst="orthographicFront"/>
              <a:lightRig rig="soft" dir="t">
                <a:rot lat="0" lon="0" rev="2400000"/>
              </a:lightRig>
            </a:scene3d>
            <a:sp3d>
              <a:bevelT w="19050" h="12700"/>
            </a:sp3d>
          </a:bodyPr>
          <a:lstStyle/>
          <a:p>
            <a:pPr marL="54864" algn="ctr" fontAlgn="auto">
              <a:spcAft>
                <a:spcPts val="0"/>
              </a:spcAft>
              <a:defRPr/>
            </a:pPr>
            <a:r>
              <a:rPr lang="en-US" sz="4100" b="1" dirty="0" smtClean="0">
                <a:ln w="6350">
                  <a:noFill/>
                </a:ln>
                <a:solidFill>
                  <a:schemeClr val="tx2">
                    <a:tint val="100000"/>
                    <a:shade val="90000"/>
                    <a:satMod val="250000"/>
                    <a:alpha val="100000"/>
                  </a:schemeClr>
                </a:solidFill>
                <a:effectLst>
                  <a:outerShdw blurRad="114300" dist="101600" dir="2700000" algn="tl" rotWithShape="0">
                    <a:srgbClr val="000000">
                      <a:alpha val="40000"/>
                    </a:srgbClr>
                  </a:outerShdw>
                </a:effectLst>
                <a:latin typeface="+mj-lt"/>
                <a:ea typeface="+mj-ea"/>
                <a:cs typeface="+mj-cs"/>
              </a:rPr>
              <a:t>The Telegrams…</a:t>
            </a:r>
            <a:endParaRPr lang="en-US" sz="4100" b="1" dirty="0">
              <a:ln w="6350">
                <a:noFill/>
              </a:ln>
              <a:solidFill>
                <a:schemeClr val="tx2">
                  <a:tint val="100000"/>
                  <a:shade val="90000"/>
                  <a:satMod val="250000"/>
                  <a:alpha val="100000"/>
                </a:schemeClr>
              </a:solidFill>
              <a:effectLst>
                <a:outerShdw blurRad="114300" dist="101600" dir="2700000" algn="tl" rotWithShape="0">
                  <a:srgbClr val="000000">
                    <a:alpha val="40000"/>
                  </a:srgbClr>
                </a:outerShdw>
              </a:effectLst>
              <a:latin typeface="+mj-lt"/>
              <a:ea typeface="+mj-ea"/>
              <a:cs typeface="+mj-cs"/>
            </a:endParaRPr>
          </a:p>
        </p:txBody>
      </p:sp>
      <p:sp>
        <p:nvSpPr>
          <p:cNvPr id="61443" name="Content Placeholder 2"/>
          <p:cNvSpPr txBox="1">
            <a:spLocks/>
          </p:cNvSpPr>
          <p:nvPr/>
        </p:nvSpPr>
        <p:spPr bwMode="auto">
          <a:xfrm>
            <a:off x="457200" y="1646238"/>
            <a:ext cx="8229600" cy="4525962"/>
          </a:xfrm>
          <a:prstGeom prst="rect">
            <a:avLst/>
          </a:prstGeom>
          <a:noFill/>
          <a:ln w="9525">
            <a:noFill/>
            <a:miter lim="800000"/>
            <a:headEnd/>
            <a:tailEnd/>
          </a:ln>
        </p:spPr>
        <p:txBody>
          <a:bodyPr/>
          <a:lstStyle/>
          <a:p>
            <a:pPr marL="457200" indent="-457200">
              <a:lnSpc>
                <a:spcPct val="90000"/>
              </a:lnSpc>
              <a:spcBef>
                <a:spcPct val="20000"/>
              </a:spcBef>
              <a:spcAft>
                <a:spcPts val="1200"/>
              </a:spcAft>
              <a:buClr>
                <a:srgbClr val="F9F9F9"/>
              </a:buClr>
              <a:buSzPct val="65000"/>
              <a:buFontTx/>
              <a:buAutoNum type="arabicPeriod" startAt="4"/>
            </a:pPr>
            <a:r>
              <a:rPr lang="en-US" sz="2000" dirty="0" smtClean="0">
                <a:latin typeface="Book Antiqua" pitchFamily="18" charset="0"/>
              </a:rPr>
              <a:t>Following the ultimatum there was a series of telegrams between Russia and Germany in the hopes of avoiding war.</a:t>
            </a:r>
          </a:p>
          <a:p>
            <a:pPr marL="457200" indent="-457200">
              <a:lnSpc>
                <a:spcPct val="90000"/>
              </a:lnSpc>
              <a:spcBef>
                <a:spcPct val="20000"/>
              </a:spcBef>
              <a:spcAft>
                <a:spcPts val="1200"/>
              </a:spcAft>
              <a:buClr>
                <a:srgbClr val="F9F9F9"/>
              </a:buClr>
              <a:buSzPct val="65000"/>
              <a:buFontTx/>
              <a:buAutoNum type="arabicPeriod" startAt="4"/>
            </a:pPr>
            <a:endParaRPr lang="en-US" sz="2000" dirty="0" smtClean="0">
              <a:latin typeface="Book Antiqua" pitchFamily="18" charset="0"/>
            </a:endParaRPr>
          </a:p>
          <a:p>
            <a:pPr marL="457200" indent="-457200">
              <a:lnSpc>
                <a:spcPct val="90000"/>
              </a:lnSpc>
              <a:spcBef>
                <a:spcPct val="20000"/>
              </a:spcBef>
              <a:spcAft>
                <a:spcPts val="1200"/>
              </a:spcAft>
              <a:buClr>
                <a:srgbClr val="F9F9F9"/>
              </a:buClr>
              <a:buSzPct val="65000"/>
              <a:buFontTx/>
              <a:buAutoNum type="arabicPeriod" startAt="4"/>
            </a:pPr>
            <a:r>
              <a:rPr lang="en-US" sz="2000" dirty="0" smtClean="0">
                <a:latin typeface="Book Antiqua" pitchFamily="18" charset="0"/>
              </a:rPr>
              <a:t>With your table/partner:</a:t>
            </a:r>
          </a:p>
          <a:p>
            <a:pPr marL="914400" lvl="1" indent="-457200">
              <a:lnSpc>
                <a:spcPct val="90000"/>
              </a:lnSpc>
              <a:spcBef>
                <a:spcPct val="20000"/>
              </a:spcBef>
              <a:spcAft>
                <a:spcPts val="1200"/>
              </a:spcAft>
              <a:buClr>
                <a:srgbClr val="F9F9F9"/>
              </a:buClr>
              <a:buSzPct val="65000"/>
              <a:buFont typeface="+mj-lt"/>
              <a:buAutoNum type="arabicPeriod"/>
            </a:pPr>
            <a:r>
              <a:rPr lang="en-US" sz="2000" dirty="0" smtClean="0">
                <a:latin typeface="Book Antiqua" pitchFamily="18" charset="0"/>
              </a:rPr>
              <a:t>Read through the background on both Nicholas II and Wilhelm II</a:t>
            </a:r>
          </a:p>
          <a:p>
            <a:pPr marL="914400" lvl="1" indent="-457200">
              <a:lnSpc>
                <a:spcPct val="90000"/>
              </a:lnSpc>
              <a:spcBef>
                <a:spcPct val="20000"/>
              </a:spcBef>
              <a:spcAft>
                <a:spcPts val="1200"/>
              </a:spcAft>
              <a:buClr>
                <a:srgbClr val="F9F9F9"/>
              </a:buClr>
              <a:buSzPct val="65000"/>
              <a:buFont typeface="+mj-lt"/>
              <a:buAutoNum type="arabicPeriod"/>
            </a:pPr>
            <a:r>
              <a:rPr lang="en-US" sz="2000" dirty="0" smtClean="0">
                <a:latin typeface="Book Antiqua" pitchFamily="18" charset="0"/>
              </a:rPr>
              <a:t>Understand the main points of </a:t>
            </a:r>
            <a:r>
              <a:rPr lang="en-US" sz="2000" b="1" i="1" u="sng" dirty="0" smtClean="0">
                <a:latin typeface="Book Antiqua" pitchFamily="18" charset="0"/>
              </a:rPr>
              <a:t>each</a:t>
            </a:r>
            <a:r>
              <a:rPr lang="en-US" sz="2000" dirty="0" smtClean="0">
                <a:latin typeface="Book Antiqua" pitchFamily="18" charset="0"/>
              </a:rPr>
              <a:t> man in </a:t>
            </a:r>
            <a:r>
              <a:rPr lang="en-US" sz="2000" b="1" i="1" u="sng" dirty="0" smtClean="0">
                <a:latin typeface="Book Antiqua" pitchFamily="18" charset="0"/>
              </a:rPr>
              <a:t>each</a:t>
            </a:r>
            <a:r>
              <a:rPr lang="en-US" sz="2000" dirty="0" smtClean="0">
                <a:latin typeface="Book Antiqua" pitchFamily="18" charset="0"/>
              </a:rPr>
              <a:t> telegram.</a:t>
            </a:r>
          </a:p>
          <a:p>
            <a:pPr marL="914400" lvl="1" indent="-457200">
              <a:lnSpc>
                <a:spcPct val="90000"/>
              </a:lnSpc>
              <a:spcBef>
                <a:spcPct val="20000"/>
              </a:spcBef>
              <a:spcAft>
                <a:spcPts val="1200"/>
              </a:spcAft>
              <a:buClr>
                <a:srgbClr val="F9F9F9"/>
              </a:buClr>
              <a:buSzPct val="65000"/>
              <a:buFont typeface="+mj-lt"/>
              <a:buAutoNum type="arabicPeriod"/>
            </a:pPr>
            <a:r>
              <a:rPr lang="en-US" sz="2000" dirty="0" smtClean="0">
                <a:latin typeface="Book Antiqua" pitchFamily="18" charset="0"/>
              </a:rPr>
              <a:t>How do other nations fit into this “crisis?”</a:t>
            </a:r>
            <a:endParaRPr lang="en-US" sz="2000" dirty="0">
              <a:latin typeface="Book Antiqua" pitchFamily="18" charset="0"/>
            </a:endParaRPr>
          </a:p>
        </p:txBody>
      </p:sp>
    </p:spTree>
    <p:extLst>
      <p:ext uri="{BB962C8B-B14F-4D97-AF65-F5344CB8AC3E}">
        <p14:creationId xmlns:p14="http://schemas.microsoft.com/office/powerpoint/2010/main" xmlns="" val="17383302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ol_cartoon-who began the war"/>
          <p:cNvPicPr>
            <a:picLocks noGrp="1" noChangeAspect="1" noChangeArrowheads="1"/>
          </p:cNvPicPr>
          <p:nvPr>
            <p:ph idx="1"/>
          </p:nvPr>
        </p:nvPicPr>
        <p:blipFill>
          <a:blip r:embed="rId2" cstate="print">
            <a:lum bright="-6000" contrast="12000"/>
            <a:extLst>
              <a:ext uri="{28A0092B-C50C-407E-A947-70E740481C1C}">
                <a14:useLocalDpi xmlns:a14="http://schemas.microsoft.com/office/drawing/2010/main" xmlns="" val="0"/>
              </a:ext>
            </a:extLst>
          </a:blip>
          <a:srcRect/>
          <a:stretch>
            <a:fillRect/>
          </a:stretch>
        </p:blipFill>
        <p:spPr>
          <a:xfrm>
            <a:off x="141515" y="304800"/>
            <a:ext cx="8850086" cy="6195060"/>
          </a:xfrm>
          <a:noFill/>
          <a:ln cap="flat">
            <a:solidFill>
              <a:srgbClr val="664400"/>
            </a:solidFill>
            <a:miter lim="800000"/>
            <a:headEnd type="none" w="med" len="med"/>
            <a:tailEnd type="none" w="med" len="me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02402" name="Picture 2" descr="http://edtech2.boisestate.edu/lockwoodm/Practice/images/WWI.gif"/>
          <p:cNvPicPr>
            <a:picLocks noChangeAspect="1" noChangeArrowheads="1"/>
          </p:cNvPicPr>
          <p:nvPr/>
        </p:nvPicPr>
        <p:blipFill>
          <a:blip r:embed="rId3" cstate="print"/>
          <a:srcRect/>
          <a:stretch>
            <a:fillRect/>
          </a:stretch>
        </p:blipFill>
        <p:spPr bwMode="auto">
          <a:xfrm>
            <a:off x="0" y="76200"/>
            <a:ext cx="9061182" cy="6781800"/>
          </a:xfrm>
          <a:prstGeom prst="rect">
            <a:avLst/>
          </a:prstGeom>
          <a:noFill/>
        </p:spPr>
      </p:pic>
    </p:spTree>
    <p:extLst>
      <p:ext uri="{BB962C8B-B14F-4D97-AF65-F5344CB8AC3E}">
        <p14:creationId xmlns:p14="http://schemas.microsoft.com/office/powerpoint/2010/main" xmlns="" val="31275532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defRPr/>
            </a:pPr>
            <a:r>
              <a:rPr lang="en-US" dirty="0" smtClean="0">
                <a:ea typeface="+mj-ea"/>
                <a:cs typeface="+mj-cs"/>
              </a:rPr>
              <a:t>Taking a Closer look</a:t>
            </a:r>
            <a:endParaRPr lang="en-US" dirty="0">
              <a:ea typeface="+mj-ea"/>
              <a:cs typeface="+mj-cs"/>
            </a:endParaRPr>
          </a:p>
        </p:txBody>
      </p:sp>
      <p:sp>
        <p:nvSpPr>
          <p:cNvPr id="65539" name="Subtitle 4"/>
          <p:cNvSpPr>
            <a:spLocks noGrp="1"/>
          </p:cNvSpPr>
          <p:nvPr>
            <p:ph type="subTitle" idx="1"/>
          </p:nvPr>
        </p:nvSpPr>
        <p:spPr>
          <a:xfrm>
            <a:off x="1371600" y="3332163"/>
            <a:ext cx="6400800" cy="1752600"/>
          </a:xfrm>
        </p:spPr>
        <p:txBody>
          <a:bodyPr/>
          <a:lstStyle/>
          <a:p>
            <a:endParaRPr lang="en-US" smtClean="0"/>
          </a:p>
        </p:txBody>
      </p:sp>
    </p:spTree>
    <p:extLst>
      <p:ext uri="{BB962C8B-B14F-4D97-AF65-F5344CB8AC3E}">
        <p14:creationId xmlns:p14="http://schemas.microsoft.com/office/powerpoint/2010/main" xmlns="" val="10710501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Austria</a:t>
            </a:r>
            <a:endParaRPr lang="en-US" dirty="0">
              <a:ea typeface="+mj-ea"/>
              <a:cs typeface="+mj-cs"/>
            </a:endParaRPr>
          </a:p>
        </p:txBody>
      </p:sp>
      <p:sp>
        <p:nvSpPr>
          <p:cNvPr id="66563" name="Content Placeholder 2"/>
          <p:cNvSpPr>
            <a:spLocks noGrp="1"/>
          </p:cNvSpPr>
          <p:nvPr>
            <p:ph idx="1"/>
          </p:nvPr>
        </p:nvSpPr>
        <p:spPr/>
        <p:txBody>
          <a:bodyPr/>
          <a:lstStyle/>
          <a:p>
            <a:pPr eaLnBrk="1" hangingPunct="1"/>
            <a:r>
              <a:rPr lang="en-US" u="sng" dirty="0" err="1" smtClean="0"/>
              <a:t>Berchtold</a:t>
            </a:r>
            <a:r>
              <a:rPr lang="en-US" dirty="0" smtClean="0"/>
              <a:t> (A-H Foreign minister) </a:t>
            </a:r>
            <a:r>
              <a:rPr lang="en-US" dirty="0" smtClean="0"/>
              <a:t>met </a:t>
            </a:r>
            <a:r>
              <a:rPr lang="en-US" u="sng" dirty="0" smtClean="0"/>
              <a:t>Conrad</a:t>
            </a:r>
            <a:r>
              <a:rPr lang="en-US" dirty="0" smtClean="0"/>
              <a:t>’s (A-H Army Chief of Staff) </a:t>
            </a:r>
            <a:r>
              <a:rPr lang="en-US" dirty="0" smtClean="0"/>
              <a:t>demand for mobilization against Serbia.  It was time, “to solve the Serbia situation.”  </a:t>
            </a:r>
          </a:p>
          <a:p>
            <a:pPr eaLnBrk="1" hangingPunct="1">
              <a:buFont typeface="Wingdings 2" pitchFamily="18" charset="2"/>
              <a:buNone/>
            </a:pPr>
            <a:r>
              <a:rPr lang="en-US" dirty="0" smtClean="0"/>
              <a:t>Two papers sent to Germany; memorandum outlining Austria’s diplomatic plans for the Balkans, as well as a personal letter to Wilhelm II from </a:t>
            </a:r>
            <a:r>
              <a:rPr lang="en-US" u="sng" dirty="0" smtClean="0"/>
              <a:t>Franz </a:t>
            </a:r>
            <a:r>
              <a:rPr lang="en-US" u="sng" dirty="0" smtClean="0"/>
              <a:t>Josef </a:t>
            </a:r>
            <a:r>
              <a:rPr lang="en-US" dirty="0" smtClean="0"/>
              <a:t>(A-H Emperor)</a:t>
            </a:r>
            <a:endParaRPr lang="en-US" dirty="0" smtClean="0"/>
          </a:p>
          <a:p>
            <a:pPr eaLnBrk="1" hangingPunct="1"/>
            <a:endParaRPr lang="en-US" dirty="0" smtClean="0"/>
          </a:p>
        </p:txBody>
      </p:sp>
    </p:spTree>
    <p:extLst>
      <p:ext uri="{BB962C8B-B14F-4D97-AF65-F5344CB8AC3E}">
        <p14:creationId xmlns:p14="http://schemas.microsoft.com/office/powerpoint/2010/main" xmlns="" val="5305272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4419600" cy="1143000"/>
          </a:xfrm>
        </p:spPr>
        <p:txBody>
          <a:bodyPr>
            <a:normAutofit fontScale="90000"/>
          </a:bodyPr>
          <a:lstStyle/>
          <a:p>
            <a:pPr eaLnBrk="1" fontAlgn="auto" hangingPunct="1">
              <a:spcAft>
                <a:spcPts val="0"/>
              </a:spcAft>
              <a:defRPr/>
            </a:pPr>
            <a:r>
              <a:rPr lang="en-US" dirty="0" smtClean="0">
                <a:ea typeface="+mj-ea"/>
                <a:cs typeface="+mj-cs"/>
              </a:rPr>
              <a:t>Letters to Germany</a:t>
            </a:r>
            <a:endParaRPr lang="en-US" dirty="0">
              <a:ea typeface="+mj-ea"/>
              <a:cs typeface="+mj-cs"/>
            </a:endParaRPr>
          </a:p>
        </p:txBody>
      </p:sp>
      <p:sp>
        <p:nvSpPr>
          <p:cNvPr id="67587" name="Content Placeholder 3"/>
          <p:cNvSpPr>
            <a:spLocks noGrp="1"/>
          </p:cNvSpPr>
          <p:nvPr>
            <p:ph sz="half" idx="1"/>
          </p:nvPr>
        </p:nvSpPr>
        <p:spPr/>
        <p:txBody>
          <a:bodyPr>
            <a:normAutofit lnSpcReduction="10000"/>
          </a:bodyPr>
          <a:lstStyle/>
          <a:p>
            <a:pPr eaLnBrk="1" hangingPunct="1"/>
            <a:r>
              <a:rPr lang="en-US" smtClean="0"/>
              <a:t>The letter blamed Russian and Serbian Pan-Slavism for the assassination.</a:t>
            </a:r>
          </a:p>
          <a:p>
            <a:pPr eaLnBrk="1" hangingPunct="1"/>
            <a:endParaRPr lang="en-US" smtClean="0"/>
          </a:p>
          <a:p>
            <a:pPr eaLnBrk="1" hangingPunct="1"/>
            <a:r>
              <a:rPr lang="en-US" smtClean="0"/>
              <a:t>The term war was never used.</a:t>
            </a:r>
          </a:p>
          <a:p>
            <a:pPr eaLnBrk="1" hangingPunct="1"/>
            <a:endParaRPr lang="en-US" smtClean="0"/>
          </a:p>
          <a:p>
            <a:pPr eaLnBrk="1" hangingPunct="1"/>
            <a:r>
              <a:rPr lang="en-US" smtClean="0"/>
              <a:t>Everyone was waiting for German reaction</a:t>
            </a:r>
          </a:p>
          <a:p>
            <a:pPr eaLnBrk="1" hangingPunct="1"/>
            <a:endParaRPr lang="en-US" smtClean="0"/>
          </a:p>
        </p:txBody>
      </p:sp>
      <p:pic>
        <p:nvPicPr>
          <p:cNvPr id="67588" name="Content Placeholder 5" descr="conrad_1.jpg"/>
          <p:cNvPicPr>
            <a:picLocks noGrp="1" noChangeAspect="1"/>
          </p:cNvPicPr>
          <p:nvPr>
            <p:ph sz="half" idx="2"/>
          </p:nvPr>
        </p:nvPicPr>
        <p:blipFill>
          <a:blip r:embed="rId2" cstate="print"/>
          <a:srcRect/>
          <a:stretch>
            <a:fillRect/>
          </a:stretch>
        </p:blipFill>
        <p:spPr>
          <a:xfrm>
            <a:off x="4572000" y="228600"/>
            <a:ext cx="4346575" cy="6477000"/>
          </a:xfrm>
        </p:spPr>
      </p:pic>
    </p:spTree>
    <p:extLst>
      <p:ext uri="{BB962C8B-B14F-4D97-AF65-F5344CB8AC3E}">
        <p14:creationId xmlns:p14="http://schemas.microsoft.com/office/powerpoint/2010/main" xmlns="" val="9833862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Arthur Zimmerman</a:t>
            </a:r>
            <a:endParaRPr lang="en-US" dirty="0">
              <a:ea typeface="+mj-ea"/>
              <a:cs typeface="+mj-cs"/>
            </a:endParaRPr>
          </a:p>
        </p:txBody>
      </p:sp>
      <p:sp>
        <p:nvSpPr>
          <p:cNvPr id="68611" name="Content Placeholder 2"/>
          <p:cNvSpPr>
            <a:spLocks noGrp="1"/>
          </p:cNvSpPr>
          <p:nvPr>
            <p:ph sz="half" idx="1"/>
          </p:nvPr>
        </p:nvSpPr>
        <p:spPr/>
        <p:txBody>
          <a:bodyPr/>
          <a:lstStyle/>
          <a:p>
            <a:pPr eaLnBrk="1" hangingPunct="1">
              <a:lnSpc>
                <a:spcPct val="90000"/>
              </a:lnSpc>
            </a:pPr>
            <a:r>
              <a:rPr lang="en-US" smtClean="0"/>
              <a:t>State Secretary Foreign Affairs</a:t>
            </a:r>
          </a:p>
          <a:p>
            <a:pPr eaLnBrk="1" hangingPunct="1">
              <a:lnSpc>
                <a:spcPct val="90000"/>
              </a:lnSpc>
            </a:pPr>
            <a:r>
              <a:rPr lang="en-US" smtClean="0"/>
              <a:t>Arthur Zimmerman was trying to calmly methodically plan a reaction, the Kaiser was in a much different mood, “The Serbs must be disposed of and that right soon!”</a:t>
            </a:r>
          </a:p>
          <a:p>
            <a:pPr eaLnBrk="1" hangingPunct="1">
              <a:lnSpc>
                <a:spcPct val="90000"/>
              </a:lnSpc>
            </a:pPr>
            <a:endParaRPr lang="en-US" smtClean="0"/>
          </a:p>
        </p:txBody>
      </p:sp>
      <p:pic>
        <p:nvPicPr>
          <p:cNvPr id="68612" name="Content Placeholder 4" descr="23737_f260.jpg"/>
          <p:cNvPicPr>
            <a:picLocks noGrp="1" noChangeAspect="1"/>
          </p:cNvPicPr>
          <p:nvPr>
            <p:ph sz="half" idx="2"/>
          </p:nvPr>
        </p:nvPicPr>
        <p:blipFill>
          <a:blip r:embed="rId2" cstate="print"/>
          <a:srcRect/>
          <a:stretch>
            <a:fillRect/>
          </a:stretch>
        </p:blipFill>
        <p:spPr>
          <a:xfrm>
            <a:off x="5029200" y="1295400"/>
            <a:ext cx="3505200" cy="5245100"/>
          </a:xfrm>
        </p:spPr>
      </p:pic>
    </p:spTree>
    <p:extLst>
      <p:ext uri="{BB962C8B-B14F-4D97-AF65-F5344CB8AC3E}">
        <p14:creationId xmlns:p14="http://schemas.microsoft.com/office/powerpoint/2010/main" xmlns="" val="19790842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57800" y="2438400"/>
            <a:ext cx="3581400" cy="1325562"/>
          </a:xfrm>
        </p:spPr>
        <p:txBody>
          <a:bodyPr>
            <a:normAutofit fontScale="90000"/>
          </a:bodyPr>
          <a:lstStyle/>
          <a:p>
            <a:pPr eaLnBrk="1" fontAlgn="auto" hangingPunct="1">
              <a:spcAft>
                <a:spcPts val="0"/>
              </a:spcAft>
              <a:defRPr/>
            </a:pPr>
            <a:r>
              <a:rPr lang="en-US" dirty="0" smtClean="0">
                <a:ea typeface="+mj-ea"/>
                <a:cs typeface="+mj-cs"/>
              </a:rPr>
              <a:t>Kaiser Wilhelm II</a:t>
            </a:r>
            <a:endParaRPr lang="en-US" dirty="0">
              <a:ea typeface="+mj-ea"/>
              <a:cs typeface="+mj-cs"/>
            </a:endParaRPr>
          </a:p>
        </p:txBody>
      </p:sp>
      <p:pic>
        <p:nvPicPr>
          <p:cNvPr id="69635" name="Content Placeholder 6" descr="Prtrt%20-Kaiser%20Wilhelm%20II.jpg"/>
          <p:cNvPicPr>
            <a:picLocks noGrp="1" noChangeAspect="1"/>
          </p:cNvPicPr>
          <p:nvPr>
            <p:ph idx="1"/>
          </p:nvPr>
        </p:nvPicPr>
        <p:blipFill>
          <a:blip r:embed="rId2" cstate="print"/>
          <a:srcRect/>
          <a:stretch>
            <a:fillRect/>
          </a:stretch>
        </p:blipFill>
        <p:spPr>
          <a:xfrm>
            <a:off x="304800" y="0"/>
            <a:ext cx="4953000" cy="6859588"/>
          </a:xfrm>
        </p:spPr>
      </p:pic>
    </p:spTree>
    <p:extLst>
      <p:ext uri="{BB962C8B-B14F-4D97-AF65-F5344CB8AC3E}">
        <p14:creationId xmlns:p14="http://schemas.microsoft.com/office/powerpoint/2010/main" xmlns="" val="40314699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5"/>
          <p:cNvSpPr>
            <a:spLocks noGrp="1"/>
          </p:cNvSpPr>
          <p:nvPr>
            <p:ph idx="1"/>
          </p:nvPr>
        </p:nvSpPr>
        <p:spPr>
          <a:xfrm>
            <a:off x="457200" y="152400"/>
            <a:ext cx="8229600" cy="6477000"/>
          </a:xfrm>
        </p:spPr>
        <p:txBody>
          <a:bodyPr>
            <a:normAutofit fontScale="92500" lnSpcReduction="10000"/>
          </a:bodyPr>
          <a:lstStyle/>
          <a:p>
            <a:pPr eaLnBrk="1" hangingPunct="1"/>
            <a:r>
              <a:rPr lang="en-US" dirty="0" smtClean="0"/>
              <a:t>Upon receiving the memorandums Kaiser Wilhelm II wished to consult his advisors, but changed his mind by stating, </a:t>
            </a:r>
            <a:endParaRPr lang="en-US" dirty="0" smtClean="0"/>
          </a:p>
          <a:p>
            <a:pPr lvl="1"/>
            <a:r>
              <a:rPr lang="en-US" dirty="0" smtClean="0"/>
              <a:t>“[</a:t>
            </a:r>
            <a:r>
              <a:rPr lang="en-US" dirty="0" smtClean="0"/>
              <a:t>Austria] might in this case, as in all others, rely upon Germany’s full support.”  He wanted a reaction without haste.</a:t>
            </a:r>
          </a:p>
          <a:p>
            <a:pPr eaLnBrk="1" hangingPunct="1"/>
            <a:r>
              <a:rPr lang="en-US" dirty="0" smtClean="0"/>
              <a:t>The Kaiser known to be impetuous and to react without consultation would later regret his reaction.</a:t>
            </a:r>
          </a:p>
          <a:p>
            <a:pPr eaLnBrk="1" hangingPunct="1"/>
            <a:r>
              <a:rPr lang="en-US" dirty="0" smtClean="0"/>
              <a:t>The Kaiser believed a strong stance would deter Russian involvement fully believing their army was nowhere near ready for war as well as that he could influence Nicholas </a:t>
            </a:r>
            <a:r>
              <a:rPr lang="en-US" dirty="0" smtClean="0"/>
              <a:t>II (</a:t>
            </a:r>
            <a:r>
              <a:rPr lang="en-US" b="1" i="1" u="sng" dirty="0" smtClean="0"/>
              <a:t>cousins</a:t>
            </a:r>
            <a:r>
              <a:rPr lang="en-US" dirty="0" smtClean="0"/>
              <a:t>!) </a:t>
            </a:r>
            <a:r>
              <a:rPr lang="en-US" dirty="0" smtClean="0"/>
              <a:t>into not going to war.</a:t>
            </a:r>
          </a:p>
          <a:p>
            <a:pPr eaLnBrk="1" hangingPunct="1"/>
            <a:endParaRPr lang="en-US" dirty="0" smtClean="0"/>
          </a:p>
        </p:txBody>
      </p:sp>
    </p:spTree>
    <p:extLst>
      <p:ext uri="{BB962C8B-B14F-4D97-AF65-F5344CB8AC3E}">
        <p14:creationId xmlns:p14="http://schemas.microsoft.com/office/powerpoint/2010/main" xmlns="" val="898793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0"/>
            <a:ext cx="8591550" cy="1066800"/>
          </a:xfrm>
        </p:spPr>
        <p:txBody>
          <a:bodyPr rtlCol="0">
            <a:normAutofit/>
          </a:bodyPr>
          <a:lstStyle/>
          <a:p>
            <a:pPr marL="484632">
              <a:defRPr/>
            </a:pPr>
            <a:r>
              <a:rPr lang="en-US" b="1" i="1" u="sng" dirty="0" smtClean="0">
                <a:solidFill>
                  <a:schemeClr val="accent1">
                    <a:tint val="83000"/>
                    <a:satMod val="150000"/>
                  </a:schemeClr>
                </a:solidFill>
                <a:cs typeface="Tunga" pitchFamily="34" charset="0"/>
              </a:rPr>
              <a:t>The Balkans &amp; our Causes…</a:t>
            </a:r>
            <a:endParaRPr lang="en-US" b="1" i="1" u="sng" dirty="0" smtClean="0">
              <a:solidFill>
                <a:srgbClr val="FF0000"/>
              </a:solidFill>
              <a:cs typeface="Tunga" pitchFamily="34" charset="0"/>
            </a:endParaRPr>
          </a:p>
        </p:txBody>
      </p:sp>
      <p:pic>
        <p:nvPicPr>
          <p:cNvPr id="2051" name="Picture 3" descr="E:\Skyline 2014_15\10th Euro Studies\WWI\balkans.jpg"/>
          <p:cNvPicPr>
            <a:picLocks noChangeAspect="1" noChangeArrowheads="1"/>
          </p:cNvPicPr>
          <p:nvPr/>
        </p:nvPicPr>
        <p:blipFill>
          <a:blip r:embed="rId3" cstate="print"/>
          <a:srcRect/>
          <a:stretch>
            <a:fillRect/>
          </a:stretch>
        </p:blipFill>
        <p:spPr bwMode="auto">
          <a:xfrm>
            <a:off x="4413978" y="990600"/>
            <a:ext cx="4730022" cy="5867400"/>
          </a:xfrm>
          <a:prstGeom prst="rect">
            <a:avLst/>
          </a:prstGeom>
          <a:noFill/>
        </p:spPr>
      </p:pic>
      <p:sp>
        <p:nvSpPr>
          <p:cNvPr id="6" name="TextBox 5"/>
          <p:cNvSpPr txBox="1"/>
          <p:nvPr/>
        </p:nvSpPr>
        <p:spPr>
          <a:xfrm>
            <a:off x="0" y="990600"/>
            <a:ext cx="4267200" cy="5909310"/>
          </a:xfrm>
          <a:prstGeom prst="rect">
            <a:avLst/>
          </a:prstGeom>
          <a:noFill/>
        </p:spPr>
        <p:txBody>
          <a:bodyPr wrap="square" rtlCol="0">
            <a:spAutoFit/>
          </a:bodyPr>
          <a:lstStyle/>
          <a:p>
            <a:pPr>
              <a:buFont typeface="Arial" pitchFamily="34" charset="0"/>
              <a:buChar char="•"/>
            </a:pPr>
            <a:r>
              <a:rPr lang="en-US" sz="2000" b="1" u="sng" dirty="0" smtClean="0"/>
              <a:t>Militarism</a:t>
            </a:r>
            <a:r>
              <a:rPr lang="en-US" sz="2000" dirty="0" smtClean="0"/>
              <a:t>—Germany wanted the Ottoman’s to collapse and take their armaments.  Along with the build up that’s taking place in western Europe.</a:t>
            </a:r>
          </a:p>
          <a:p>
            <a:pPr>
              <a:buFont typeface="Arial" pitchFamily="34" charset="0"/>
              <a:buChar char="•"/>
            </a:pPr>
            <a:r>
              <a:rPr lang="en-US" sz="2000" b="1" u="sng" dirty="0" smtClean="0"/>
              <a:t>Alliances</a:t>
            </a:r>
            <a:r>
              <a:rPr lang="en-US" sz="2000" dirty="0" smtClean="0"/>
              <a:t>—GB &amp; France opposed to Germany and Russian interests.</a:t>
            </a:r>
          </a:p>
          <a:p>
            <a:pPr>
              <a:buFont typeface="Arial" pitchFamily="34" charset="0"/>
              <a:buChar char="•"/>
            </a:pPr>
            <a:r>
              <a:rPr lang="en-US" sz="2000" b="1" u="sng" dirty="0" smtClean="0"/>
              <a:t>Nationalism</a:t>
            </a:r>
            <a:r>
              <a:rPr lang="en-US" sz="2000" dirty="0" smtClean="0"/>
              <a:t>—the gaining of independence of many of these nations.</a:t>
            </a:r>
          </a:p>
          <a:p>
            <a:pPr>
              <a:buFont typeface="Arial" pitchFamily="34" charset="0"/>
              <a:buChar char="•"/>
            </a:pPr>
            <a:r>
              <a:rPr lang="en-US" sz="2000" b="1" u="sng" dirty="0" smtClean="0"/>
              <a:t>Imperialism</a:t>
            </a:r>
            <a:r>
              <a:rPr lang="en-US" sz="2000" dirty="0" smtClean="0"/>
              <a:t>—Austria-Hungary exerting their influence over Bosnia-</a:t>
            </a:r>
            <a:r>
              <a:rPr lang="en-US" sz="2000" dirty="0"/>
              <a:t>H</a:t>
            </a:r>
            <a:r>
              <a:rPr lang="en-US" sz="2000" dirty="0" smtClean="0"/>
              <a:t>erzegovina (as well as GB, FR, GER, &amp; RUS)</a:t>
            </a:r>
          </a:p>
          <a:p>
            <a:pPr>
              <a:buFont typeface="Arial" pitchFamily="34" charset="0"/>
              <a:buChar char="•"/>
            </a:pPr>
            <a:r>
              <a:rPr lang="en-US" sz="2000" b="1" u="sng" dirty="0" smtClean="0"/>
              <a:t>Assassination</a:t>
            </a:r>
            <a:r>
              <a:rPr lang="en-US" sz="2000" dirty="0" smtClean="0"/>
              <a:t>—let’s see what happens tonight!</a:t>
            </a:r>
          </a:p>
          <a:p>
            <a:pPr>
              <a:buFont typeface="Arial" pitchFamily="34" charset="0"/>
              <a:buChar char="•"/>
            </a:pPr>
            <a:r>
              <a:rPr lang="en-US" sz="2000" b="1" u="sng" dirty="0" smtClean="0"/>
              <a:t>Competition</a:t>
            </a:r>
            <a:r>
              <a:rPr lang="en-US" sz="2000" dirty="0" smtClean="0"/>
              <a:t>—all these nations are so interested in controlling this area of Europe.</a:t>
            </a:r>
          </a:p>
          <a:p>
            <a:pPr lvl="1">
              <a:buFont typeface="Arial" pitchFamily="34" charset="0"/>
              <a:buChar char="•"/>
            </a:pPr>
            <a:endParaRPr lang="en-US" dirty="0"/>
          </a:p>
        </p:txBody>
      </p:sp>
    </p:spTree>
    <p:extLst>
      <p:ext uri="{BB962C8B-B14F-4D97-AF65-F5344CB8AC3E}">
        <p14:creationId xmlns:p14="http://schemas.microsoft.com/office/powerpoint/2010/main" xmlns="" val="788172436"/>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The Big Decision</a:t>
            </a:r>
            <a:endParaRPr lang="en-US" dirty="0">
              <a:ea typeface="+mj-ea"/>
              <a:cs typeface="+mj-cs"/>
            </a:endParaRPr>
          </a:p>
        </p:txBody>
      </p:sp>
      <p:sp>
        <p:nvSpPr>
          <p:cNvPr id="71683" name="Content Placeholder 2"/>
          <p:cNvSpPr>
            <a:spLocks noGrp="1"/>
          </p:cNvSpPr>
          <p:nvPr>
            <p:ph idx="1"/>
          </p:nvPr>
        </p:nvSpPr>
        <p:spPr/>
        <p:txBody>
          <a:bodyPr/>
          <a:lstStyle/>
          <a:p>
            <a:pPr eaLnBrk="1" hangingPunct="1"/>
            <a:endParaRPr lang="en-US" smtClean="0"/>
          </a:p>
          <a:p>
            <a:pPr eaLnBrk="1" hangingPunct="1"/>
            <a:r>
              <a:rPr lang="en-US" smtClean="0"/>
              <a:t>Lose the Alliance with Austria-Hungary or risk war with Russia?</a:t>
            </a:r>
          </a:p>
          <a:p>
            <a:pPr eaLnBrk="1" hangingPunct="1"/>
            <a:r>
              <a:rPr lang="en-US" smtClean="0"/>
              <a:t>Blank Check?  More like, “incitement and encouragement to take action against Serbia.”</a:t>
            </a:r>
          </a:p>
          <a:p>
            <a:pPr eaLnBrk="1" hangingPunct="1"/>
            <a:r>
              <a:rPr lang="en-US" smtClean="0"/>
              <a:t>The German response became known as the, “Blank Check.”</a:t>
            </a:r>
          </a:p>
          <a:p>
            <a:pPr eaLnBrk="1" hangingPunct="1"/>
            <a:endParaRPr lang="en-US" smtClean="0"/>
          </a:p>
        </p:txBody>
      </p:sp>
    </p:spTree>
    <p:extLst>
      <p:ext uri="{BB962C8B-B14F-4D97-AF65-F5344CB8AC3E}">
        <p14:creationId xmlns:p14="http://schemas.microsoft.com/office/powerpoint/2010/main" xmlns="" val="40615617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Did Germany start </a:t>
            </a:r>
            <a:r>
              <a:rPr lang="en-US" dirty="0" smtClean="0">
                <a:ea typeface="+mj-ea"/>
                <a:cs typeface="+mj-cs"/>
              </a:rPr>
              <a:t>a fight?</a:t>
            </a:r>
            <a:endParaRPr lang="en-US" dirty="0">
              <a:ea typeface="+mj-ea"/>
              <a:cs typeface="+mj-cs"/>
            </a:endParaRPr>
          </a:p>
        </p:txBody>
      </p:sp>
      <p:sp>
        <p:nvSpPr>
          <p:cNvPr id="72707" name="Content Placeholder 2"/>
          <p:cNvSpPr>
            <a:spLocks noGrp="1"/>
          </p:cNvSpPr>
          <p:nvPr>
            <p:ph idx="1"/>
          </p:nvPr>
        </p:nvSpPr>
        <p:spPr>
          <a:xfrm>
            <a:off x="457200" y="1600201"/>
            <a:ext cx="8229600" cy="3505200"/>
          </a:xfrm>
        </p:spPr>
        <p:txBody>
          <a:bodyPr>
            <a:normAutofit/>
          </a:bodyPr>
          <a:lstStyle/>
          <a:p>
            <a:pPr algn="ctr" eaLnBrk="1" hangingPunct="1">
              <a:buNone/>
            </a:pPr>
            <a:r>
              <a:rPr lang="en-US" sz="5400" dirty="0" smtClean="0"/>
              <a:t>Might </a:t>
            </a:r>
            <a:r>
              <a:rPr lang="en-US" sz="5400" dirty="0" smtClean="0"/>
              <a:t>Austria have taken action without encouragement from Germany?  </a:t>
            </a:r>
          </a:p>
          <a:p>
            <a:pPr eaLnBrk="1" hangingPunct="1"/>
            <a:endParaRPr lang="en-US" dirty="0" smtClean="0"/>
          </a:p>
        </p:txBody>
      </p:sp>
      <p:sp>
        <p:nvSpPr>
          <p:cNvPr id="4" name="TextBox 3"/>
          <p:cNvSpPr txBox="1"/>
          <p:nvPr/>
        </p:nvSpPr>
        <p:spPr>
          <a:xfrm>
            <a:off x="1828800" y="5410200"/>
            <a:ext cx="5486400" cy="1200329"/>
          </a:xfrm>
          <a:prstGeom prst="rect">
            <a:avLst/>
          </a:prstGeom>
          <a:noFill/>
        </p:spPr>
        <p:txBody>
          <a:bodyPr wrap="square" rtlCol="0">
            <a:spAutoFit/>
          </a:bodyPr>
          <a:lstStyle/>
          <a:p>
            <a:pPr algn="ctr"/>
            <a:r>
              <a:rPr lang="en-US" sz="3600" u="sng" dirty="0" smtClean="0"/>
              <a:t>Probably </a:t>
            </a:r>
            <a:r>
              <a:rPr lang="en-US" sz="3600" u="sng" dirty="0" smtClean="0"/>
              <a:t>not</a:t>
            </a:r>
            <a:r>
              <a:rPr lang="en-US" sz="3600" dirty="0" smtClean="0"/>
              <a:t>…but I guess we’ll never know…</a:t>
            </a:r>
            <a:endParaRPr lang="en-US" sz="3600" dirty="0"/>
          </a:p>
        </p:txBody>
      </p:sp>
    </p:spTree>
    <p:extLst>
      <p:ext uri="{BB962C8B-B14F-4D97-AF65-F5344CB8AC3E}">
        <p14:creationId xmlns:p14="http://schemas.microsoft.com/office/powerpoint/2010/main" xmlns="" val="8826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Austrian Reaction</a:t>
            </a:r>
            <a:endParaRPr lang="en-US" dirty="0">
              <a:ea typeface="+mj-ea"/>
              <a:cs typeface="+mj-cs"/>
            </a:endParaRPr>
          </a:p>
        </p:txBody>
      </p:sp>
      <p:sp>
        <p:nvSpPr>
          <p:cNvPr id="73731" name="Content Placeholder 2"/>
          <p:cNvSpPr>
            <a:spLocks noGrp="1"/>
          </p:cNvSpPr>
          <p:nvPr>
            <p:ph idx="1"/>
          </p:nvPr>
        </p:nvSpPr>
        <p:spPr/>
        <p:txBody>
          <a:bodyPr>
            <a:normAutofit/>
          </a:bodyPr>
          <a:lstStyle/>
          <a:p>
            <a:pPr eaLnBrk="1" hangingPunct="1"/>
            <a:r>
              <a:rPr lang="en-US" dirty="0" smtClean="0"/>
              <a:t>July 19 second Austrian Ministerial Council agreed to send an ultimatum demanding a </a:t>
            </a:r>
            <a:r>
              <a:rPr lang="en-US" u="sng" dirty="0" smtClean="0"/>
              <a:t>joint investigation</a:t>
            </a:r>
            <a:r>
              <a:rPr lang="en-US" dirty="0" smtClean="0"/>
              <a:t>, </a:t>
            </a:r>
            <a:r>
              <a:rPr lang="en-US" u="sng" dirty="0" smtClean="0"/>
              <a:t>public admission of Serbian responsibility</a:t>
            </a:r>
            <a:r>
              <a:rPr lang="en-US" dirty="0" smtClean="0"/>
              <a:t>, and </a:t>
            </a:r>
            <a:r>
              <a:rPr lang="en-US" u="sng" dirty="0" smtClean="0"/>
              <a:t>pledge future good behavior</a:t>
            </a:r>
            <a:r>
              <a:rPr lang="en-US" dirty="0" smtClean="0"/>
              <a:t> with a 48 hour time limit to respond.  To be delivered July 23</a:t>
            </a:r>
            <a:r>
              <a:rPr lang="en-US" dirty="0" smtClean="0"/>
              <a:t>.</a:t>
            </a:r>
          </a:p>
          <a:p>
            <a:pPr lvl="1"/>
            <a:r>
              <a:rPr lang="en-US" b="1" u="sng" dirty="0" smtClean="0"/>
              <a:t>Reasonable???</a:t>
            </a:r>
            <a:endParaRPr lang="en-US" b="1" u="sng" dirty="0" smtClean="0"/>
          </a:p>
          <a:p>
            <a:pPr eaLnBrk="1" hangingPunct="1"/>
            <a:endParaRPr lang="en-US" dirty="0" smtClean="0"/>
          </a:p>
        </p:txBody>
      </p:sp>
      <p:sp>
        <p:nvSpPr>
          <p:cNvPr id="5" name="TextBox 4"/>
          <p:cNvSpPr txBox="1"/>
          <p:nvPr/>
        </p:nvSpPr>
        <p:spPr>
          <a:xfrm>
            <a:off x="5029200" y="4038600"/>
            <a:ext cx="3962400" cy="2954655"/>
          </a:xfrm>
          <a:prstGeom prst="rect">
            <a:avLst/>
          </a:prstGeom>
          <a:noFill/>
        </p:spPr>
        <p:txBody>
          <a:bodyPr wrap="square" rtlCol="0">
            <a:spAutoFit/>
          </a:bodyPr>
          <a:lstStyle/>
          <a:p>
            <a:r>
              <a:rPr lang="en-US" sz="2400" b="1" i="1" u="sng" dirty="0" smtClean="0"/>
              <a:t>Big Problem</a:t>
            </a:r>
            <a:r>
              <a:rPr lang="en-US" sz="2400" b="1" i="1" u="sng" dirty="0" smtClean="0"/>
              <a:t>!</a:t>
            </a:r>
          </a:p>
          <a:p>
            <a:pPr lvl="1"/>
            <a:r>
              <a:rPr lang="en-US" sz="2400" b="1" i="1" u="sng" dirty="0" smtClean="0"/>
              <a:t>The delay of ultimatum had moved public outrage into a sympathy movement towards Serbia with anger towards Austria (21 days).</a:t>
            </a:r>
          </a:p>
          <a:p>
            <a:endParaRPr lang="en-US" dirty="0"/>
          </a:p>
        </p:txBody>
      </p:sp>
    </p:spTree>
    <p:extLst>
      <p:ext uri="{BB962C8B-B14F-4D97-AF65-F5344CB8AC3E}">
        <p14:creationId xmlns:p14="http://schemas.microsoft.com/office/powerpoint/2010/main" xmlns="" val="51573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heckerboard(across)">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ea typeface="+mj-ea"/>
                <a:cs typeface="+mj-cs"/>
              </a:rPr>
              <a:t>Germanys' response to ultimatum</a:t>
            </a:r>
            <a:endParaRPr lang="en-US" dirty="0">
              <a:ea typeface="+mj-ea"/>
              <a:cs typeface="+mj-cs"/>
            </a:endParaRPr>
          </a:p>
        </p:txBody>
      </p:sp>
      <p:sp>
        <p:nvSpPr>
          <p:cNvPr id="74755" name="Content Placeholder 2"/>
          <p:cNvSpPr>
            <a:spLocks noGrp="1"/>
          </p:cNvSpPr>
          <p:nvPr>
            <p:ph idx="1"/>
          </p:nvPr>
        </p:nvSpPr>
        <p:spPr/>
        <p:txBody>
          <a:bodyPr/>
          <a:lstStyle/>
          <a:p>
            <a:pPr eaLnBrk="1" hangingPunct="1"/>
            <a:r>
              <a:rPr lang="en-US" smtClean="0"/>
              <a:t>Germany – We don’t know what’s going on with Austria-Hungary</a:t>
            </a:r>
          </a:p>
          <a:p>
            <a:pPr eaLnBrk="1" hangingPunct="1">
              <a:buFont typeface="Wingdings 2" pitchFamily="18" charset="2"/>
              <a:buNone/>
            </a:pPr>
            <a:endParaRPr lang="en-US" smtClean="0"/>
          </a:p>
          <a:p>
            <a:pPr eaLnBrk="1" hangingPunct="1">
              <a:buFont typeface="Wingdings 2" pitchFamily="18" charset="2"/>
              <a:buNone/>
            </a:pPr>
            <a:endParaRPr lang="en-US" smtClean="0"/>
          </a:p>
          <a:p>
            <a:pPr eaLnBrk="1" hangingPunct="1">
              <a:buFont typeface="Wingdings 2" pitchFamily="18" charset="2"/>
              <a:buNone/>
            </a:pPr>
            <a:r>
              <a:rPr lang="en-US" smtClean="0"/>
              <a:t>But in truth…</a:t>
            </a:r>
          </a:p>
          <a:p>
            <a:pPr eaLnBrk="1" hangingPunct="1">
              <a:buFont typeface="Wingdings 2" pitchFamily="18" charset="2"/>
              <a:buNone/>
            </a:pPr>
            <a:r>
              <a:rPr lang="en-US" smtClean="0"/>
              <a:t> They knew everything</a:t>
            </a:r>
          </a:p>
          <a:p>
            <a:pPr eaLnBrk="1" hangingPunct="1"/>
            <a:endParaRPr lang="en-US" smtClean="0"/>
          </a:p>
        </p:txBody>
      </p:sp>
    </p:spTree>
    <p:extLst>
      <p:ext uri="{BB962C8B-B14F-4D97-AF65-F5344CB8AC3E}">
        <p14:creationId xmlns:p14="http://schemas.microsoft.com/office/powerpoint/2010/main" xmlns="" val="27909923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World’s Response</a:t>
            </a:r>
            <a:endParaRPr lang="en-US" dirty="0">
              <a:ea typeface="+mj-ea"/>
              <a:cs typeface="+mj-cs"/>
            </a:endParaRPr>
          </a:p>
        </p:txBody>
      </p:sp>
      <p:sp>
        <p:nvSpPr>
          <p:cNvPr id="76803" name="Content Placeholder 2"/>
          <p:cNvSpPr>
            <a:spLocks noGrp="1"/>
          </p:cNvSpPr>
          <p:nvPr>
            <p:ph idx="1"/>
          </p:nvPr>
        </p:nvSpPr>
        <p:spPr/>
        <p:txBody>
          <a:bodyPr/>
          <a:lstStyle/>
          <a:p>
            <a:pPr eaLnBrk="1" hangingPunct="1"/>
            <a:endParaRPr lang="en-US" smtClean="0"/>
          </a:p>
          <a:p>
            <a:pPr eaLnBrk="1" hangingPunct="1"/>
            <a:r>
              <a:rPr lang="en-US" smtClean="0"/>
              <a:t>Britain, France, Russia tried to extend the time limit and suggested mediation.  </a:t>
            </a:r>
          </a:p>
          <a:p>
            <a:pPr eaLnBrk="1" hangingPunct="1"/>
            <a:endParaRPr lang="en-US" smtClean="0"/>
          </a:p>
          <a:p>
            <a:pPr eaLnBrk="1" hangingPunct="1"/>
            <a:r>
              <a:rPr lang="en-US" smtClean="0"/>
              <a:t>“You are setting fire to Europe.” – Sazonov (Russia’s Foreign Minister)</a:t>
            </a:r>
          </a:p>
          <a:p>
            <a:pPr lvl="1" eaLnBrk="1" hangingPunct="1"/>
            <a:r>
              <a:rPr lang="en-US" smtClean="0"/>
              <a:t>Had serious doubts on readiness and economy of Russia.  He was scared to depend on Britain. </a:t>
            </a:r>
          </a:p>
          <a:p>
            <a:pPr eaLnBrk="1" hangingPunct="1"/>
            <a:endParaRPr lang="en-US" smtClean="0"/>
          </a:p>
        </p:txBody>
      </p:sp>
    </p:spTree>
    <p:extLst>
      <p:ext uri="{BB962C8B-B14F-4D97-AF65-F5344CB8AC3E}">
        <p14:creationId xmlns:p14="http://schemas.microsoft.com/office/powerpoint/2010/main" xmlns="" val="13694042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ea typeface="+mj-ea"/>
                <a:cs typeface="+mj-cs"/>
              </a:rPr>
              <a:t>Serbia’s Reaction to ultimatum</a:t>
            </a:r>
            <a:endParaRPr lang="en-US" dirty="0">
              <a:ea typeface="+mj-ea"/>
              <a:cs typeface="+mj-cs"/>
            </a:endParaRPr>
          </a:p>
        </p:txBody>
      </p:sp>
      <p:sp>
        <p:nvSpPr>
          <p:cNvPr id="77827" name="Content Placeholder 2"/>
          <p:cNvSpPr>
            <a:spLocks noGrp="1"/>
          </p:cNvSpPr>
          <p:nvPr>
            <p:ph idx="1"/>
          </p:nvPr>
        </p:nvSpPr>
        <p:spPr/>
        <p:txBody>
          <a:bodyPr/>
          <a:lstStyle/>
          <a:p>
            <a:pPr eaLnBrk="1" hangingPunct="1"/>
            <a:endParaRPr lang="en-US" smtClean="0"/>
          </a:p>
          <a:p>
            <a:pPr eaLnBrk="1" hangingPunct="1"/>
            <a:endParaRPr lang="en-US" smtClean="0"/>
          </a:p>
          <a:p>
            <a:pPr eaLnBrk="1" hangingPunct="1"/>
            <a:r>
              <a:rPr lang="en-US" smtClean="0"/>
              <a:t>Serbia agreed on 9 of the 10 terms, would not agree to Austrian participation in the investigation inside Serbia.  The diplomatic achievement won praise for Austria, except in Kaiser Wilhelm’s mind.</a:t>
            </a:r>
          </a:p>
          <a:p>
            <a:pPr eaLnBrk="1" hangingPunct="1"/>
            <a:endParaRPr lang="en-US" smtClean="0"/>
          </a:p>
        </p:txBody>
      </p:sp>
    </p:spTree>
    <p:extLst>
      <p:ext uri="{BB962C8B-B14F-4D97-AF65-F5344CB8AC3E}">
        <p14:creationId xmlns:p14="http://schemas.microsoft.com/office/powerpoint/2010/main" xmlns="" val="7246303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Falling Dominos</a:t>
            </a:r>
            <a:endParaRPr lang="en-US" dirty="0">
              <a:ea typeface="+mj-ea"/>
              <a:cs typeface="+mj-cs"/>
            </a:endParaRPr>
          </a:p>
        </p:txBody>
      </p:sp>
      <p:sp>
        <p:nvSpPr>
          <p:cNvPr id="78851" name="Content Placeholder 2"/>
          <p:cNvSpPr>
            <a:spLocks noGrp="1"/>
          </p:cNvSpPr>
          <p:nvPr>
            <p:ph idx="1"/>
          </p:nvPr>
        </p:nvSpPr>
        <p:spPr/>
        <p:txBody>
          <a:bodyPr/>
          <a:lstStyle/>
          <a:p>
            <a:pPr eaLnBrk="1" hangingPunct="1">
              <a:lnSpc>
                <a:spcPct val="80000"/>
              </a:lnSpc>
            </a:pPr>
            <a:r>
              <a:rPr lang="en-US" sz="2600" smtClean="0"/>
              <a:t>Franz Josef - “window of opportunity.”</a:t>
            </a:r>
          </a:p>
          <a:p>
            <a:pPr eaLnBrk="1" hangingPunct="1">
              <a:lnSpc>
                <a:spcPct val="80000"/>
              </a:lnSpc>
            </a:pPr>
            <a:r>
              <a:rPr lang="en-US" sz="2600" smtClean="0"/>
              <a:t>28 July Austria-Hungary declared war on Serbia.  29 July, ships fired upon Belgrade.</a:t>
            </a:r>
          </a:p>
          <a:p>
            <a:pPr eaLnBrk="1" hangingPunct="1">
              <a:lnSpc>
                <a:spcPct val="80000"/>
              </a:lnSpc>
            </a:pPr>
            <a:endParaRPr lang="en-US" sz="2600" smtClean="0"/>
          </a:p>
          <a:p>
            <a:pPr eaLnBrk="1" hangingPunct="1">
              <a:lnSpc>
                <a:spcPct val="80000"/>
              </a:lnSpc>
            </a:pPr>
            <a:r>
              <a:rPr lang="en-US" sz="2600" smtClean="0"/>
              <a:t>Russian thought through firmness, not to bring war on, might stop a war from starting.  They mobilized troops 28 July.</a:t>
            </a:r>
          </a:p>
          <a:p>
            <a:pPr eaLnBrk="1" hangingPunct="1">
              <a:lnSpc>
                <a:spcPct val="80000"/>
              </a:lnSpc>
            </a:pPr>
            <a:r>
              <a:rPr lang="en-US" sz="2600" smtClean="0"/>
              <a:t>Germany warned that if Russia continued to mobilize, Germany would mobilize and war would follow.  </a:t>
            </a:r>
          </a:p>
        </p:txBody>
      </p:sp>
    </p:spTree>
    <p:extLst>
      <p:ext uri="{BB962C8B-B14F-4D97-AF65-F5344CB8AC3E}">
        <p14:creationId xmlns:p14="http://schemas.microsoft.com/office/powerpoint/2010/main" xmlns="" val="3114218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2"/>
          <p:cNvSpPr>
            <a:spLocks noGrp="1"/>
          </p:cNvSpPr>
          <p:nvPr>
            <p:ph idx="1"/>
          </p:nvPr>
        </p:nvSpPr>
        <p:spPr>
          <a:xfrm>
            <a:off x="457200" y="457200"/>
            <a:ext cx="8229600" cy="5851525"/>
          </a:xfrm>
        </p:spPr>
        <p:txBody>
          <a:bodyPr/>
          <a:lstStyle/>
          <a:p>
            <a:pPr eaLnBrk="1" hangingPunct="1"/>
            <a:endParaRPr lang="en-US" smtClean="0"/>
          </a:p>
          <a:p>
            <a:pPr eaLnBrk="1" hangingPunct="1"/>
            <a:endParaRPr lang="en-US" smtClean="0"/>
          </a:p>
          <a:p>
            <a:pPr eaLnBrk="1" hangingPunct="1"/>
            <a:r>
              <a:rPr lang="en-US" smtClean="0"/>
              <a:t>Russia fully mobilized for war 13 August hoping mobilization would prevent war.</a:t>
            </a:r>
          </a:p>
          <a:p>
            <a:pPr eaLnBrk="1" hangingPunct="1"/>
            <a:endParaRPr lang="en-US" smtClean="0"/>
          </a:p>
          <a:p>
            <a:pPr eaLnBrk="1" hangingPunct="1"/>
            <a:endParaRPr lang="en-US" smtClean="0"/>
          </a:p>
          <a:p>
            <a:pPr eaLnBrk="1" hangingPunct="1"/>
            <a:r>
              <a:rPr lang="en-US" smtClean="0"/>
              <a:t>Germans mobilized in response, problem was, mobilization for them meant war.</a:t>
            </a:r>
          </a:p>
          <a:p>
            <a:pPr eaLnBrk="1" hangingPunct="1"/>
            <a:endParaRPr lang="en-US" smtClean="0"/>
          </a:p>
          <a:p>
            <a:pPr eaLnBrk="1" hangingPunct="1"/>
            <a:endParaRPr lang="en-US" smtClean="0"/>
          </a:p>
        </p:txBody>
      </p:sp>
      <p:sp>
        <p:nvSpPr>
          <p:cNvPr id="79875" name="TextBox 2"/>
          <p:cNvSpPr txBox="1">
            <a:spLocks noChangeArrowheads="1"/>
          </p:cNvSpPr>
          <p:nvPr/>
        </p:nvSpPr>
        <p:spPr bwMode="auto">
          <a:xfrm>
            <a:off x="3124200" y="2743200"/>
            <a:ext cx="184731" cy="461665"/>
          </a:xfrm>
          <a:prstGeom prst="rect">
            <a:avLst/>
          </a:prstGeom>
          <a:noFill/>
          <a:ln w="9525">
            <a:noFill/>
            <a:miter lim="800000"/>
            <a:headEnd/>
            <a:tailEnd/>
          </a:ln>
        </p:spPr>
        <p:txBody>
          <a:bodyPr wrap="none">
            <a:spAutoFit/>
          </a:bodyPr>
          <a:lstStyle/>
          <a:p>
            <a:endParaRPr lang="en-US" sz="2400" dirty="0"/>
          </a:p>
        </p:txBody>
      </p:sp>
    </p:spTree>
    <p:extLst>
      <p:ext uri="{BB962C8B-B14F-4D97-AF65-F5344CB8AC3E}">
        <p14:creationId xmlns:p14="http://schemas.microsoft.com/office/powerpoint/2010/main" xmlns="" val="34571094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err="1" smtClean="0">
                <a:ea typeface="+mj-ea"/>
                <a:cs typeface="+mj-cs"/>
              </a:rPr>
              <a:t>Uhh</a:t>
            </a:r>
            <a:r>
              <a:rPr lang="en-US" dirty="0" smtClean="0">
                <a:ea typeface="+mj-ea"/>
                <a:cs typeface="+mj-cs"/>
              </a:rPr>
              <a:t> </a:t>
            </a:r>
            <a:r>
              <a:rPr lang="en-US" dirty="0" err="1" smtClean="0">
                <a:ea typeface="+mj-ea"/>
                <a:cs typeface="+mj-cs"/>
              </a:rPr>
              <a:t>Ohh</a:t>
            </a:r>
            <a:r>
              <a:rPr lang="en-US" dirty="0" smtClean="0">
                <a:ea typeface="+mj-ea"/>
                <a:cs typeface="+mj-cs"/>
              </a:rPr>
              <a:t>!!</a:t>
            </a:r>
            <a:endParaRPr lang="en-US" dirty="0">
              <a:ea typeface="+mj-ea"/>
              <a:cs typeface="+mj-cs"/>
            </a:endParaRPr>
          </a:p>
        </p:txBody>
      </p:sp>
      <p:sp>
        <p:nvSpPr>
          <p:cNvPr id="80899" name="Content Placeholder 2"/>
          <p:cNvSpPr>
            <a:spLocks noGrp="1"/>
          </p:cNvSpPr>
          <p:nvPr>
            <p:ph idx="1"/>
          </p:nvPr>
        </p:nvSpPr>
        <p:spPr/>
        <p:txBody>
          <a:bodyPr/>
          <a:lstStyle/>
          <a:p>
            <a:pPr eaLnBrk="1" hangingPunct="1"/>
            <a:r>
              <a:rPr lang="en-US" smtClean="0"/>
              <a:t>Kaiser called a halt to ships after reading the reply from Serbia.  He planned to have Austria’s army march into Belgrade and hold it as security for Serbia to carry out promises.  Message was given too late.</a:t>
            </a:r>
          </a:p>
          <a:p>
            <a:pPr eaLnBrk="1" hangingPunct="1"/>
            <a:endParaRPr lang="en-US" smtClean="0"/>
          </a:p>
          <a:p>
            <a:pPr lvl="1" eaLnBrk="1" hangingPunct="1"/>
            <a:r>
              <a:rPr lang="en-US" smtClean="0"/>
              <a:t>Austria could not reverse action of declaring war</a:t>
            </a:r>
          </a:p>
          <a:p>
            <a:pPr eaLnBrk="1" hangingPunct="1"/>
            <a:endParaRPr lang="en-US" smtClean="0"/>
          </a:p>
        </p:txBody>
      </p:sp>
    </p:spTree>
    <p:extLst>
      <p:ext uri="{BB962C8B-B14F-4D97-AF65-F5344CB8AC3E}">
        <p14:creationId xmlns:p14="http://schemas.microsoft.com/office/powerpoint/2010/main" xmlns="" val="6824551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Germany trying to look good</a:t>
            </a:r>
            <a:endParaRPr lang="en-US" dirty="0">
              <a:ea typeface="+mj-ea"/>
              <a:cs typeface="+mj-cs"/>
            </a:endParaRPr>
          </a:p>
        </p:txBody>
      </p:sp>
      <p:sp>
        <p:nvSpPr>
          <p:cNvPr id="81923" name="Content Placeholder 2"/>
          <p:cNvSpPr>
            <a:spLocks noGrp="1"/>
          </p:cNvSpPr>
          <p:nvPr>
            <p:ph idx="1"/>
          </p:nvPr>
        </p:nvSpPr>
        <p:spPr/>
        <p:txBody>
          <a:bodyPr/>
          <a:lstStyle/>
          <a:p>
            <a:pPr eaLnBrk="1" hangingPunct="1"/>
            <a:r>
              <a:rPr lang="en-US" dirty="0" smtClean="0"/>
              <a:t>31 July Germany waited</a:t>
            </a:r>
          </a:p>
          <a:p>
            <a:pPr marL="812800" lvl="2" indent="-411163" eaLnBrk="1" hangingPunct="1">
              <a:buClr>
                <a:srgbClr val="F9F9F9"/>
              </a:buClr>
              <a:buSzPct val="65000"/>
              <a:buFont typeface="Wingdings 2" pitchFamily="18" charset="2"/>
              <a:buChar char=""/>
            </a:pPr>
            <a:r>
              <a:rPr lang="en-US" dirty="0" smtClean="0"/>
              <a:t>Want to blame Russia</a:t>
            </a:r>
          </a:p>
          <a:p>
            <a:pPr eaLnBrk="1" hangingPunct="1"/>
            <a:r>
              <a:rPr lang="en-US" dirty="0" smtClean="0"/>
              <a:t>Germany asked Russia to stop mobilizing, Russia refused, Germany declared war 1 August</a:t>
            </a:r>
          </a:p>
          <a:p>
            <a:pPr lvl="1" eaLnBrk="1" hangingPunct="1"/>
            <a:r>
              <a:rPr lang="en-US" dirty="0" smtClean="0"/>
              <a:t>Asked France to stay neutral</a:t>
            </a:r>
          </a:p>
          <a:p>
            <a:pPr lvl="1" eaLnBrk="1" hangingPunct="1"/>
            <a:r>
              <a:rPr lang="en-US" dirty="0" smtClean="0"/>
              <a:t>France, “France will act in accordance with her </a:t>
            </a:r>
            <a:r>
              <a:rPr lang="en-US" dirty="0" smtClean="0"/>
              <a:t>interests”</a:t>
            </a:r>
            <a:endParaRPr lang="en-US" dirty="0" smtClean="0"/>
          </a:p>
          <a:p>
            <a:pPr eaLnBrk="1" hangingPunct="1"/>
            <a:endParaRPr lang="en-US" dirty="0" smtClean="0"/>
          </a:p>
        </p:txBody>
      </p:sp>
    </p:spTree>
    <p:extLst>
      <p:ext uri="{BB962C8B-B14F-4D97-AF65-F5344CB8AC3E}">
        <p14:creationId xmlns:p14="http://schemas.microsoft.com/office/powerpoint/2010/main" xmlns="" val="1527527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0"/>
            <a:ext cx="8591550" cy="1066800"/>
          </a:xfrm>
        </p:spPr>
        <p:txBody>
          <a:bodyPr rtlCol="0">
            <a:normAutofit/>
          </a:bodyPr>
          <a:lstStyle/>
          <a:p>
            <a:pPr marL="484632">
              <a:defRPr/>
            </a:pPr>
            <a:r>
              <a:rPr lang="en-US" b="1" i="1" u="sng" dirty="0" smtClean="0">
                <a:solidFill>
                  <a:schemeClr val="accent1">
                    <a:tint val="83000"/>
                    <a:satMod val="150000"/>
                  </a:schemeClr>
                </a:solidFill>
                <a:cs typeface="Tunga" pitchFamily="34" charset="0"/>
              </a:rPr>
              <a:t>The Balkans—1908 Crisis</a:t>
            </a:r>
            <a:endParaRPr lang="en-US" b="1" i="1" u="sng" dirty="0" smtClean="0">
              <a:solidFill>
                <a:srgbClr val="FF0000"/>
              </a:solidFill>
              <a:cs typeface="Tunga" pitchFamily="34" charset="0"/>
            </a:endParaRPr>
          </a:p>
        </p:txBody>
      </p:sp>
      <p:pic>
        <p:nvPicPr>
          <p:cNvPr id="2051" name="Picture 3" descr="E:\Skyline 2014_15\10th Euro Studies\WWI\balkans.jpg"/>
          <p:cNvPicPr>
            <a:picLocks noChangeAspect="1" noChangeArrowheads="1"/>
          </p:cNvPicPr>
          <p:nvPr/>
        </p:nvPicPr>
        <p:blipFill>
          <a:blip r:embed="rId3" cstate="print"/>
          <a:srcRect/>
          <a:stretch>
            <a:fillRect/>
          </a:stretch>
        </p:blipFill>
        <p:spPr bwMode="auto">
          <a:xfrm>
            <a:off x="4413978" y="990600"/>
            <a:ext cx="4730022" cy="5867400"/>
          </a:xfrm>
          <a:prstGeom prst="rect">
            <a:avLst/>
          </a:prstGeom>
          <a:noFill/>
        </p:spPr>
      </p:pic>
      <p:sp>
        <p:nvSpPr>
          <p:cNvPr id="6" name="TextBox 5"/>
          <p:cNvSpPr txBox="1"/>
          <p:nvPr/>
        </p:nvSpPr>
        <p:spPr>
          <a:xfrm>
            <a:off x="0" y="990600"/>
            <a:ext cx="4267200" cy="5632311"/>
          </a:xfrm>
          <a:prstGeom prst="rect">
            <a:avLst/>
          </a:prstGeom>
          <a:noFill/>
        </p:spPr>
        <p:txBody>
          <a:bodyPr wrap="square" rtlCol="0">
            <a:spAutoFit/>
          </a:bodyPr>
          <a:lstStyle/>
          <a:p>
            <a:pPr>
              <a:buFont typeface="Arial" pitchFamily="34" charset="0"/>
              <a:buChar char="•"/>
            </a:pPr>
            <a:r>
              <a:rPr lang="en-US" sz="2000" b="1" u="sng" dirty="0" smtClean="0"/>
              <a:t>Imperialism</a:t>
            </a:r>
            <a:r>
              <a:rPr lang="en-US" sz="2000" b="1" dirty="0" smtClean="0"/>
              <a:t>—Austria-Hungary annexes (takes control) of Bosnia-Herzegovina in 1908, but it still remained part of the Ottoman Empire.  </a:t>
            </a:r>
          </a:p>
          <a:p>
            <a:pPr lvl="1">
              <a:buFont typeface="Arial" pitchFamily="34" charset="0"/>
              <a:buChar char="•"/>
            </a:pPr>
            <a:r>
              <a:rPr lang="en-US" sz="2000" b="1" dirty="0" smtClean="0"/>
              <a:t>In July 1908—group in Constantinople (Istanbul) known as the Young Turks staged a revolution.</a:t>
            </a:r>
          </a:p>
          <a:p>
            <a:pPr lvl="1">
              <a:buFont typeface="Arial" pitchFamily="34" charset="0"/>
              <a:buChar char="•"/>
            </a:pPr>
            <a:r>
              <a:rPr lang="en-US" sz="2000" b="1" dirty="0" smtClean="0"/>
              <a:t>A-H saw this as their opportunity to take Bosnia-</a:t>
            </a:r>
            <a:r>
              <a:rPr lang="en-US" sz="2000" b="1" dirty="0" err="1" smtClean="0"/>
              <a:t>Herzgovina</a:t>
            </a:r>
            <a:r>
              <a:rPr lang="en-US" sz="2000" b="1" dirty="0" smtClean="0"/>
              <a:t> for their own!</a:t>
            </a:r>
            <a:endParaRPr lang="en-US" b="1" dirty="0"/>
          </a:p>
          <a:p>
            <a:pPr>
              <a:buFont typeface="Arial" pitchFamily="34" charset="0"/>
              <a:buChar char="•"/>
            </a:pPr>
            <a:r>
              <a:rPr lang="en-US" sz="2000" b="1" dirty="0" smtClean="0"/>
              <a:t>Germany supports A-H</a:t>
            </a:r>
          </a:p>
          <a:p>
            <a:pPr>
              <a:buFont typeface="Arial" pitchFamily="34" charset="0"/>
              <a:buChar char="•"/>
            </a:pPr>
            <a:r>
              <a:rPr lang="en-US" sz="2000" b="1" dirty="0" smtClean="0"/>
              <a:t>Russia won’t get involved because     A-H agrees to not oppose sea access.</a:t>
            </a:r>
          </a:p>
          <a:p>
            <a:pPr>
              <a:buFont typeface="Arial" pitchFamily="34" charset="0"/>
              <a:buChar char="•"/>
            </a:pPr>
            <a:r>
              <a:rPr lang="en-US" sz="2000" b="1" dirty="0" smtClean="0"/>
              <a:t>Serbia wants to combine with Bosnia!</a:t>
            </a:r>
          </a:p>
          <a:p>
            <a:pPr>
              <a:buFont typeface="Arial" pitchFamily="34" charset="0"/>
              <a:buChar char="•"/>
            </a:pPr>
            <a:r>
              <a:rPr lang="en-US" sz="2000" b="1" dirty="0" smtClean="0"/>
              <a:t>Germany threatens to invade Serbia if they press A-H on their claim to Bosnia-Herzegovina</a:t>
            </a:r>
          </a:p>
        </p:txBody>
      </p:sp>
    </p:spTree>
    <p:extLst>
      <p:ext uri="{BB962C8B-B14F-4D97-AF65-F5344CB8AC3E}">
        <p14:creationId xmlns:p14="http://schemas.microsoft.com/office/powerpoint/2010/main" xmlns="" val="3654782563"/>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ea typeface="+mj-ea"/>
                <a:cs typeface="+mj-cs"/>
              </a:rPr>
              <a:t>Germany picking a fight with France</a:t>
            </a:r>
            <a:endParaRPr lang="en-US" dirty="0">
              <a:ea typeface="+mj-ea"/>
              <a:cs typeface="+mj-cs"/>
            </a:endParaRPr>
          </a:p>
        </p:txBody>
      </p:sp>
      <p:sp>
        <p:nvSpPr>
          <p:cNvPr id="82947" name="Content Placeholder 2"/>
          <p:cNvSpPr>
            <a:spLocks noGrp="1"/>
          </p:cNvSpPr>
          <p:nvPr>
            <p:ph idx="1"/>
          </p:nvPr>
        </p:nvSpPr>
        <p:spPr/>
        <p:txBody>
          <a:bodyPr/>
          <a:lstStyle/>
          <a:p>
            <a:pPr eaLnBrk="1" hangingPunct="1"/>
            <a:r>
              <a:rPr lang="en-US" smtClean="0"/>
              <a:t>France had withdrawn troops 10 kilometers from Germany border</a:t>
            </a:r>
          </a:p>
          <a:p>
            <a:pPr eaLnBrk="1" hangingPunct="1"/>
            <a:endParaRPr lang="en-US" smtClean="0"/>
          </a:p>
          <a:p>
            <a:pPr eaLnBrk="1" hangingPunct="1"/>
            <a:r>
              <a:rPr lang="en-US" smtClean="0"/>
              <a:t>Germany invented stories of French violations of German territory and declared war on 3 August</a:t>
            </a:r>
          </a:p>
        </p:txBody>
      </p:sp>
    </p:spTree>
    <p:extLst>
      <p:ext uri="{BB962C8B-B14F-4D97-AF65-F5344CB8AC3E}">
        <p14:creationId xmlns:p14="http://schemas.microsoft.com/office/powerpoint/2010/main" xmlns="" val="9786829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pPr eaLnBrk="1" fontAlgn="auto" hangingPunct="1">
              <a:spcAft>
                <a:spcPts val="0"/>
              </a:spcAft>
              <a:defRPr/>
            </a:pPr>
            <a:r>
              <a:rPr lang="en-US" dirty="0" smtClean="0">
                <a:ea typeface="+mj-ea"/>
                <a:cs typeface="+mj-cs"/>
              </a:rPr>
              <a:t>Prime Minister Asquith’s</a:t>
            </a:r>
            <a:br>
              <a:rPr lang="en-US" dirty="0" smtClean="0">
                <a:ea typeface="+mj-ea"/>
                <a:cs typeface="+mj-cs"/>
              </a:rPr>
            </a:br>
            <a:r>
              <a:rPr lang="en-US" dirty="0" smtClean="0">
                <a:ea typeface="+mj-ea"/>
                <a:cs typeface="+mj-cs"/>
              </a:rPr>
              <a:t>thoughts (Of England)</a:t>
            </a:r>
            <a:endParaRPr lang="en-US" dirty="0">
              <a:ea typeface="+mj-ea"/>
              <a:cs typeface="+mj-cs"/>
            </a:endParaRPr>
          </a:p>
        </p:txBody>
      </p:sp>
      <p:sp>
        <p:nvSpPr>
          <p:cNvPr id="83971" name="Content Placeholder 2"/>
          <p:cNvSpPr>
            <a:spLocks noGrp="1"/>
          </p:cNvSpPr>
          <p:nvPr>
            <p:ph idx="1"/>
          </p:nvPr>
        </p:nvSpPr>
        <p:spPr>
          <a:xfrm>
            <a:off x="457200" y="1219200"/>
            <a:ext cx="8229600" cy="5089525"/>
          </a:xfrm>
        </p:spPr>
        <p:txBody>
          <a:bodyPr/>
          <a:lstStyle/>
          <a:p>
            <a:pPr eaLnBrk="1" hangingPunct="1">
              <a:lnSpc>
                <a:spcPct val="80000"/>
              </a:lnSpc>
              <a:buFont typeface="Wingdings 2" pitchFamily="18" charset="2"/>
              <a:buNone/>
            </a:pPr>
            <a:r>
              <a:rPr lang="en-US" sz="2600" dirty="0" smtClean="0"/>
              <a:t>1.  We have no obligations of any kind to France or Russia to give them military or naval help.</a:t>
            </a:r>
          </a:p>
          <a:p>
            <a:pPr eaLnBrk="1" hangingPunct="1">
              <a:lnSpc>
                <a:spcPct val="80000"/>
              </a:lnSpc>
              <a:buFont typeface="Wingdings 2" pitchFamily="18" charset="2"/>
              <a:buNone/>
            </a:pPr>
            <a:r>
              <a:rPr lang="en-US" sz="2600" dirty="0" smtClean="0"/>
              <a:t>2.  The dispatch of the Expeditionary Forces to help France at this moment is out of the question and would serve no object.</a:t>
            </a:r>
          </a:p>
          <a:p>
            <a:pPr eaLnBrk="1" hangingPunct="1">
              <a:lnSpc>
                <a:spcPct val="80000"/>
              </a:lnSpc>
              <a:buFont typeface="Wingdings 2" pitchFamily="18" charset="2"/>
              <a:buNone/>
            </a:pPr>
            <a:r>
              <a:rPr lang="en-US" sz="2600" dirty="0" smtClean="0"/>
              <a:t>3.  We mustn’t forget the ties created by our long-standing and intimate friendship with France.</a:t>
            </a:r>
          </a:p>
          <a:p>
            <a:pPr eaLnBrk="1" hangingPunct="1">
              <a:lnSpc>
                <a:spcPct val="80000"/>
              </a:lnSpc>
              <a:buFont typeface="Wingdings 2" pitchFamily="18" charset="2"/>
              <a:buNone/>
            </a:pPr>
            <a:r>
              <a:rPr lang="en-US" sz="2600" dirty="0" smtClean="0"/>
              <a:t>4.  It is against British interest that France should be wiped out as a Great Power.</a:t>
            </a:r>
          </a:p>
          <a:p>
            <a:pPr eaLnBrk="1" hangingPunct="1">
              <a:lnSpc>
                <a:spcPct val="80000"/>
              </a:lnSpc>
              <a:buFont typeface="Wingdings 2" pitchFamily="18" charset="2"/>
              <a:buNone/>
            </a:pPr>
            <a:r>
              <a:rPr lang="en-US" sz="2600" dirty="0" smtClean="0"/>
              <a:t>5.  We cannot allow Germany to use the Channel as a hostile base.</a:t>
            </a:r>
          </a:p>
          <a:p>
            <a:pPr eaLnBrk="1" hangingPunct="1">
              <a:lnSpc>
                <a:spcPct val="80000"/>
              </a:lnSpc>
              <a:buFont typeface="Wingdings 2" pitchFamily="18" charset="2"/>
              <a:buNone/>
            </a:pPr>
            <a:r>
              <a:rPr lang="en-US" sz="2600" dirty="0" smtClean="0"/>
              <a:t>6.  We have obligations to Belgium to prevent her being utilized and absorbed by Germany</a:t>
            </a:r>
          </a:p>
        </p:txBody>
      </p:sp>
    </p:spTree>
    <p:extLst>
      <p:ext uri="{BB962C8B-B14F-4D97-AF65-F5344CB8AC3E}">
        <p14:creationId xmlns:p14="http://schemas.microsoft.com/office/powerpoint/2010/main" xmlns="" val="23074099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Britain</a:t>
            </a:r>
            <a:endParaRPr lang="en-US" dirty="0">
              <a:ea typeface="+mj-ea"/>
              <a:cs typeface="+mj-cs"/>
            </a:endParaRPr>
          </a:p>
        </p:txBody>
      </p:sp>
      <p:sp>
        <p:nvSpPr>
          <p:cNvPr id="84995" name="Content Placeholder 2"/>
          <p:cNvSpPr>
            <a:spLocks noGrp="1"/>
          </p:cNvSpPr>
          <p:nvPr>
            <p:ph idx="1"/>
          </p:nvPr>
        </p:nvSpPr>
        <p:spPr/>
        <p:txBody>
          <a:bodyPr>
            <a:noAutofit/>
          </a:bodyPr>
          <a:lstStyle/>
          <a:p>
            <a:pPr>
              <a:lnSpc>
                <a:spcPct val="80000"/>
              </a:lnSpc>
            </a:pPr>
            <a:r>
              <a:rPr lang="en-US" sz="2600" dirty="0" smtClean="0"/>
              <a:t>Britain had not made a decision yet, </a:t>
            </a:r>
            <a:r>
              <a:rPr lang="en-US" sz="2600" dirty="0" smtClean="0"/>
              <a:t>31 July Cabinet was fully ready to abandon France</a:t>
            </a:r>
          </a:p>
          <a:p>
            <a:pPr eaLnBrk="1" hangingPunct="1">
              <a:lnSpc>
                <a:spcPct val="80000"/>
              </a:lnSpc>
            </a:pPr>
            <a:r>
              <a:rPr lang="en-US" sz="2600" dirty="0" smtClean="0"/>
              <a:t>1 </a:t>
            </a:r>
            <a:r>
              <a:rPr lang="en-US" sz="2600" dirty="0" smtClean="0"/>
              <a:t>August, still negotiating means to stay neutral with Germany</a:t>
            </a:r>
          </a:p>
          <a:p>
            <a:pPr eaLnBrk="1" hangingPunct="1">
              <a:lnSpc>
                <a:spcPct val="80000"/>
              </a:lnSpc>
            </a:pPr>
            <a:r>
              <a:rPr lang="en-US" sz="2600" dirty="0" smtClean="0"/>
              <a:t>2 </a:t>
            </a:r>
            <a:r>
              <a:rPr lang="en-US" sz="2600" dirty="0" smtClean="0"/>
              <a:t>August, Germany invaded neutral Luxemburg, Cabinet reacted by promising to protect the French coast</a:t>
            </a:r>
          </a:p>
          <a:p>
            <a:pPr eaLnBrk="1" hangingPunct="1">
              <a:lnSpc>
                <a:spcPct val="80000"/>
              </a:lnSpc>
            </a:pPr>
            <a:r>
              <a:rPr lang="en-US" sz="2600" dirty="0" smtClean="0"/>
              <a:t>3 August, King of Belgium appealed for help from Britain.  Britain was a part of five supporters of Belgian neutrality.  </a:t>
            </a:r>
          </a:p>
          <a:p>
            <a:pPr eaLnBrk="1" hangingPunct="1">
              <a:lnSpc>
                <a:spcPct val="80000"/>
              </a:lnSpc>
            </a:pPr>
            <a:r>
              <a:rPr lang="en-US" sz="2600" dirty="0" smtClean="0"/>
              <a:t>3 August Grey sent ultimatum to Germany demanding respect for Belgium’s neutrality</a:t>
            </a:r>
          </a:p>
          <a:p>
            <a:pPr eaLnBrk="1" hangingPunct="1">
              <a:lnSpc>
                <a:spcPct val="80000"/>
              </a:lnSpc>
            </a:pPr>
            <a:r>
              <a:rPr lang="en-US" sz="2600" dirty="0" smtClean="0"/>
              <a:t>No response, 4 August Britain declared war on Germany</a:t>
            </a:r>
          </a:p>
          <a:p>
            <a:pPr eaLnBrk="1" hangingPunct="1">
              <a:lnSpc>
                <a:spcPct val="80000"/>
              </a:lnSpc>
            </a:pPr>
            <a:r>
              <a:rPr lang="en-US" sz="2600" dirty="0" smtClean="0"/>
              <a:t>British Expeditionary force sent to France </a:t>
            </a:r>
            <a:r>
              <a:rPr lang="en-US" sz="2600" dirty="0" smtClean="0"/>
              <a:t>6 </a:t>
            </a:r>
            <a:r>
              <a:rPr lang="en-US" sz="2600" dirty="0" smtClean="0"/>
              <a:t>August</a:t>
            </a:r>
          </a:p>
          <a:p>
            <a:pPr eaLnBrk="1" hangingPunct="1">
              <a:lnSpc>
                <a:spcPct val="80000"/>
              </a:lnSpc>
            </a:pPr>
            <a:endParaRPr lang="en-US" sz="2600" dirty="0" smtClean="0"/>
          </a:p>
        </p:txBody>
      </p:sp>
    </p:spTree>
    <p:extLst>
      <p:ext uri="{BB962C8B-B14F-4D97-AF65-F5344CB8AC3E}">
        <p14:creationId xmlns:p14="http://schemas.microsoft.com/office/powerpoint/2010/main" xmlns="" val="29656019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German Atrocities in Belgium</a:t>
            </a:r>
            <a:endParaRPr lang="en-US" dirty="0">
              <a:ea typeface="+mj-ea"/>
              <a:cs typeface="+mj-cs"/>
            </a:endParaRPr>
          </a:p>
        </p:txBody>
      </p:sp>
      <p:pic>
        <p:nvPicPr>
          <p:cNvPr id="4" name="Picture 7" descr="WW1poster-Remember Belgium"/>
          <p:cNvPicPr>
            <a:picLocks noGrp="1" noChangeAspect="1" noChangeArrowheads="1"/>
          </p:cNvPicPr>
          <p:nvPr>
            <p:ph idx="1"/>
          </p:nvPr>
        </p:nvPicPr>
        <p:blipFill>
          <a:blip r:embed="rId4" cstate="print">
            <a:lum bright="6000" contrast="6000"/>
          </a:blip>
          <a:srcRect/>
          <a:stretch>
            <a:fillRect/>
          </a:stretch>
        </p:blipFill>
        <p:spPr>
          <a:xfrm>
            <a:off x="5181600" y="1981200"/>
            <a:ext cx="3094038" cy="4708525"/>
          </a:xfrm>
          <a:ln cap="flat">
            <a:solidFill>
              <a:srgbClr val="664400"/>
            </a:solidFill>
            <a:headEnd type="none" w="med" len="med"/>
            <a:tailEnd type="none" w="med" len="med"/>
          </a:ln>
        </p:spPr>
      </p:pic>
      <p:pic>
        <p:nvPicPr>
          <p:cNvPr id="5" name="Picture 5"/>
          <p:cNvPicPr>
            <a:picLocks noChangeAspect="1" noChangeArrowheads="1"/>
          </p:cNvPicPr>
          <p:nvPr/>
        </p:nvPicPr>
        <p:blipFill>
          <a:blip r:embed="rId5" cstate="print">
            <a:lum bright="-6000" contrast="6000"/>
          </a:blip>
          <a:srcRect/>
          <a:stretch>
            <a:fillRect/>
          </a:stretch>
        </p:blipFill>
        <p:spPr bwMode="auto">
          <a:xfrm>
            <a:off x="914400" y="1295400"/>
            <a:ext cx="3182938" cy="4876800"/>
          </a:xfrm>
          <a:prstGeom prst="rect">
            <a:avLst/>
          </a:prstGeom>
          <a:noFill/>
          <a:ln w="9525">
            <a:solidFill>
              <a:srgbClr val="664400"/>
            </a:solidFill>
            <a:miter lim="800000"/>
            <a:headEnd/>
            <a:tailEnd/>
          </a:ln>
        </p:spPr>
      </p:pic>
    </p:spTree>
    <p:extLst>
      <p:ext uri="{BB962C8B-B14F-4D97-AF65-F5344CB8AC3E}">
        <p14:creationId xmlns:p14="http://schemas.microsoft.com/office/powerpoint/2010/main" xmlns="" val="353047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strips(upRight)">
                                      <p:cBhvr>
                                        <p:cTn id="7" dur="3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fire_crackling.wav"/>
                                        </p:tgtEl>
                                      </p:cMediaNode>
                                    </p:audio>
                                  </p:sub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1000"/>
                                        <p:tgtEl>
                                          <p:spTgt spid="5"/>
                                        </p:tgtEl>
                                      </p:cBhvr>
                                    </p:animEffect>
                                  </p:childTnLst>
                                  <p:subTnLst>
                                    <p:audio>
                                      <p:cMediaNode>
                                        <p:cTn display="0" masterRel="sameClick">
                                          <p:stCondLst>
                                            <p:cond evt="begin" delay="0">
                                              <p:tn val="8"/>
                                            </p:cond>
                                          </p:stCondLst>
                                          <p:endCondLst>
                                            <p:cond evt="onStopAudio" delay="0">
                                              <p:tgtEl>
                                                <p:sldTgt/>
                                              </p:tgtEl>
                                            </p:cond>
                                          </p:endCondLst>
                                        </p:cTn>
                                        <p:tgtEl>
                                          <p:sndTgt r:embed="rId3" name="Explosio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ontent Placeholder 2"/>
          <p:cNvSpPr>
            <a:spLocks noGrp="1"/>
          </p:cNvSpPr>
          <p:nvPr>
            <p:ph idx="1"/>
          </p:nvPr>
        </p:nvSpPr>
        <p:spPr>
          <a:xfrm>
            <a:off x="457200" y="457200"/>
            <a:ext cx="8229600" cy="5851525"/>
          </a:xfrm>
        </p:spPr>
        <p:txBody>
          <a:bodyPr/>
          <a:lstStyle/>
          <a:p>
            <a:pPr eaLnBrk="1" hangingPunct="1">
              <a:buFont typeface="Wingdings 2" pitchFamily="18" charset="2"/>
              <a:buNone/>
            </a:pPr>
            <a:r>
              <a:rPr lang="en-US" dirty="0" smtClean="0"/>
              <a:t> </a:t>
            </a:r>
          </a:p>
          <a:p>
            <a:pPr eaLnBrk="1" hangingPunct="1"/>
            <a:r>
              <a:rPr lang="en-US" dirty="0" smtClean="0"/>
              <a:t>Grey years later, “the real reason for going to war was that, if we did not stand by France and stand up for Belgium against this aggression, we should be isolated, discredited, and hated, and there would be nothing for us but a miserable and ignoble future.”</a:t>
            </a:r>
          </a:p>
          <a:p>
            <a:pPr eaLnBrk="1" hangingPunct="1"/>
            <a:endParaRPr lang="en-US" dirty="0" smtClean="0"/>
          </a:p>
          <a:p>
            <a:pPr eaLnBrk="1" hangingPunct="1"/>
            <a:r>
              <a:rPr lang="en-US" dirty="0" smtClean="0"/>
              <a:t>	The real danger lied within their </a:t>
            </a:r>
            <a:r>
              <a:rPr lang="en-US" dirty="0" smtClean="0"/>
              <a:t>honor, which was threatened by </a:t>
            </a:r>
            <a:r>
              <a:rPr lang="en-US" dirty="0" smtClean="0"/>
              <a:t>Germany</a:t>
            </a:r>
          </a:p>
          <a:p>
            <a:pPr eaLnBrk="1" hangingPunct="1"/>
            <a:endParaRPr lang="en-US" dirty="0" smtClean="0"/>
          </a:p>
        </p:txBody>
      </p:sp>
    </p:spTree>
    <p:extLst>
      <p:ext uri="{BB962C8B-B14F-4D97-AF65-F5344CB8AC3E}">
        <p14:creationId xmlns:p14="http://schemas.microsoft.com/office/powerpoint/2010/main" xmlns="" val="3135279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0"/>
            <a:ext cx="8591550" cy="1066800"/>
          </a:xfrm>
        </p:spPr>
        <p:txBody>
          <a:bodyPr rtlCol="0">
            <a:normAutofit/>
          </a:bodyPr>
          <a:lstStyle/>
          <a:p>
            <a:pPr marL="484632">
              <a:defRPr/>
            </a:pPr>
            <a:r>
              <a:rPr lang="en-US" b="1" i="1" u="sng" dirty="0" smtClean="0">
                <a:solidFill>
                  <a:schemeClr val="accent1">
                    <a:tint val="83000"/>
                    <a:satMod val="150000"/>
                  </a:schemeClr>
                </a:solidFill>
                <a:cs typeface="Tunga" pitchFamily="34" charset="0"/>
              </a:rPr>
              <a:t>The Balkans—1912-3 Wars</a:t>
            </a:r>
            <a:endParaRPr lang="en-US" b="1" i="1" u="sng" dirty="0" smtClean="0">
              <a:solidFill>
                <a:srgbClr val="FF0000"/>
              </a:solidFill>
              <a:cs typeface="Tunga" pitchFamily="34" charset="0"/>
            </a:endParaRPr>
          </a:p>
        </p:txBody>
      </p:sp>
      <p:pic>
        <p:nvPicPr>
          <p:cNvPr id="2051" name="Picture 3" descr="E:\Skyline 2014_15\10th Euro Studies\WWI\balkans.jpg"/>
          <p:cNvPicPr>
            <a:picLocks noChangeAspect="1" noChangeArrowheads="1"/>
          </p:cNvPicPr>
          <p:nvPr/>
        </p:nvPicPr>
        <p:blipFill>
          <a:blip r:embed="rId3" cstate="print"/>
          <a:srcRect/>
          <a:stretch>
            <a:fillRect/>
          </a:stretch>
        </p:blipFill>
        <p:spPr bwMode="auto">
          <a:xfrm>
            <a:off x="4413978" y="990600"/>
            <a:ext cx="4730022" cy="5867400"/>
          </a:xfrm>
          <a:prstGeom prst="rect">
            <a:avLst/>
          </a:prstGeom>
          <a:noFill/>
        </p:spPr>
      </p:pic>
      <p:sp>
        <p:nvSpPr>
          <p:cNvPr id="6" name="TextBox 5"/>
          <p:cNvSpPr txBox="1"/>
          <p:nvPr/>
        </p:nvSpPr>
        <p:spPr>
          <a:xfrm>
            <a:off x="0" y="990600"/>
            <a:ext cx="4267200" cy="4708981"/>
          </a:xfrm>
          <a:prstGeom prst="rect">
            <a:avLst/>
          </a:prstGeom>
          <a:noFill/>
        </p:spPr>
        <p:txBody>
          <a:bodyPr wrap="square" rtlCol="0">
            <a:spAutoFit/>
          </a:bodyPr>
          <a:lstStyle/>
          <a:p>
            <a:r>
              <a:rPr lang="en-US" sz="2000" b="1" u="sng" dirty="0" smtClean="0"/>
              <a:t>1</a:t>
            </a:r>
            <a:r>
              <a:rPr lang="en-US" sz="2000" b="1" u="sng" baseline="30000" dirty="0" smtClean="0"/>
              <a:t>st</a:t>
            </a:r>
            <a:r>
              <a:rPr lang="en-US" sz="2000" b="1" u="sng" dirty="0" smtClean="0"/>
              <a:t> War (1912):</a:t>
            </a:r>
            <a:r>
              <a:rPr lang="en-US" sz="2000" b="1" dirty="0" smtClean="0"/>
              <a:t>  </a:t>
            </a:r>
            <a:r>
              <a:rPr lang="en-US" sz="2000" b="1" i="1" dirty="0" smtClean="0"/>
              <a:t>Ottoman Empire is trying to hang on…remember, “Otto” is “the Sick Man of Europe.”</a:t>
            </a:r>
          </a:p>
          <a:p>
            <a:pPr marL="342900" indent="-342900">
              <a:buFont typeface="Arial" panose="020B0604020202020204" pitchFamily="34" charset="0"/>
              <a:buChar char="•"/>
            </a:pPr>
            <a:r>
              <a:rPr lang="en-US" sz="2000" b="1" i="1" dirty="0" smtClean="0"/>
              <a:t>Balkan League is formed—Serbia, Bulgaria, Montenegro, and Greece.</a:t>
            </a:r>
          </a:p>
          <a:p>
            <a:pPr marL="342900" indent="-342900">
              <a:buFont typeface="Arial" panose="020B0604020202020204" pitchFamily="34" charset="0"/>
              <a:buChar char="•"/>
            </a:pPr>
            <a:r>
              <a:rPr lang="en-US" sz="2000" b="1" i="1" dirty="0" smtClean="0"/>
              <a:t>Lasted from October to December…</a:t>
            </a:r>
          </a:p>
          <a:p>
            <a:pPr marL="342900" indent="-342900">
              <a:buFont typeface="Arial" panose="020B0604020202020204" pitchFamily="34" charset="0"/>
              <a:buChar char="•"/>
            </a:pPr>
            <a:endParaRPr lang="en-US" sz="2000" b="1" i="1" dirty="0"/>
          </a:p>
          <a:p>
            <a:pPr marL="342900" indent="-342900">
              <a:buFont typeface="Arial" panose="020B0604020202020204" pitchFamily="34" charset="0"/>
              <a:buChar char="•"/>
            </a:pPr>
            <a:r>
              <a:rPr lang="en-US" sz="2000" b="1" i="1" dirty="0" smtClean="0"/>
              <a:t>Short ARMISTICE</a:t>
            </a:r>
          </a:p>
          <a:p>
            <a:pPr>
              <a:buFont typeface="Arial" pitchFamily="34" charset="0"/>
              <a:buChar char="•"/>
            </a:pPr>
            <a:endParaRPr lang="en-US" sz="2000" b="1" i="1" dirty="0"/>
          </a:p>
          <a:p>
            <a:r>
              <a:rPr lang="en-US" sz="2000" b="1" i="1" u="sng" dirty="0" smtClean="0"/>
              <a:t>2</a:t>
            </a:r>
            <a:r>
              <a:rPr lang="en-US" sz="2000" b="1" i="1" u="sng" baseline="30000" dirty="0" smtClean="0"/>
              <a:t>nd</a:t>
            </a:r>
            <a:r>
              <a:rPr lang="en-US" sz="2000" b="1" i="1" u="sng" dirty="0" smtClean="0"/>
              <a:t> War (1913):</a:t>
            </a:r>
            <a:r>
              <a:rPr lang="en-US" sz="2000" b="1" i="1" dirty="0" smtClean="0"/>
              <a:t>  Young Turks are back!</a:t>
            </a:r>
          </a:p>
          <a:p>
            <a:endParaRPr lang="en-US" sz="2000" b="1" i="1" u="sng" dirty="0"/>
          </a:p>
          <a:p>
            <a:pPr marL="342900" indent="-342900">
              <a:buFont typeface="Arial" panose="020B0604020202020204" pitchFamily="34" charset="0"/>
              <a:buChar char="•"/>
            </a:pPr>
            <a:r>
              <a:rPr lang="en-US" sz="2000" b="1" i="1" dirty="0" smtClean="0"/>
              <a:t>Lasts from January to May</a:t>
            </a:r>
          </a:p>
          <a:p>
            <a:pPr marL="342900" indent="-342900">
              <a:buFont typeface="Arial" panose="020B0604020202020204" pitchFamily="34" charset="0"/>
              <a:buChar char="•"/>
            </a:pPr>
            <a:r>
              <a:rPr lang="en-US" sz="2000" b="1" i="1" dirty="0" smtClean="0"/>
              <a:t>Ottoman Empire loses all control of any European lands…</a:t>
            </a:r>
          </a:p>
          <a:p>
            <a:pPr>
              <a:buFont typeface="Arial" pitchFamily="34" charset="0"/>
              <a:buChar char="•"/>
            </a:pPr>
            <a:endParaRPr lang="en-US" sz="2000" dirty="0" smtClean="0"/>
          </a:p>
        </p:txBody>
      </p:sp>
    </p:spTree>
    <p:extLst>
      <p:ext uri="{BB962C8B-B14F-4D97-AF65-F5344CB8AC3E}">
        <p14:creationId xmlns:p14="http://schemas.microsoft.com/office/powerpoint/2010/main" xmlns="" val="2404417164"/>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p:spPr>
        <p:txBody>
          <a:bodyPr rtlCol="0">
            <a:normAutofit/>
          </a:bodyPr>
          <a:lstStyle/>
          <a:p>
            <a:pPr marL="484632">
              <a:defRPr/>
            </a:pPr>
            <a:r>
              <a:rPr lang="en-US" dirty="0" smtClean="0">
                <a:solidFill>
                  <a:schemeClr val="accent1">
                    <a:tint val="83000"/>
                    <a:satMod val="150000"/>
                  </a:schemeClr>
                </a:solidFill>
                <a:cs typeface="Tunga" pitchFamily="34" charset="0"/>
              </a:rPr>
              <a:t>The Balkans</a:t>
            </a:r>
            <a:endParaRPr lang="en-US" dirty="0" smtClean="0">
              <a:solidFill>
                <a:srgbClr val="FF0000"/>
              </a:solidFill>
              <a:cs typeface="Tunga" pitchFamily="34" charset="0"/>
            </a:endParaRPr>
          </a:p>
        </p:txBody>
      </p:sp>
      <p:sp>
        <p:nvSpPr>
          <p:cNvPr id="9" name="Content Placeholder 8"/>
          <p:cNvSpPr>
            <a:spLocks noGrp="1"/>
          </p:cNvSpPr>
          <p:nvPr>
            <p:ph sz="quarter" idx="4294967295"/>
          </p:nvPr>
        </p:nvSpPr>
        <p:spPr>
          <a:xfrm>
            <a:off x="0" y="1143000"/>
            <a:ext cx="9144000" cy="5334000"/>
          </a:xfrm>
        </p:spPr>
        <p:txBody>
          <a:bodyPr rtlCol="0">
            <a:normAutofit/>
          </a:bodyPr>
          <a:lstStyle/>
          <a:p>
            <a:pPr marL="514350" indent="-514350">
              <a:lnSpc>
                <a:spcPct val="90000"/>
              </a:lnSpc>
              <a:buAutoNum type="arabicPeriod"/>
              <a:defRPr/>
            </a:pPr>
            <a:r>
              <a:rPr lang="en-US" dirty="0" smtClean="0"/>
              <a:t>The </a:t>
            </a:r>
            <a:r>
              <a:rPr lang="en-US" dirty="0"/>
              <a:t>Balkans were a cluster of nations in eastern Europe, between the Austro-Hungarian and Ottoman empires. </a:t>
            </a:r>
            <a:endParaRPr lang="en-US" dirty="0" smtClean="0"/>
          </a:p>
          <a:p>
            <a:pPr marL="514350" indent="-514350">
              <a:lnSpc>
                <a:spcPct val="90000"/>
              </a:lnSpc>
              <a:buAutoNum type="arabicPeriod"/>
              <a:defRPr/>
            </a:pPr>
            <a:r>
              <a:rPr lang="en-US" dirty="0" smtClean="0"/>
              <a:t>Their </a:t>
            </a:r>
            <a:r>
              <a:rPr lang="en-US" dirty="0"/>
              <a:t>location made the Balkans strategically important, so European powers were focused on events there. </a:t>
            </a:r>
            <a:endParaRPr lang="en-US" dirty="0" smtClean="0"/>
          </a:p>
          <a:p>
            <a:pPr marL="514350" indent="-514350">
              <a:lnSpc>
                <a:spcPct val="90000"/>
              </a:lnSpc>
              <a:buAutoNum type="arabicPeriod"/>
              <a:defRPr/>
            </a:pPr>
            <a:r>
              <a:rPr lang="en-US" dirty="0" smtClean="0"/>
              <a:t>The </a:t>
            </a:r>
            <a:r>
              <a:rPr lang="en-US" dirty="0"/>
              <a:t>Balkans were also politically volatile, a hotbed of ethnic and nationalist tensions</a:t>
            </a:r>
            <a:r>
              <a:rPr lang="en-US" dirty="0" smtClean="0"/>
              <a:t>.</a:t>
            </a:r>
          </a:p>
          <a:p>
            <a:pPr marL="514350" indent="-514350">
              <a:lnSpc>
                <a:spcPct val="90000"/>
              </a:lnSpc>
              <a:buAutoNum type="arabicPeriod"/>
              <a:defRPr/>
            </a:pPr>
            <a:r>
              <a:rPr lang="en-US" dirty="0" smtClean="0"/>
              <a:t>The </a:t>
            </a:r>
            <a:r>
              <a:rPr lang="en-US" dirty="0"/>
              <a:t>Balkans were disrupted by two wars in 1912-13, as well as rising Serbian nationalist groups. </a:t>
            </a:r>
            <a:endParaRPr lang="en-US" dirty="0" smtClean="0"/>
          </a:p>
          <a:p>
            <a:pPr marL="514350" indent="-514350">
              <a:lnSpc>
                <a:spcPct val="90000"/>
              </a:lnSpc>
              <a:buAutoNum type="arabicPeriod"/>
              <a:defRPr/>
            </a:pPr>
            <a:r>
              <a:rPr lang="en-US" dirty="0" smtClean="0"/>
              <a:t>Let’s see…</a:t>
            </a:r>
          </a:p>
        </p:txBody>
      </p:sp>
    </p:spTree>
    <p:extLst>
      <p:ext uri="{BB962C8B-B14F-4D97-AF65-F5344CB8AC3E}">
        <p14:creationId xmlns:p14="http://schemas.microsoft.com/office/powerpoint/2010/main" xmlns="" val="788172436"/>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“THE GREAT WAR”</a:t>
            </a:r>
            <a:endParaRPr lang="en-US" dirty="0"/>
          </a:p>
        </p:txBody>
      </p:sp>
      <p:sp>
        <p:nvSpPr>
          <p:cNvPr id="3" name="Content Placeholder 2"/>
          <p:cNvSpPr>
            <a:spLocks noGrp="1"/>
          </p:cNvSpPr>
          <p:nvPr>
            <p:ph idx="1"/>
          </p:nvPr>
        </p:nvSpPr>
        <p:spPr/>
        <p:txBody>
          <a:bodyPr/>
          <a:lstStyle/>
          <a:p>
            <a:r>
              <a:rPr lang="en-US" dirty="0" smtClean="0"/>
              <a:t>M—militarism </a:t>
            </a:r>
          </a:p>
          <a:p>
            <a:r>
              <a:rPr lang="en-US" dirty="0" smtClean="0"/>
              <a:t>A—alliances </a:t>
            </a:r>
          </a:p>
          <a:p>
            <a:r>
              <a:rPr lang="en-US" dirty="0" smtClean="0"/>
              <a:t>N—nationalism </a:t>
            </a:r>
          </a:p>
          <a:p>
            <a:r>
              <a:rPr lang="en-US" dirty="0" smtClean="0"/>
              <a:t>I—imperialism </a:t>
            </a:r>
          </a:p>
          <a:p>
            <a:r>
              <a:rPr lang="en-US" dirty="0" smtClean="0"/>
              <a:t>A—assassination</a:t>
            </a:r>
          </a:p>
          <a:p>
            <a:r>
              <a:rPr lang="en-US" dirty="0" smtClean="0"/>
              <a:t>(C)—Competition   </a:t>
            </a:r>
            <a:endParaRPr lang="en-US" dirty="0"/>
          </a:p>
        </p:txBody>
      </p:sp>
      <p:pic>
        <p:nvPicPr>
          <p:cNvPr id="1026" name="Picture 2" descr="https://cdn.thinglink.me/api/image/627609584856465409/1240/10/scaletowidth"/>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62400" y="1143000"/>
            <a:ext cx="5181600" cy="5334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AutoShape 4" descr="http://fda7ed3288f75266dcf2-c3155e3c451bb708de9594bb4903715e.r46.cf2.rackcdn.com/A9BB4BC1-DD3D-4021-B888-7C1D3698FE86.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62400" y="1146560"/>
            <a:ext cx="5181600" cy="53304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79568" y="1143000"/>
            <a:ext cx="5164432" cy="53510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68878" y="1143000"/>
            <a:ext cx="5195774" cy="53510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976377" y="1146560"/>
            <a:ext cx="5188276" cy="53304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953009" y="1146560"/>
            <a:ext cx="5193840" cy="53632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5280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9"/>
                                        </p:tgtEl>
                                        <p:attrNameLst>
                                          <p:attrName>style.visibility</p:attrName>
                                        </p:attrNameLst>
                                      </p:cBhvr>
                                      <p:to>
                                        <p:strVal val="visible"/>
                                      </p:to>
                                    </p:set>
                                    <p:animEffect transition="in" filter="fade">
                                      <p:cBhvr>
                                        <p:cTn id="14" dur="1000"/>
                                        <p:tgtEl>
                                          <p:spTgt spid="1029"/>
                                        </p:tgtEl>
                                      </p:cBhvr>
                                    </p:animEffect>
                                    <p:anim calcmode="lin" valueType="num">
                                      <p:cBhvr>
                                        <p:cTn id="15" dur="1000" fill="hold"/>
                                        <p:tgtEl>
                                          <p:spTgt spid="1029"/>
                                        </p:tgtEl>
                                        <p:attrNameLst>
                                          <p:attrName>ppt_x</p:attrName>
                                        </p:attrNameLst>
                                      </p:cBhvr>
                                      <p:tavLst>
                                        <p:tav tm="0">
                                          <p:val>
                                            <p:strVal val="#ppt_x"/>
                                          </p:val>
                                        </p:tav>
                                        <p:tav tm="100000">
                                          <p:val>
                                            <p:strVal val="#ppt_x"/>
                                          </p:val>
                                        </p:tav>
                                      </p:tavLst>
                                    </p:anim>
                                    <p:anim calcmode="lin" valueType="num">
                                      <p:cBhvr>
                                        <p:cTn id="16"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30"/>
                                        </p:tgtEl>
                                        <p:attrNameLst>
                                          <p:attrName>style.visibility</p:attrName>
                                        </p:attrNameLst>
                                      </p:cBhvr>
                                      <p:to>
                                        <p:strVal val="visible"/>
                                      </p:to>
                                    </p:set>
                                    <p:animEffect transition="in" filter="fade">
                                      <p:cBhvr>
                                        <p:cTn id="21" dur="1000"/>
                                        <p:tgtEl>
                                          <p:spTgt spid="1030"/>
                                        </p:tgtEl>
                                      </p:cBhvr>
                                    </p:animEffect>
                                    <p:anim calcmode="lin" valueType="num">
                                      <p:cBhvr>
                                        <p:cTn id="22" dur="1000" fill="hold"/>
                                        <p:tgtEl>
                                          <p:spTgt spid="1030"/>
                                        </p:tgtEl>
                                        <p:attrNameLst>
                                          <p:attrName>ppt_x</p:attrName>
                                        </p:attrNameLst>
                                      </p:cBhvr>
                                      <p:tavLst>
                                        <p:tav tm="0">
                                          <p:val>
                                            <p:strVal val="#ppt_x"/>
                                          </p:val>
                                        </p:tav>
                                        <p:tav tm="100000">
                                          <p:val>
                                            <p:strVal val="#ppt_x"/>
                                          </p:val>
                                        </p:tav>
                                      </p:tavLst>
                                    </p:anim>
                                    <p:anim calcmode="lin" valueType="num">
                                      <p:cBhvr>
                                        <p:cTn id="23"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1"/>
                                        </p:tgtEl>
                                        <p:attrNameLst>
                                          <p:attrName>style.visibility</p:attrName>
                                        </p:attrNameLst>
                                      </p:cBhvr>
                                      <p:to>
                                        <p:strVal val="visible"/>
                                      </p:to>
                                    </p:set>
                                    <p:animEffect transition="in" filter="fade">
                                      <p:cBhvr>
                                        <p:cTn id="28" dur="500"/>
                                        <p:tgtEl>
                                          <p:spTgt spid="1031"/>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032"/>
                                        </p:tgtEl>
                                        <p:attrNameLst>
                                          <p:attrName>style.visibility</p:attrName>
                                        </p:attrNameLst>
                                      </p:cBhvr>
                                      <p:to>
                                        <p:strVal val="visible"/>
                                      </p:to>
                                    </p:set>
                                    <p:animEffect transition="in" filter="fade">
                                      <p:cBhvr>
                                        <p:cTn id="33" dur="1000"/>
                                        <p:tgtEl>
                                          <p:spTgt spid="1032"/>
                                        </p:tgtEl>
                                      </p:cBhvr>
                                    </p:animEffect>
                                    <p:anim calcmode="lin" valueType="num">
                                      <p:cBhvr>
                                        <p:cTn id="34" dur="1000" fill="hold"/>
                                        <p:tgtEl>
                                          <p:spTgt spid="1032"/>
                                        </p:tgtEl>
                                        <p:attrNameLst>
                                          <p:attrName>ppt_x</p:attrName>
                                        </p:attrNameLst>
                                      </p:cBhvr>
                                      <p:tavLst>
                                        <p:tav tm="0">
                                          <p:val>
                                            <p:strVal val="#ppt_x"/>
                                          </p:val>
                                        </p:tav>
                                        <p:tav tm="100000">
                                          <p:val>
                                            <p:strVal val="#ppt_x"/>
                                          </p:val>
                                        </p:tav>
                                      </p:tavLst>
                                    </p:anim>
                                    <p:anim calcmode="lin" valueType="num">
                                      <p:cBhvr>
                                        <p:cTn id="35"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33"/>
                                        </p:tgtEl>
                                        <p:attrNameLst>
                                          <p:attrName>style.visibility</p:attrName>
                                        </p:attrNameLst>
                                      </p:cBhvr>
                                      <p:to>
                                        <p:strVal val="visible"/>
                                      </p:to>
                                    </p:set>
                                    <p:animEffect transition="in" filter="fade">
                                      <p:cBhvr>
                                        <p:cTn id="40" dur="5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p:spPr>
        <p:txBody>
          <a:bodyPr rtlCol="0">
            <a:normAutofit fontScale="90000"/>
          </a:bodyPr>
          <a:lstStyle/>
          <a:p>
            <a:pPr marL="484632">
              <a:defRPr/>
            </a:pPr>
            <a:r>
              <a:rPr lang="en-US" b="1" i="1" u="sng" dirty="0" smtClean="0">
                <a:solidFill>
                  <a:schemeClr val="accent1">
                    <a:tint val="83000"/>
                    <a:satMod val="150000"/>
                  </a:schemeClr>
                </a:solidFill>
                <a:cs typeface="Tunga" pitchFamily="34" charset="0"/>
              </a:rPr>
              <a:t>ASSASSINATION—our last “Cause”</a:t>
            </a:r>
            <a:endParaRPr lang="en-US" b="1" i="1" u="sng" dirty="0" smtClean="0">
              <a:solidFill>
                <a:srgbClr val="FF0000"/>
              </a:solidFill>
              <a:cs typeface="Tunga" pitchFamily="34" charset="0"/>
            </a:endParaRPr>
          </a:p>
        </p:txBody>
      </p:sp>
      <p:sp>
        <p:nvSpPr>
          <p:cNvPr id="27652" name="Content Placeholder 9"/>
          <p:cNvSpPr>
            <a:spLocks noGrp="1"/>
          </p:cNvSpPr>
          <p:nvPr>
            <p:ph sz="quarter" idx="4294967295"/>
          </p:nvPr>
        </p:nvSpPr>
        <p:spPr>
          <a:xfrm>
            <a:off x="76201" y="1219200"/>
            <a:ext cx="9067800" cy="4602163"/>
          </a:xfrm>
        </p:spPr>
        <p:txBody>
          <a:bodyPr rtlCol="0">
            <a:normAutofit fontScale="92500" lnSpcReduction="20000"/>
          </a:bodyPr>
          <a:lstStyle/>
          <a:p>
            <a:pPr marL="57150" indent="0" eaLnBrk="1" fontAlgn="auto" hangingPunct="1">
              <a:spcAft>
                <a:spcPts val="0"/>
              </a:spcAft>
              <a:buFont typeface="Arial" panose="020B0604020202020204" pitchFamily="34" charset="0"/>
              <a:buNone/>
              <a:defRPr/>
            </a:pPr>
            <a:r>
              <a:rPr lang="en-US" sz="4500" b="1" i="1" u="sng" dirty="0" smtClean="0"/>
              <a:t>Individually</a:t>
            </a:r>
            <a:r>
              <a:rPr lang="en-US" sz="4500" dirty="0" smtClean="0"/>
              <a:t>:</a:t>
            </a:r>
          </a:p>
          <a:p>
            <a:pPr marL="514350" indent="-457200" eaLnBrk="1" fontAlgn="auto" hangingPunct="1">
              <a:spcAft>
                <a:spcPts val="0"/>
              </a:spcAft>
              <a:buFont typeface="Wingdings" panose="05000000000000000000" pitchFamily="2" charset="2"/>
              <a:buChar char="Ø"/>
              <a:defRPr/>
            </a:pPr>
            <a:r>
              <a:rPr lang="en-US" sz="4400" b="1" dirty="0" smtClean="0"/>
              <a:t>Archduke Ferdinand info…critically read and do the following:</a:t>
            </a:r>
          </a:p>
          <a:p>
            <a:pPr marL="800100" indent="-742950" eaLnBrk="1" fontAlgn="auto" hangingPunct="1">
              <a:spcAft>
                <a:spcPts val="0"/>
              </a:spcAft>
              <a:buFont typeface="+mj-lt"/>
              <a:buAutoNum type="arabicPeriod"/>
              <a:defRPr/>
            </a:pPr>
            <a:r>
              <a:rPr lang="en-US" sz="4400" b="1" dirty="0" smtClean="0"/>
              <a:t>EXPLAIN why this would matter to any of the “major” powers of Europe.</a:t>
            </a:r>
          </a:p>
          <a:p>
            <a:pPr marL="800100" indent="-742950" eaLnBrk="1" fontAlgn="auto" hangingPunct="1">
              <a:spcAft>
                <a:spcPts val="0"/>
              </a:spcAft>
              <a:buFont typeface="+mj-lt"/>
              <a:buAutoNum type="arabicPeriod"/>
              <a:defRPr/>
            </a:pPr>
            <a:r>
              <a:rPr lang="en-US" sz="4400" b="1" dirty="0" smtClean="0"/>
              <a:t>Make three predictions: who will do what and why?</a:t>
            </a:r>
            <a:endParaRPr lang="en-US" sz="4000" b="1" dirty="0" smtClean="0"/>
          </a:p>
        </p:txBody>
      </p:sp>
    </p:spTree>
    <p:extLst>
      <p:ext uri="{BB962C8B-B14F-4D97-AF65-F5344CB8AC3E}">
        <p14:creationId xmlns:p14="http://schemas.microsoft.com/office/powerpoint/2010/main" xmlns="" val="3104460092"/>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TotalTime>
  <Words>2602</Words>
  <Application>Microsoft Office PowerPoint</Application>
  <PresentationFormat>On-screen Show (4:3)</PresentationFormat>
  <Paragraphs>292</Paragraphs>
  <Slides>54</Slides>
  <Notes>9</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10th Euro Studies 2.8.16</vt:lpstr>
      <vt:lpstr>The Balkans= “The Powder Keg of Europe”</vt:lpstr>
      <vt:lpstr>The Balkans</vt:lpstr>
      <vt:lpstr>The Balkans &amp; our Causes…</vt:lpstr>
      <vt:lpstr>The Balkans—1908 Crisis</vt:lpstr>
      <vt:lpstr>The Balkans—1912-3 Wars</vt:lpstr>
      <vt:lpstr>The Balkans</vt:lpstr>
      <vt:lpstr>CAUSES OF “THE GREAT WAR”</vt:lpstr>
      <vt:lpstr>ASSASSINATION—our last “Cause”</vt:lpstr>
      <vt:lpstr>“The Spark”</vt:lpstr>
      <vt:lpstr>Archduke Franz Ferdinand</vt:lpstr>
      <vt:lpstr>The Black Hand Society</vt:lpstr>
      <vt:lpstr>Slide 13</vt:lpstr>
      <vt:lpstr>Assassination in Sarajevo</vt:lpstr>
      <vt:lpstr>The Assassination</vt:lpstr>
      <vt:lpstr>The Assassination</vt:lpstr>
      <vt:lpstr>The Assassin</vt:lpstr>
      <vt:lpstr>The Austrian Ultimatum</vt:lpstr>
      <vt:lpstr>Slide 19</vt:lpstr>
      <vt:lpstr>The Sentence That Caused A War</vt:lpstr>
      <vt:lpstr>How will Europe respond?</vt:lpstr>
      <vt:lpstr>Britain enters the War—Aug. 4th </vt:lpstr>
      <vt:lpstr>The “Spark”</vt:lpstr>
      <vt:lpstr>The “Spark”</vt:lpstr>
      <vt:lpstr>Slide 25</vt:lpstr>
      <vt:lpstr>How Will Austria Respond To The Assassination? “The July Crisis”</vt:lpstr>
      <vt:lpstr>How Will Austria Respond To The Assassination? “The July Crisis”</vt:lpstr>
      <vt:lpstr>How will Europe respond?</vt:lpstr>
      <vt:lpstr>Slide 29</vt:lpstr>
      <vt:lpstr>Slide 30</vt:lpstr>
      <vt:lpstr>Slide 31</vt:lpstr>
      <vt:lpstr>Slide 32</vt:lpstr>
      <vt:lpstr>Slide 33</vt:lpstr>
      <vt:lpstr>Taking a Closer look</vt:lpstr>
      <vt:lpstr>Austria</vt:lpstr>
      <vt:lpstr>Letters to Germany</vt:lpstr>
      <vt:lpstr>Arthur Zimmerman</vt:lpstr>
      <vt:lpstr>Kaiser Wilhelm II</vt:lpstr>
      <vt:lpstr>Slide 39</vt:lpstr>
      <vt:lpstr>The Big Decision</vt:lpstr>
      <vt:lpstr>Did Germany start a fight?</vt:lpstr>
      <vt:lpstr>Austrian Reaction</vt:lpstr>
      <vt:lpstr>Germanys' response to ultimatum</vt:lpstr>
      <vt:lpstr>World’s Response</vt:lpstr>
      <vt:lpstr>Serbia’s Reaction to ultimatum</vt:lpstr>
      <vt:lpstr>Falling Dominos</vt:lpstr>
      <vt:lpstr>Slide 47</vt:lpstr>
      <vt:lpstr>Uhh Ohh!!</vt:lpstr>
      <vt:lpstr>Germany trying to look good</vt:lpstr>
      <vt:lpstr>Germany picking a fight with France</vt:lpstr>
      <vt:lpstr>Prime Minister Asquith’s thoughts (Of England)</vt:lpstr>
      <vt:lpstr>Britain</vt:lpstr>
      <vt:lpstr>German Atrocities in Belgium</vt:lpstr>
      <vt:lpstr>Slide 54</vt:lpstr>
    </vt:vector>
  </TitlesOfParts>
  <Company>Issaquah School District 411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10th Euro Studies 1.29.15</dc:title>
  <dc:creator>Windows User</dc:creator>
  <cp:lastModifiedBy>Windows User</cp:lastModifiedBy>
  <cp:revision>26</cp:revision>
  <dcterms:created xsi:type="dcterms:W3CDTF">2015-01-28T21:49:15Z</dcterms:created>
  <dcterms:modified xsi:type="dcterms:W3CDTF">2016-02-08T22:43:08Z</dcterms:modified>
</cp:coreProperties>
</file>