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31111E-F6D7-459B-805A-98202D9CD660}" type="datetimeFigureOut">
              <a:rPr lang="en-US" smtClean="0"/>
              <a:pPr/>
              <a:t>3/23/2015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2E0AF-F93F-474C-A652-810A5DEB9DCC}" type="slidenum">
              <a:rPr lang="en-US" smtClean="0"/>
              <a:pPr/>
              <a:t>‹#›</a:t>
            </a:fld>
            <a:endParaRPr lang="en-US"/>
          </a:p>
        </p:txBody>
      </p:sp>
    </p:spTree>
    <p:extLst>
      <p:ext uri="{BB962C8B-B14F-4D97-AF65-F5344CB8AC3E}">
        <p14:creationId xmlns:p14="http://schemas.microsoft.com/office/powerpoint/2010/main" xmlns="" val="738375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en-US" altLang="en-US" smtClean="0"/>
          </a:p>
        </p:txBody>
      </p:sp>
      <p:sp>
        <p:nvSpPr>
          <p:cNvPr id="103428"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MS PGothic" pitchFamily="34" charset="-128"/>
              </a:defRPr>
            </a:lvl1pPr>
            <a:lvl2pPr marL="742950" indent="-285750">
              <a:defRPr>
                <a:solidFill>
                  <a:schemeClr val="tx1"/>
                </a:solidFill>
                <a:latin typeface="Tahoma" charset="0"/>
                <a:ea typeface="MS PGothic" pitchFamily="34" charset="-128"/>
              </a:defRPr>
            </a:lvl2pPr>
            <a:lvl3pPr marL="1143000" indent="-228600">
              <a:defRPr>
                <a:solidFill>
                  <a:schemeClr val="tx1"/>
                </a:solidFill>
                <a:latin typeface="Tahoma" charset="0"/>
                <a:ea typeface="MS PGothic" pitchFamily="34" charset="-128"/>
              </a:defRPr>
            </a:lvl3pPr>
            <a:lvl4pPr marL="1600200" indent="-228600">
              <a:defRPr>
                <a:solidFill>
                  <a:schemeClr val="tx1"/>
                </a:solidFill>
                <a:latin typeface="Tahoma" charset="0"/>
                <a:ea typeface="MS PGothic" pitchFamily="34" charset="-128"/>
              </a:defRPr>
            </a:lvl4pPr>
            <a:lvl5pPr marL="2057400" indent="-228600">
              <a:defRPr>
                <a:solidFill>
                  <a:schemeClr val="tx1"/>
                </a:solidFill>
                <a:latin typeface="Tahoma" charset="0"/>
                <a:ea typeface="MS PGothic" pitchFamily="34" charset="-128"/>
              </a:defRPr>
            </a:lvl5pPr>
            <a:lvl6pPr marL="2514600" indent="-228600" eaLnBrk="0" fontAlgn="base" hangingPunct="0">
              <a:spcBef>
                <a:spcPct val="0"/>
              </a:spcBef>
              <a:spcAft>
                <a:spcPct val="0"/>
              </a:spcAft>
              <a:defRPr>
                <a:solidFill>
                  <a:schemeClr val="tx1"/>
                </a:solidFill>
                <a:latin typeface="Tahoma" charset="0"/>
                <a:ea typeface="MS PGothic" pitchFamily="34" charset="-128"/>
              </a:defRPr>
            </a:lvl6pPr>
            <a:lvl7pPr marL="2971800" indent="-228600" eaLnBrk="0" fontAlgn="base" hangingPunct="0">
              <a:spcBef>
                <a:spcPct val="0"/>
              </a:spcBef>
              <a:spcAft>
                <a:spcPct val="0"/>
              </a:spcAft>
              <a:defRPr>
                <a:solidFill>
                  <a:schemeClr val="tx1"/>
                </a:solidFill>
                <a:latin typeface="Tahoma" charset="0"/>
                <a:ea typeface="MS PGothic" pitchFamily="34" charset="-128"/>
              </a:defRPr>
            </a:lvl7pPr>
            <a:lvl8pPr marL="3429000" indent="-228600" eaLnBrk="0" fontAlgn="base" hangingPunct="0">
              <a:spcBef>
                <a:spcPct val="0"/>
              </a:spcBef>
              <a:spcAft>
                <a:spcPct val="0"/>
              </a:spcAft>
              <a:defRPr>
                <a:solidFill>
                  <a:schemeClr val="tx1"/>
                </a:solidFill>
                <a:latin typeface="Tahoma" charset="0"/>
                <a:ea typeface="MS PGothic" pitchFamily="34" charset="-128"/>
              </a:defRPr>
            </a:lvl8pPr>
            <a:lvl9pPr marL="3886200" indent="-228600" eaLnBrk="0" fontAlgn="base" hangingPunct="0">
              <a:spcBef>
                <a:spcPct val="0"/>
              </a:spcBef>
              <a:spcAft>
                <a:spcPct val="0"/>
              </a:spcAft>
              <a:defRPr>
                <a:solidFill>
                  <a:schemeClr val="tx1"/>
                </a:solidFill>
                <a:latin typeface="Tahoma" charset="0"/>
                <a:ea typeface="MS PGothic" pitchFamily="34" charset="-128"/>
              </a:defRPr>
            </a:lvl9pPr>
          </a:lstStyle>
          <a:p>
            <a:pPr eaLnBrk="0" hangingPunct="0"/>
            <a:fld id="{834E1687-D06C-4161-8B2F-FCF3773B0DF2}" type="slidenum">
              <a:rPr lang="en-US" altLang="en-US" smtClean="0">
                <a:latin typeface="Calibri" pitchFamily="34" charset="0"/>
                <a:cs typeface="Arial" charset="0"/>
              </a:rPr>
              <a:pPr eaLnBrk="0" hangingPunct="0"/>
              <a:t>1</a:t>
            </a:fld>
            <a:endParaRPr lang="en-US" altLang="en-US" smtClean="0">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en-US" altLang="en-US" smtClean="0"/>
          </a:p>
        </p:txBody>
      </p:sp>
      <p:sp>
        <p:nvSpPr>
          <p:cNvPr id="103428"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MS PGothic" pitchFamily="34" charset="-128"/>
              </a:defRPr>
            </a:lvl1pPr>
            <a:lvl2pPr marL="742950" indent="-285750">
              <a:defRPr>
                <a:solidFill>
                  <a:schemeClr val="tx1"/>
                </a:solidFill>
                <a:latin typeface="Tahoma" charset="0"/>
                <a:ea typeface="MS PGothic" pitchFamily="34" charset="-128"/>
              </a:defRPr>
            </a:lvl2pPr>
            <a:lvl3pPr marL="1143000" indent="-228600">
              <a:defRPr>
                <a:solidFill>
                  <a:schemeClr val="tx1"/>
                </a:solidFill>
                <a:latin typeface="Tahoma" charset="0"/>
                <a:ea typeface="MS PGothic" pitchFamily="34" charset="-128"/>
              </a:defRPr>
            </a:lvl3pPr>
            <a:lvl4pPr marL="1600200" indent="-228600">
              <a:defRPr>
                <a:solidFill>
                  <a:schemeClr val="tx1"/>
                </a:solidFill>
                <a:latin typeface="Tahoma" charset="0"/>
                <a:ea typeface="MS PGothic" pitchFamily="34" charset="-128"/>
              </a:defRPr>
            </a:lvl4pPr>
            <a:lvl5pPr marL="2057400" indent="-228600">
              <a:defRPr>
                <a:solidFill>
                  <a:schemeClr val="tx1"/>
                </a:solidFill>
                <a:latin typeface="Tahoma" charset="0"/>
                <a:ea typeface="MS PGothic" pitchFamily="34" charset="-128"/>
              </a:defRPr>
            </a:lvl5pPr>
            <a:lvl6pPr marL="2514600" indent="-228600" eaLnBrk="0" fontAlgn="base" hangingPunct="0">
              <a:spcBef>
                <a:spcPct val="0"/>
              </a:spcBef>
              <a:spcAft>
                <a:spcPct val="0"/>
              </a:spcAft>
              <a:defRPr>
                <a:solidFill>
                  <a:schemeClr val="tx1"/>
                </a:solidFill>
                <a:latin typeface="Tahoma" charset="0"/>
                <a:ea typeface="MS PGothic" pitchFamily="34" charset="-128"/>
              </a:defRPr>
            </a:lvl6pPr>
            <a:lvl7pPr marL="2971800" indent="-228600" eaLnBrk="0" fontAlgn="base" hangingPunct="0">
              <a:spcBef>
                <a:spcPct val="0"/>
              </a:spcBef>
              <a:spcAft>
                <a:spcPct val="0"/>
              </a:spcAft>
              <a:defRPr>
                <a:solidFill>
                  <a:schemeClr val="tx1"/>
                </a:solidFill>
                <a:latin typeface="Tahoma" charset="0"/>
                <a:ea typeface="MS PGothic" pitchFamily="34" charset="-128"/>
              </a:defRPr>
            </a:lvl7pPr>
            <a:lvl8pPr marL="3429000" indent="-228600" eaLnBrk="0" fontAlgn="base" hangingPunct="0">
              <a:spcBef>
                <a:spcPct val="0"/>
              </a:spcBef>
              <a:spcAft>
                <a:spcPct val="0"/>
              </a:spcAft>
              <a:defRPr>
                <a:solidFill>
                  <a:schemeClr val="tx1"/>
                </a:solidFill>
                <a:latin typeface="Tahoma" charset="0"/>
                <a:ea typeface="MS PGothic" pitchFamily="34" charset="-128"/>
              </a:defRPr>
            </a:lvl8pPr>
            <a:lvl9pPr marL="3886200" indent="-228600" eaLnBrk="0" fontAlgn="base" hangingPunct="0">
              <a:spcBef>
                <a:spcPct val="0"/>
              </a:spcBef>
              <a:spcAft>
                <a:spcPct val="0"/>
              </a:spcAft>
              <a:defRPr>
                <a:solidFill>
                  <a:schemeClr val="tx1"/>
                </a:solidFill>
                <a:latin typeface="Tahoma" charset="0"/>
                <a:ea typeface="MS PGothic" pitchFamily="34" charset="-128"/>
              </a:defRPr>
            </a:lvl9pPr>
          </a:lstStyle>
          <a:p>
            <a:pPr eaLnBrk="0" hangingPunct="0"/>
            <a:fld id="{834E1687-D06C-4161-8B2F-FCF3773B0DF2}" type="slidenum">
              <a:rPr lang="en-US" altLang="en-US" smtClean="0">
                <a:latin typeface="Calibri" pitchFamily="34" charset="0"/>
                <a:cs typeface="Arial" charset="0"/>
              </a:rPr>
              <a:pPr eaLnBrk="0" hangingPunct="0"/>
              <a:t>2</a:t>
            </a:fld>
            <a:endParaRPr lang="en-US" altLang="en-US" smtClean="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EE2FB3-4DD3-45DE-AD49-E8DF30B40960}"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322645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E2FB3-4DD3-45DE-AD49-E8DF30B40960}"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355459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E2FB3-4DD3-45DE-AD49-E8DF30B40960}"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57144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E2FB3-4DD3-45DE-AD49-E8DF30B40960}"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173468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E2FB3-4DD3-45DE-AD49-E8DF30B40960}"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322907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E2FB3-4DD3-45DE-AD49-E8DF30B40960}"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129218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EE2FB3-4DD3-45DE-AD49-E8DF30B40960}" type="datetimeFigureOut">
              <a:rPr lang="en-US" smtClean="0"/>
              <a:pPr/>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379729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EE2FB3-4DD3-45DE-AD49-E8DF30B40960}" type="datetimeFigureOut">
              <a:rPr lang="en-US" smtClean="0"/>
              <a:pPr/>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166122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E2FB3-4DD3-45DE-AD49-E8DF30B40960}" type="datetimeFigureOut">
              <a:rPr lang="en-US" smtClean="0"/>
              <a:pPr/>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4579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E2FB3-4DD3-45DE-AD49-E8DF30B40960}"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53750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E2FB3-4DD3-45DE-AD49-E8DF30B40960}"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221719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E2FB3-4DD3-45DE-AD49-E8DF30B40960}" type="datetimeFigureOut">
              <a:rPr lang="en-US" smtClean="0"/>
              <a:pPr/>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EAE97-C04E-4601-8DAF-05E7A32C93C5}" type="slidenum">
              <a:rPr lang="en-US" smtClean="0"/>
              <a:pPr/>
              <a:t>‹#›</a:t>
            </a:fld>
            <a:endParaRPr lang="en-US"/>
          </a:p>
        </p:txBody>
      </p:sp>
    </p:spTree>
    <p:extLst>
      <p:ext uri="{BB962C8B-B14F-4D97-AF65-F5344CB8AC3E}">
        <p14:creationId xmlns:p14="http://schemas.microsoft.com/office/powerpoint/2010/main" xmlns="" val="74728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0" y="228600"/>
            <a:ext cx="8591550" cy="1066800"/>
          </a:xfrm>
        </p:spPr>
        <p:txBody>
          <a:bodyPr/>
          <a:lstStyle/>
          <a:p>
            <a:pPr marL="484188" eaLnBrk="1" hangingPunct="1">
              <a:defRPr/>
            </a:pPr>
            <a:r>
              <a:rPr lang="en-US" altLang="en-US" dirty="0" smtClean="0">
                <a:solidFill>
                  <a:srgbClr val="00B0F0"/>
                </a:solidFill>
                <a:cs typeface="Tunga" pitchFamily="34" charset="0"/>
              </a:rPr>
              <a:t>10</a:t>
            </a:r>
            <a:r>
              <a:rPr lang="en-US" altLang="en-US" baseline="30000" dirty="0" smtClean="0">
                <a:solidFill>
                  <a:srgbClr val="00B0F0"/>
                </a:solidFill>
                <a:cs typeface="Tunga" pitchFamily="34" charset="0"/>
              </a:rPr>
              <a:t>th</a:t>
            </a:r>
            <a:r>
              <a:rPr lang="en-US" altLang="en-US" dirty="0" smtClean="0">
                <a:solidFill>
                  <a:srgbClr val="00B0F0"/>
                </a:solidFill>
                <a:cs typeface="Tunga" pitchFamily="34" charset="0"/>
              </a:rPr>
              <a:t> Euro Studies </a:t>
            </a:r>
            <a:r>
              <a:rPr lang="en-US" altLang="en-US" dirty="0" smtClean="0">
                <a:solidFill>
                  <a:srgbClr val="FF0000"/>
                </a:solidFill>
                <a:cs typeface="Tunga" pitchFamily="34" charset="0"/>
              </a:rPr>
              <a:t>3.23.15</a:t>
            </a:r>
          </a:p>
        </p:txBody>
      </p:sp>
      <p:sp>
        <p:nvSpPr>
          <p:cNvPr id="9" name="Content Placeholder 8"/>
          <p:cNvSpPr>
            <a:spLocks noGrp="1"/>
          </p:cNvSpPr>
          <p:nvPr>
            <p:ph sz="quarter" idx="4294967295"/>
          </p:nvPr>
        </p:nvSpPr>
        <p:spPr>
          <a:xfrm>
            <a:off x="0" y="1143000"/>
            <a:ext cx="4343400" cy="5334000"/>
          </a:xfrm>
        </p:spPr>
        <p:txBody>
          <a:bodyPr rtlCol="0">
            <a:normAutofit fontScale="550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marL="57150" indent="0">
              <a:buFont typeface="Wingdings" pitchFamily="2" charset="2"/>
              <a:buChar char="Ø"/>
              <a:defRPr/>
            </a:pPr>
            <a:r>
              <a:rPr lang="en-US" sz="6000" b="1" dirty="0" smtClean="0"/>
              <a:t>TRS #5</a:t>
            </a:r>
            <a:endParaRPr lang="en-US" sz="5800" b="1" dirty="0" smtClean="0"/>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i="1" dirty="0" smtClean="0"/>
              <a:t>Planner/Calendar</a:t>
            </a:r>
          </a:p>
          <a:p>
            <a:pPr marL="673100" lvl="1" indent="-273050" eaLnBrk="1" fontAlgn="auto" hangingPunct="1">
              <a:lnSpc>
                <a:spcPct val="90000"/>
              </a:lnSpc>
              <a:spcAft>
                <a:spcPts val="0"/>
              </a:spcAft>
              <a:buFont typeface="Wingdings" pitchFamily="2" charset="2"/>
              <a:buChar char="Ø"/>
              <a:defRPr/>
            </a:pPr>
            <a:endParaRPr lang="en-US" sz="5800" b="1" i="1" dirty="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eaLnBrk="1" fontAlgn="auto" hangingPunct="1">
              <a:lnSpc>
                <a:spcPct val="90000"/>
              </a:lnSpc>
              <a:spcAft>
                <a:spcPts val="0"/>
              </a:spcAft>
              <a:buFont typeface="Wingdings" pitchFamily="2" charset="2"/>
              <a:buChar char="Ø"/>
              <a:defRPr/>
            </a:pPr>
            <a:r>
              <a:rPr lang="en-US" sz="5800" b="1" dirty="0" smtClean="0"/>
              <a:t>I can </a:t>
            </a:r>
            <a:r>
              <a:rPr lang="en-US" sz="5800" b="1" smtClean="0"/>
              <a:t>be brilliant</a:t>
            </a:r>
            <a:endParaRPr lang="en-US" dirty="0" smtClean="0"/>
          </a:p>
        </p:txBody>
      </p:sp>
      <p:sp>
        <p:nvSpPr>
          <p:cNvPr id="27652" name="Content Placeholder 9"/>
          <p:cNvSpPr>
            <a:spLocks noGrp="1"/>
          </p:cNvSpPr>
          <p:nvPr>
            <p:ph sz="quarter" idx="4294967295"/>
          </p:nvPr>
        </p:nvSpPr>
        <p:spPr>
          <a:xfrm>
            <a:off x="4645025" y="1219200"/>
            <a:ext cx="4498975" cy="4602163"/>
          </a:xfrm>
        </p:spPr>
        <p:txBody>
          <a:bodyPr rtlCol="0">
            <a:normAutofit fontScale="55000" lnSpcReduction="20000"/>
          </a:bodyPr>
          <a:lstStyle/>
          <a:p>
            <a:pPr marL="57150" indent="0" eaLnBrk="1" fontAlgn="auto" hangingPunct="1">
              <a:spcAft>
                <a:spcPts val="0"/>
              </a:spcAft>
              <a:buFont typeface="Wingdings" pitchFamily="2" charset="2"/>
              <a:buNone/>
              <a:defRPr/>
            </a:pPr>
            <a:r>
              <a:rPr lang="en-US" sz="9600" b="1" u="sng" dirty="0" smtClean="0"/>
              <a:t>Today’s Agenda:</a:t>
            </a:r>
          </a:p>
          <a:p>
            <a:pPr marL="514350" indent="-457200" eaLnBrk="1" hangingPunct="1">
              <a:buFont typeface="Wingdings" pitchFamily="2" charset="2"/>
              <a:buChar char="Ø"/>
              <a:defRPr/>
            </a:pPr>
            <a:r>
              <a:rPr lang="en-US" sz="9600" b="1" dirty="0" smtClean="0"/>
              <a:t>EXAM</a:t>
            </a:r>
            <a:endParaRPr lang="en-US" sz="9200" b="1" dirty="0" smtClean="0"/>
          </a:p>
          <a:p>
            <a:pPr marL="457200" lvl="1" indent="0" eaLnBrk="1" hangingPunct="1">
              <a:buFontTx/>
              <a:buNone/>
              <a:defRPr/>
            </a:pPr>
            <a:endParaRPr lang="en-US" sz="2400" b="1" dirty="0" smtClean="0"/>
          </a:p>
          <a:p>
            <a:pPr marL="514350" indent="-457200" eaLnBrk="1" hangingPunct="1">
              <a:buFontTx/>
              <a:buNone/>
              <a:defRPr/>
            </a:pPr>
            <a:endParaRPr lang="en-US" sz="2400" b="1" dirty="0" smtClean="0"/>
          </a:p>
          <a:p>
            <a:pPr marL="457200" lvl="1" indent="0" eaLnBrk="1" hangingPunct="1">
              <a:buFontTx/>
              <a:buNone/>
              <a:defRPr/>
            </a:pPr>
            <a:endParaRPr lang="en-US" sz="2400" b="1" dirty="0" smtClean="0"/>
          </a:p>
          <a:p>
            <a:pPr marL="57150" indent="0" eaLnBrk="1" fontAlgn="auto" hangingPunct="1">
              <a:spcAft>
                <a:spcPts val="0"/>
              </a:spcAft>
              <a:buFont typeface="Arial" panose="020B0604020202020204" pitchFamily="34" charset="0"/>
              <a:buNone/>
              <a:defRPr/>
            </a:pPr>
            <a:r>
              <a:rPr lang="en-US" sz="7400" b="1" u="sng" dirty="0" smtClean="0"/>
              <a:t>HW:</a:t>
            </a:r>
          </a:p>
          <a:p>
            <a:pPr marL="1200150" indent="-1143000">
              <a:buFont typeface="Wingdings" panose="05000000000000000000" pitchFamily="2" charset="2"/>
              <a:buChar char="Ø"/>
              <a:defRPr/>
            </a:pPr>
            <a:r>
              <a:rPr lang="en-US" sz="8000" b="1" dirty="0" smtClean="0"/>
              <a:t>NONE</a:t>
            </a:r>
            <a:endParaRPr lang="en-US" sz="8000" b="1" dirty="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charset="0"/>
              <a:buNone/>
              <a:defRPr/>
            </a:pPr>
            <a:endParaRPr lang="en-US" sz="4500" b="1" u="sng" dirty="0" smtClean="0"/>
          </a:p>
          <a:p>
            <a:pPr marL="457200" lvl="1" indent="0">
              <a:buFont typeface="Wingdings" pitchFamily="2" charset="2"/>
              <a:buChar char="Ø"/>
              <a:defRPr/>
            </a:pPr>
            <a:endParaRPr lang="en-US" sz="9200" b="1" dirty="0" smtClean="0"/>
          </a:p>
        </p:txBody>
      </p:sp>
    </p:spTree>
    <p:extLst>
      <p:ext uri="{BB962C8B-B14F-4D97-AF65-F5344CB8AC3E}">
        <p14:creationId xmlns:p14="http://schemas.microsoft.com/office/powerpoint/2010/main" xmlns="" val="33830037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0" y="0"/>
            <a:ext cx="8591550" cy="1066800"/>
          </a:xfrm>
        </p:spPr>
        <p:txBody>
          <a:bodyPr/>
          <a:lstStyle/>
          <a:p>
            <a:pPr marL="484188" eaLnBrk="1" hangingPunct="1">
              <a:defRPr/>
            </a:pPr>
            <a:r>
              <a:rPr lang="en-US" altLang="en-US" dirty="0" smtClean="0">
                <a:solidFill>
                  <a:srgbClr val="00B0F0"/>
                </a:solidFill>
                <a:cs typeface="Tunga" pitchFamily="34" charset="0"/>
              </a:rPr>
              <a:t>After the Exam…</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838200"/>
            <a:ext cx="9144000" cy="5638800"/>
          </a:xfrm>
        </p:spPr>
        <p:txBody>
          <a:bodyPr rtlCol="0">
            <a:noAutofit/>
          </a:bodyPr>
          <a:lstStyle/>
          <a:p>
            <a:pPr>
              <a:buNone/>
            </a:pPr>
            <a:r>
              <a:rPr lang="en-US" sz="1400" i="1" dirty="0" smtClean="0"/>
              <a:t>After the S.S. test:</a:t>
            </a:r>
            <a:endParaRPr lang="en-US" sz="1400" dirty="0" smtClean="0"/>
          </a:p>
          <a:p>
            <a:pPr>
              <a:buNone/>
            </a:pPr>
            <a:r>
              <a:rPr lang="en-US" sz="1400" dirty="0" smtClean="0"/>
              <a:t> </a:t>
            </a:r>
          </a:p>
          <a:p>
            <a:pPr>
              <a:buNone/>
            </a:pPr>
            <a:r>
              <a:rPr lang="en-US" sz="1400" dirty="0" smtClean="0"/>
              <a:t>In your LA notes, answer in complete sentences with </a:t>
            </a:r>
            <a:r>
              <a:rPr lang="en-US" sz="1400" b="1" dirty="0" smtClean="0"/>
              <a:t>direct quotes.</a:t>
            </a:r>
            <a:endParaRPr lang="en-US" sz="1400" dirty="0" smtClean="0"/>
          </a:p>
          <a:p>
            <a:pPr>
              <a:buNone/>
            </a:pPr>
            <a:r>
              <a:rPr lang="en-US" sz="1400" b="1" dirty="0" smtClean="0"/>
              <a:t> </a:t>
            </a:r>
            <a:endParaRPr lang="en-US" sz="1400" dirty="0" smtClean="0"/>
          </a:p>
          <a:p>
            <a:pPr>
              <a:buNone/>
            </a:pPr>
            <a:r>
              <a:rPr lang="en-US" sz="1400" b="1" dirty="0" smtClean="0"/>
              <a:t>Explore the factors that shape </a:t>
            </a:r>
            <a:r>
              <a:rPr lang="en-US" sz="1400" b="1" dirty="0" err="1" smtClean="0"/>
              <a:t>Eliezer’s</a:t>
            </a:r>
            <a:r>
              <a:rPr lang="en-US" sz="1400" b="1" dirty="0" smtClean="0"/>
              <a:t> identity.</a:t>
            </a:r>
            <a:endParaRPr lang="en-US" sz="1400" dirty="0" smtClean="0"/>
          </a:p>
          <a:p>
            <a:pPr>
              <a:buNone/>
            </a:pPr>
            <a:r>
              <a:rPr lang="en-US" sz="1400" dirty="0" smtClean="0"/>
              <a:t>• How does </a:t>
            </a:r>
            <a:r>
              <a:rPr lang="en-US" sz="1400" dirty="0" err="1" smtClean="0"/>
              <a:t>Eliezer</a:t>
            </a:r>
            <a:r>
              <a:rPr lang="en-US" sz="1400" dirty="0" smtClean="0"/>
              <a:t> describe himself?</a:t>
            </a:r>
          </a:p>
          <a:p>
            <a:pPr>
              <a:buNone/>
            </a:pPr>
            <a:r>
              <a:rPr lang="en-US" sz="1400" dirty="0" smtClean="0"/>
              <a:t>• What is his family like? To whom in his family does he seem most attached? With whom would he like to be closer?</a:t>
            </a:r>
          </a:p>
          <a:p>
            <a:pPr>
              <a:buNone/>
            </a:pPr>
            <a:r>
              <a:rPr lang="en-US" sz="1400" dirty="0" smtClean="0"/>
              <a:t>• What role does Moshe the Beadle play in </a:t>
            </a:r>
            <a:r>
              <a:rPr lang="en-US" sz="1400" dirty="0" err="1" smtClean="0"/>
              <a:t>Eliezer’s</a:t>
            </a:r>
            <a:r>
              <a:rPr lang="en-US" sz="1400" dirty="0" smtClean="0"/>
              <a:t> life?</a:t>
            </a:r>
          </a:p>
          <a:p>
            <a:pPr>
              <a:buNone/>
            </a:pPr>
            <a:r>
              <a:rPr lang="en-US" sz="1400" dirty="0" smtClean="0"/>
              <a:t>• How important is religion to the way </a:t>
            </a:r>
            <a:r>
              <a:rPr lang="en-US" sz="1400" dirty="0" err="1" smtClean="0"/>
              <a:t>Eliezer</a:t>
            </a:r>
            <a:r>
              <a:rPr lang="en-US" sz="1400" dirty="0" smtClean="0"/>
              <a:t> defines his identity?</a:t>
            </a:r>
          </a:p>
          <a:p>
            <a:pPr>
              <a:buNone/>
            </a:pPr>
            <a:r>
              <a:rPr lang="en-US" sz="1400" b="1" dirty="0" smtClean="0"/>
              <a:t> </a:t>
            </a:r>
            <a:endParaRPr lang="en-US" sz="1400" dirty="0" smtClean="0"/>
          </a:p>
          <a:p>
            <a:pPr>
              <a:buNone/>
            </a:pPr>
            <a:r>
              <a:rPr lang="en-US" sz="1400" b="1" dirty="0" smtClean="0"/>
              <a:t>Explore the relationship between </a:t>
            </a:r>
            <a:r>
              <a:rPr lang="en-US" sz="1400" b="1" dirty="0" err="1" smtClean="0"/>
              <a:t>Sighet</a:t>
            </a:r>
            <a:r>
              <a:rPr lang="en-US" sz="1400" b="1" dirty="0" smtClean="0"/>
              <a:t> and the outside world between 1941 and 1944.</a:t>
            </a:r>
            <a:endParaRPr lang="en-US" sz="1400" dirty="0" smtClean="0"/>
          </a:p>
          <a:p>
            <a:pPr>
              <a:buNone/>
            </a:pPr>
            <a:r>
              <a:rPr lang="en-US" sz="1400" dirty="0" smtClean="0"/>
              <a:t>• What do the Jews of </a:t>
            </a:r>
            <a:r>
              <a:rPr lang="en-US" sz="1400" dirty="0" err="1" smtClean="0"/>
              <a:t>Sighet</a:t>
            </a:r>
            <a:r>
              <a:rPr lang="en-US" sz="1400" dirty="0" smtClean="0"/>
              <a:t> know about the outside world in 1941? What do the Jews of </a:t>
            </a:r>
            <a:r>
              <a:rPr lang="en-US" sz="1400" dirty="0" err="1" smtClean="0"/>
              <a:t>Sighet</a:t>
            </a:r>
            <a:r>
              <a:rPr lang="en-US" sz="1400" dirty="0" smtClean="0"/>
              <a:t> know about the outside world by the spring of 1944? How do you account for the way they respond to the stories they hear by word of mouth? Over the radio? How do they respond to what they learn / know?</a:t>
            </a:r>
          </a:p>
          <a:p>
            <a:pPr>
              <a:buNone/>
            </a:pPr>
            <a:r>
              <a:rPr lang="en-US" sz="1400" dirty="0" smtClean="0"/>
              <a:t>How do the Jews of </a:t>
            </a:r>
            <a:r>
              <a:rPr lang="en-US" sz="1400" dirty="0" err="1" smtClean="0"/>
              <a:t>Sighet</a:t>
            </a:r>
            <a:r>
              <a:rPr lang="en-US" sz="1400" dirty="0" smtClean="0"/>
              <a:t> react to the arrival of the Germans? The creation of the ghettos? Their own deportation? How do you account for these responses?</a:t>
            </a:r>
          </a:p>
          <a:p>
            <a:pPr>
              <a:buNone/>
            </a:pPr>
            <a:r>
              <a:rPr lang="en-US" sz="1400" dirty="0" smtClean="0"/>
              <a:t> </a:t>
            </a:r>
          </a:p>
          <a:p>
            <a:pPr>
              <a:buNone/>
            </a:pPr>
            <a:r>
              <a:rPr lang="en-US" sz="1400" b="1" dirty="0" smtClean="0"/>
              <a:t>Discuss the way the author tells his story.</a:t>
            </a:r>
            <a:endParaRPr lang="en-US" sz="1400" dirty="0" smtClean="0"/>
          </a:p>
          <a:p>
            <a:pPr>
              <a:buNone/>
            </a:pPr>
            <a:r>
              <a:rPr lang="en-US" sz="1400" dirty="0" smtClean="0"/>
              <a:t>• Why do you think </a:t>
            </a:r>
            <a:r>
              <a:rPr lang="en-US" sz="1400" dirty="0" err="1" smtClean="0"/>
              <a:t>Elie</a:t>
            </a:r>
            <a:r>
              <a:rPr lang="en-US" sz="1400" dirty="0" smtClean="0"/>
              <a:t> Wiesel begins Night with the story of Moshe the Beadle?</a:t>
            </a:r>
          </a:p>
          <a:p>
            <a:pPr>
              <a:buNone/>
            </a:pPr>
            <a:r>
              <a:rPr lang="en-US" sz="1400" dirty="0" smtClean="0"/>
              <a:t>• What lessons does the narrator seem to learn from Moshe’s experiences in telling his own story?</a:t>
            </a:r>
          </a:p>
          <a:p>
            <a:pPr>
              <a:buNone/>
            </a:pPr>
            <a:r>
              <a:rPr lang="en-US" sz="1400" dirty="0" smtClean="0"/>
              <a:t>• Why do you think </a:t>
            </a:r>
            <a:r>
              <a:rPr lang="en-US" sz="1400" dirty="0" err="1" smtClean="0"/>
              <a:t>Elie</a:t>
            </a:r>
            <a:r>
              <a:rPr lang="en-US" sz="1400" dirty="0" smtClean="0"/>
              <a:t> Wiesel tells his story in the first person perspective? If Night were written in the third person, would it be more or less believable?</a:t>
            </a:r>
            <a:endParaRPr lang="en-US" sz="1400" dirty="0"/>
          </a:p>
        </p:txBody>
      </p:sp>
    </p:spTree>
    <p:extLst>
      <p:ext uri="{BB962C8B-B14F-4D97-AF65-F5344CB8AC3E}">
        <p14:creationId xmlns:p14="http://schemas.microsoft.com/office/powerpoint/2010/main" xmlns="" val="33830037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41</Words>
  <Application>Microsoft Office PowerPoint</Application>
  <PresentationFormat>On-screen Show (4:3)</PresentationFormat>
  <Paragraphs>42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10th Euro Studies 3.23.15</vt:lpstr>
      <vt:lpstr>After the Exam…</vt:lpstr>
    </vt:vector>
  </TitlesOfParts>
  <Company>Issaquah School District 411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3.23.15</dc:title>
  <dc:creator>Windows User</dc:creator>
  <cp:lastModifiedBy>Windows User</cp:lastModifiedBy>
  <cp:revision>7</cp:revision>
  <dcterms:created xsi:type="dcterms:W3CDTF">2015-03-23T19:09:31Z</dcterms:created>
  <dcterms:modified xsi:type="dcterms:W3CDTF">2015-03-23T20:18:39Z</dcterms:modified>
</cp:coreProperties>
</file>