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304" r:id="rId3"/>
    <p:sldId id="259" r:id="rId4"/>
    <p:sldId id="261" r:id="rId5"/>
    <p:sldId id="287" r:id="rId6"/>
    <p:sldId id="288" r:id="rId7"/>
    <p:sldId id="289" r:id="rId8"/>
    <p:sldId id="290" r:id="rId9"/>
    <p:sldId id="302" r:id="rId10"/>
    <p:sldId id="291" r:id="rId11"/>
    <p:sldId id="292" r:id="rId12"/>
    <p:sldId id="300" r:id="rId13"/>
    <p:sldId id="26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3" r:id="rId22"/>
    <p:sldId id="267" r:id="rId23"/>
    <p:sldId id="268" r:id="rId24"/>
    <p:sldId id="269" r:id="rId25"/>
    <p:sldId id="270" r:id="rId26"/>
    <p:sldId id="301" r:id="rId27"/>
    <p:sldId id="258" r:id="rId28"/>
    <p:sldId id="263" r:id="rId29"/>
    <p:sldId id="264" r:id="rId30"/>
    <p:sldId id="265" r:id="rId31"/>
    <p:sldId id="266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4CB01-4C7C-4F3A-8521-652222FEAC64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9F253-B81E-4A54-833F-DEF9960F13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82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fld id="{CA65F05D-3DC8-4679-AAE4-1BF92D06EB9D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1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A540-B544-C44C-8047-6A95D23683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03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A540-B544-C44C-8047-6A95D23683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06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ea typeface="MS PGothic" pitchFamily="34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fld id="{CA65F05D-3DC8-4679-AAE4-1BF92D06EB9D}" type="slidenum">
              <a:rPr lang="en-US" altLang="en-US" smtClean="0">
                <a:latin typeface="Calibri" pitchFamily="34" charset="0"/>
                <a:ea typeface="MS PGothic" pitchFamily="34" charset="-128"/>
              </a:rPr>
              <a:pPr eaLnBrk="0" hangingPunct="0"/>
              <a:t>46</a:t>
            </a:fld>
            <a:endParaRPr lang="en-US" altLang="en-US" smtClean="0">
              <a:latin typeface="Calibri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7384-FC9C-4BD6-9B51-33309E068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F3E7-D906-42E4-9598-03336F8D3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FE02-15DA-4630-B0D7-2D0C24A9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B636-F43F-4385-B00E-C12C04423E22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DFF6-E9A9-4FA6-8A0A-6A157B0E3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Euro Studies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3.29.16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7150" indent="0">
              <a:buFont typeface="Wingdings" pitchFamily="2" charset="2"/>
              <a:buChar char="Ø"/>
              <a:defRPr/>
            </a:pPr>
            <a:r>
              <a:rPr lang="en-US" sz="6000" b="1" dirty="0" smtClean="0"/>
              <a:t>Nothing</a:t>
            </a:r>
            <a:endParaRPr lang="en-US" sz="6000" b="1" dirty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Planner/Calendar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Notes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Textbook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understand how different leaders changed the power structure in Europe following WWI.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250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600" b="1" u="sng" dirty="0" smtClean="0"/>
              <a:t>Today’s Agenda: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9600" b="1" dirty="0" smtClean="0"/>
              <a:t>The Rise of Dictators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8800" b="1" dirty="0" smtClean="0"/>
              <a:t>Mussolini, Franco, Hitler, (Hirohito?)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9200" b="1" dirty="0" smtClean="0"/>
              <a:t>28.3</a:t>
            </a:r>
            <a:endParaRPr lang="en-US" sz="2000" b="1" dirty="0" smtClean="0"/>
          </a:p>
          <a:p>
            <a:pPr marL="514350" indent="-457200" eaLnBrk="1" hangingPunct="1">
              <a:buFontTx/>
              <a:buNone/>
              <a:defRPr/>
            </a:pPr>
            <a:endParaRPr lang="en-US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400" b="1" u="sng" dirty="0" smtClean="0"/>
              <a:t>HW:</a:t>
            </a:r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500" b="1" u="sng" dirty="0" smtClean="0"/>
          </a:p>
          <a:p>
            <a:pPr marL="57150" indent="0">
              <a:buFont typeface="Wingdings" pitchFamily="2" charset="2"/>
              <a:buChar char="Ø"/>
              <a:defRPr/>
            </a:pPr>
            <a:r>
              <a:rPr lang="en-US" sz="9600" b="1" dirty="0" smtClean="0"/>
              <a:t>3 “Test” Questions on Stalin Readings</a:t>
            </a:r>
          </a:p>
          <a:p>
            <a:pPr marL="57150" indent="0">
              <a:buFont typeface="Wingdings" pitchFamily="2" charset="2"/>
              <a:buChar char="Ø"/>
              <a:defRPr/>
            </a:pPr>
            <a:r>
              <a:rPr lang="en-US" sz="9600" b="1" dirty="0" smtClean="0"/>
              <a:t>28.3—Chart </a:t>
            </a:r>
            <a:r>
              <a:rPr lang="en-US" sz="9600" b="1" dirty="0" smtClean="0"/>
              <a:t>to help serve as notes</a:t>
            </a:r>
          </a:p>
        </p:txBody>
      </p:sp>
    </p:spTree>
    <p:extLst>
      <p:ext uri="{BB962C8B-B14F-4D97-AF65-F5344CB8AC3E}">
        <p14:creationId xmlns:p14="http://schemas.microsoft.com/office/powerpoint/2010/main" xmlns="" val="2262901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4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Fascism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476" y="1185320"/>
            <a:ext cx="5638524" cy="5440362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 political movement that seeks to establish a dictatorial government that is nationalistic and imperialistic 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Promoted extreme form of nationalism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A denial of individual rights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The needs of the state outweigh the needs of the individual 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Dictatorial one party rule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were anti-communist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35941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26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3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Italian Expansion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979408"/>
            <a:ext cx="42672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1870 (1882)—annexed part of Eritrea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1889—Italian Somaliland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1895—defeated by Ethiopia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1911—war with the Ottoman Empire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34" y="979408"/>
            <a:ext cx="3064882" cy="3831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655" y="2050473"/>
            <a:ext cx="3647202" cy="43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7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7239000" cy="1143000"/>
          </a:xfrm>
        </p:spPr>
        <p:txBody>
          <a:bodyPr/>
          <a:lstStyle/>
          <a:p>
            <a:pPr eaLnBrk="1" hangingPunct="1"/>
            <a:r>
              <a:rPr lang="en-US" b="1" u="sng" smtClean="0"/>
              <a:t>FAILURE OF VERSAILLES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19600" y="1600200"/>
            <a:ext cx="4495800" cy="5029200"/>
          </a:xfrm>
        </p:spPr>
        <p:txBody>
          <a:bodyPr/>
          <a:lstStyle/>
          <a:p>
            <a:pPr eaLnBrk="1" hangingPunct="1"/>
            <a:r>
              <a:rPr lang="en-US" sz="2800" b="1" smtClean="0"/>
              <a:t>The peace settlement that ended World War I (Versailles Treaty) failed to provide a “just and secure peace” as promised</a:t>
            </a:r>
          </a:p>
          <a:p>
            <a:pPr eaLnBrk="1" hangingPunct="1"/>
            <a:r>
              <a:rPr lang="en-US" sz="2800" b="1" smtClean="0"/>
              <a:t>Instead Germany grew more and more resentful of the treaty that they felt was too harsh and too punitive</a:t>
            </a:r>
            <a:r>
              <a:rPr lang="en-US" sz="2800" smtClean="0"/>
              <a:t>  </a:t>
            </a:r>
          </a:p>
        </p:txBody>
      </p:sp>
      <p:pic>
        <p:nvPicPr>
          <p:cNvPr id="7172" name="Picture 4" descr="Versailles6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752600"/>
            <a:ext cx="4267200" cy="4191000"/>
          </a:xfr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6019800"/>
            <a:ext cx="426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The Versailles Treaty (above on crutches) took a beating in the U.S. and abroad</a:t>
            </a:r>
          </a:p>
        </p:txBody>
      </p:sp>
      <p:pic>
        <p:nvPicPr>
          <p:cNvPr id="7174" name="Picture 6" descr="versailles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400" y="0"/>
            <a:ext cx="14986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Italy After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8" y="1417638"/>
            <a:ext cx="3430299" cy="528901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Italy was disappointed by the outcome of the Treaty of Versailles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Had hoped to gain territory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Promised land along the Adriatic (Yugoslavia)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0863" y="1417637"/>
            <a:ext cx="5381355" cy="52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37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64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Italy After WWI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54172"/>
            <a:ext cx="5032686" cy="5803828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Economic problems after </a:t>
            </a:r>
            <a:r>
              <a:rPr lang="en-US" u="sng" dirty="0">
                <a:solidFill>
                  <a:srgbClr val="FF0000"/>
                </a:solidFill>
              </a:rPr>
              <a:t>WWI contributed to social unrest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High inflation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unemployment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Trade decreased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High taxes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Workers strikes led by communists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Many Italians believed democratic government couldn’t solve problems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8772" y="1358287"/>
            <a:ext cx="3755227" cy="48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38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Italy After WWI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385" y="1600200"/>
            <a:ext cx="4811616" cy="5094585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Benito Mussolini formed the Fascist Party in 1919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Had the support of many war veterans and dissatisfied Italians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48" y="1417637"/>
            <a:ext cx="4179236" cy="49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1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Rise of Fascism 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 Italy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3446"/>
            <a:ext cx="4349965" cy="5554554"/>
          </a:xfrm>
        </p:spPr>
        <p:txBody>
          <a:bodyPr>
            <a:normAutofit/>
          </a:bodyPr>
          <a:lstStyle/>
          <a:p>
            <a:pPr lvl="1"/>
            <a:r>
              <a:rPr lang="en-US" u="sng" dirty="0" smtClean="0">
                <a:solidFill>
                  <a:srgbClr val="FF0000"/>
                </a:solidFill>
              </a:rPr>
              <a:t>Mussolini promised </a:t>
            </a:r>
            <a:r>
              <a:rPr lang="en-US" u="sng" dirty="0">
                <a:solidFill>
                  <a:srgbClr val="FF0000"/>
                </a:solidFill>
              </a:rPr>
              <a:t>to strengthen Italy and solve economic problems</a:t>
            </a:r>
          </a:p>
          <a:p>
            <a:pPr lvl="2"/>
            <a:r>
              <a:rPr lang="en-US" u="sng" dirty="0">
                <a:solidFill>
                  <a:srgbClr val="FF0000"/>
                </a:solidFill>
              </a:rPr>
              <a:t>Would end </a:t>
            </a:r>
            <a:r>
              <a:rPr lang="en-US" u="sng" dirty="0" smtClean="0">
                <a:solidFill>
                  <a:srgbClr val="FF0000"/>
                </a:solidFill>
              </a:rPr>
              <a:t>unemployment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Gain more territory for Italy </a:t>
            </a:r>
          </a:p>
          <a:p>
            <a:pPr lvl="2"/>
            <a:r>
              <a:rPr lang="en-US" u="sng" dirty="0" smtClean="0">
                <a:solidFill>
                  <a:srgbClr val="FF0000"/>
                </a:solidFill>
              </a:rPr>
              <a:t>Would outlaw strikes and communist threats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0339" y="1417637"/>
            <a:ext cx="4245526" cy="51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7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Rise of Fascism </a:t>
            </a:r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 Italy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600" y="1315316"/>
            <a:ext cx="4467400" cy="5153936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Mussolini and the Fascists gained power in Italy in 1922 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Fascist “Black Shirts” used terror and violence to intimidate opposition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Mussolini was known as Il Duce (the leader)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2399"/>
            <a:ext cx="4676600" cy="478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1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46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Italy Under Mussolini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224"/>
            <a:ext cx="4243139" cy="5510042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Mussolini consolidated control of Italy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Ended free elections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Restricted free speech and free press</a:t>
            </a:r>
            <a:endParaRPr lang="en-US" u="sng" dirty="0">
              <a:solidFill>
                <a:srgbClr val="FF0000"/>
              </a:solidFill>
            </a:endParaRP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Killed or jailed political opponents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Controlled economy by allying with industrialists and large landowners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526862" y="1376941"/>
            <a:ext cx="4486573" cy="497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0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1480577"/>
              </p:ext>
            </p:extLst>
          </p:nvPr>
        </p:nvGraphicFramePr>
        <p:xfrm>
          <a:off x="304800" y="1981200"/>
          <a:ext cx="84582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676400"/>
                <a:gridCol w="1219200"/>
                <a:gridCol w="3048000"/>
              </a:tblGrid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 (Type)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Leader:  &amp;</a:t>
                      </a:r>
                      <a:r>
                        <a:rPr lang="en-US" baseline="0" dirty="0" smtClean="0"/>
                        <a:t> Actions by them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2286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Chart—Who’s who in the Zoo?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5052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should be able to fill in some basic information on USSR and Stalin…if not, consider how you are spending your time…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1762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Italy Under Mussolini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213688" cy="49831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Widespread Use of indoctrination and control of education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Convinced people to put goals of state before individual rights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4930" y="1106055"/>
            <a:ext cx="4012634" cy="511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9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Italian Expansion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828800"/>
            <a:ext cx="5334000" cy="4525963"/>
          </a:xfrm>
        </p:spPr>
        <p:txBody>
          <a:bodyPr>
            <a:noAutofit/>
          </a:bodyPr>
          <a:lstStyle/>
          <a:p>
            <a:pPr lvl="3"/>
            <a:r>
              <a:rPr lang="en-US" sz="3200" dirty="0" smtClean="0">
                <a:solidFill>
                  <a:srgbClr val="FF0000"/>
                </a:solidFill>
              </a:rPr>
              <a:t>Mussolini began an aggressive foreign policy </a:t>
            </a:r>
          </a:p>
          <a:p>
            <a:pPr lvl="4"/>
            <a:r>
              <a:rPr lang="en-US" sz="3200" dirty="0" smtClean="0">
                <a:solidFill>
                  <a:srgbClr val="FF0000"/>
                </a:solidFill>
              </a:rPr>
              <a:t>Invaded Ethiopia in 1935</a:t>
            </a:r>
          </a:p>
          <a:p>
            <a:pPr lvl="3"/>
            <a:r>
              <a:rPr lang="en-US" sz="3200" dirty="0" smtClean="0">
                <a:solidFill>
                  <a:srgbClr val="FF0000"/>
                </a:solidFill>
              </a:rPr>
              <a:t>What would happen?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34" y="979408"/>
            <a:ext cx="3064882" cy="3831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655" y="2050473"/>
            <a:ext cx="3647202" cy="438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2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Benito Mussolini - Italy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eaLnBrk="1" hangingPunct="1"/>
            <a:r>
              <a:rPr lang="en-US" smtClean="0"/>
              <a:t>1919 advertised for War Veterans to fight politicians who were “destroying Italy.”</a:t>
            </a:r>
          </a:p>
          <a:p>
            <a:pPr eaLnBrk="1" hangingPunct="1"/>
            <a:r>
              <a:rPr lang="en-US" smtClean="0"/>
              <a:t>Feared spread of communism</a:t>
            </a:r>
          </a:p>
          <a:p>
            <a:pPr eaLnBrk="1" hangingPunct="1"/>
            <a:r>
              <a:rPr lang="en-US" smtClean="0"/>
              <a:t>Marched into Rome and got the Italian king’s permission to form a new government</a:t>
            </a:r>
          </a:p>
          <a:p>
            <a:pPr eaLnBrk="1" hangingPunct="1"/>
            <a:r>
              <a:rPr lang="en-US" smtClean="0"/>
              <a:t>Goal – wanted to make Italy a world power</a:t>
            </a:r>
          </a:p>
          <a:p>
            <a:pPr eaLnBrk="1" hangingPunct="1"/>
            <a:r>
              <a:rPr lang="en-US" smtClean="0"/>
              <a:t>Achieved efficiency, but in process crushed all opposition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5715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smtClean="0"/>
              <a:t>THE RISE OF FASCISM IN ITALY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2209800"/>
            <a:ext cx="4495800" cy="4343400"/>
          </a:xfrm>
        </p:spPr>
        <p:txBody>
          <a:bodyPr/>
          <a:lstStyle/>
          <a:p>
            <a:pPr eaLnBrk="1" hangingPunct="1"/>
            <a:r>
              <a:rPr lang="en-US" sz="2400" b="1" smtClean="0"/>
              <a:t>While Stalin was consolidating his power in the Soviet Union,</a:t>
            </a:r>
            <a:r>
              <a:rPr lang="en-US" sz="2400" b="1" smtClean="0">
                <a:solidFill>
                  <a:schemeClr val="folHlink"/>
                </a:solidFill>
              </a:rPr>
              <a:t> </a:t>
            </a:r>
            <a:r>
              <a:rPr lang="en-US" sz="2400" b="1" smtClean="0"/>
              <a:t>Benito Mussolini was establishing a totalitarian regime in Italy</a:t>
            </a:r>
          </a:p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Mussolini seized power from King Emmanuel III during a coup d’ètat</a:t>
            </a:r>
            <a:r>
              <a:rPr lang="en-US" sz="2400" b="1" smtClean="0">
                <a:solidFill>
                  <a:schemeClr val="folHlink"/>
                </a:solidFill>
              </a:rPr>
              <a:t>, </a:t>
            </a:r>
            <a:r>
              <a:rPr lang="en-US" sz="2400" b="1" smtClean="0"/>
              <a:t>taking advantage of high unemployment, inflation and a middle-class fear of Communism </a:t>
            </a:r>
          </a:p>
          <a:p>
            <a:pPr eaLnBrk="1" hangingPunct="1"/>
            <a:endParaRPr lang="en-US" sz="2400" smtClean="0">
              <a:solidFill>
                <a:schemeClr val="folHlink"/>
              </a:solidFill>
            </a:endParaRPr>
          </a:p>
        </p:txBody>
      </p:sp>
      <p:pic>
        <p:nvPicPr>
          <p:cNvPr id="15364" name="Picture 4" descr="mussoli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828800"/>
            <a:ext cx="3311525" cy="4754563"/>
          </a:xfrm>
          <a:noFill/>
        </p:spPr>
      </p:pic>
      <p:pic>
        <p:nvPicPr>
          <p:cNvPr id="15365" name="Picture 5" descr="animated italian 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"/>
            <a:ext cx="16764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u="sng" smtClean="0"/>
              <a:t>MUSSOLINI CREATES FASCIST PARTY</a:t>
            </a:r>
          </a:p>
        </p:txBody>
      </p:sp>
      <p:pic>
        <p:nvPicPr>
          <p:cNvPr id="16387" name="Picture 3" descr="mussolini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219200"/>
            <a:ext cx="3321050" cy="2324100"/>
          </a:xfrm>
          <a:noFill/>
        </p:spPr>
      </p:pic>
      <p:sp>
        <p:nvSpPr>
          <p:cNvPr id="1638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52400" y="3733800"/>
            <a:ext cx="8686800" cy="2971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smtClean="0"/>
              <a:t>Mussolini was a strong public speaker who appealed to Italian national pride </a:t>
            </a:r>
          </a:p>
          <a:p>
            <a:pPr eaLnBrk="1" hangingPunct="1"/>
            <a:r>
              <a:rPr lang="en-US" sz="2400" b="1" smtClean="0"/>
              <a:t>By 1921, Mussolini had established the</a:t>
            </a:r>
            <a:r>
              <a:rPr lang="en-US" sz="2400" b="1" smtClean="0">
                <a:solidFill>
                  <a:schemeClr val="folHlink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Fascist Party and government -- Fascism</a:t>
            </a:r>
            <a:r>
              <a:rPr lang="en-US" sz="2400" b="1" smtClean="0">
                <a:solidFill>
                  <a:schemeClr val="folHlink"/>
                </a:solidFill>
              </a:rPr>
              <a:t> </a:t>
            </a:r>
            <a:r>
              <a:rPr lang="en-US" sz="2400" b="1" smtClean="0"/>
              <a:t>stressed nationalism and militarism and placed the interest of the state above the interests of the individual</a:t>
            </a:r>
          </a:p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By 1928 he had consolidated power and established a dictatorship suppressing all opposition</a:t>
            </a:r>
          </a:p>
        </p:txBody>
      </p:sp>
      <p:pic>
        <p:nvPicPr>
          <p:cNvPr id="16389" name="Picture 5" descr="mussolini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3000"/>
            <a:ext cx="32766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510588" cy="1325563"/>
          </a:xfrm>
        </p:spPr>
        <p:txBody>
          <a:bodyPr/>
          <a:lstStyle/>
          <a:p>
            <a:r>
              <a:rPr lang="en-US" smtClean="0"/>
              <a:t>Mussolini’s Fate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79475"/>
            <a:ext cx="4611688" cy="5943600"/>
          </a:xfrm>
        </p:spPr>
        <p:txBody>
          <a:bodyPr/>
          <a:lstStyle/>
          <a:p>
            <a:r>
              <a:rPr lang="en-US" sz="2800" smtClean="0"/>
              <a:t>After the Allies invaded Italy in July of 1945, Mussolini was forced from power and captured</a:t>
            </a:r>
          </a:p>
          <a:p>
            <a:r>
              <a:rPr lang="en-US" sz="2800" smtClean="0"/>
              <a:t>Mussolini was freed by German soldiers and taken to Germany to re-establish his government</a:t>
            </a:r>
          </a:p>
          <a:p>
            <a:r>
              <a:rPr lang="en-US" sz="2800" smtClean="0"/>
              <a:t>He tried to set up a new government in Northern Italy but was captured by his own people and hanged upside down</a:t>
            </a:r>
          </a:p>
        </p:txBody>
      </p:sp>
      <p:pic>
        <p:nvPicPr>
          <p:cNvPr id="1741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138" y="1600200"/>
            <a:ext cx="46148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Points </a:t>
            </a:r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Fascism?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conditions led many people in Italy to support Mussolini and the Fascist Party?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did Mussolini consolidate his control over Italy?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3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u="sng" smtClean="0"/>
              <a:t>DICTATORS THREATEN WORLD PEACE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1752600"/>
            <a:ext cx="4572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For many European countries the end of World War I was the beginning of revolutions at home,  economic depression and the rise of powerful dictators driven by nationalism and territorial expansion </a:t>
            </a:r>
          </a:p>
        </p:txBody>
      </p:sp>
      <p:pic>
        <p:nvPicPr>
          <p:cNvPr id="3076" name="Picture 4" descr="dictator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57800" y="1676400"/>
            <a:ext cx="3130550" cy="4572000"/>
          </a:xfr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257800" y="6248400"/>
            <a:ext cx="3048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Two powerful 20</a:t>
            </a:r>
            <a:r>
              <a:rPr lang="en-US" sz="1600" b="1" baseline="30000"/>
              <a:t>th</a:t>
            </a:r>
            <a:r>
              <a:rPr lang="en-US" sz="1600" b="1"/>
              <a:t> Century dictators were Stalin &amp; Hitler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Joseph Stalin – Soviet Union</a:t>
            </a:r>
          </a:p>
        </p:txBody>
      </p:sp>
      <p:pic>
        <p:nvPicPr>
          <p:cNvPr id="8195" name="Picture 6" descr="Stalin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447800"/>
            <a:ext cx="4713288" cy="5143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sz="4800" b="1" u="sng" smtClean="0"/>
              <a:t>TOTALITARIAN STATE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1600200"/>
            <a:ext cx="4343400" cy="5257800"/>
          </a:xfrm>
        </p:spPr>
        <p:txBody>
          <a:bodyPr/>
          <a:lstStyle/>
          <a:p>
            <a:pPr eaLnBrk="1" hangingPunct="1"/>
            <a:r>
              <a:rPr lang="en-US" sz="2800" b="1" smtClean="0"/>
              <a:t>By 1939, Stalin firmly established in the USSR</a:t>
            </a:r>
          </a:p>
          <a:p>
            <a:pPr eaLnBrk="1" hangingPunct="1"/>
            <a:r>
              <a:rPr lang="en-US" sz="2800" b="1" smtClean="0"/>
              <a:t>In a </a:t>
            </a:r>
            <a:r>
              <a:rPr lang="en-US" sz="2800" b="1" smtClean="0">
                <a:solidFill>
                  <a:srgbClr val="FF0000"/>
                </a:solidFill>
              </a:rPr>
              <a:t>totalitarian state </a:t>
            </a:r>
            <a:r>
              <a:rPr lang="en-US" sz="2800" b="1" smtClean="0"/>
              <a:t>the government suppresses all opposition and has strict control over the citizens who have no civil rights</a:t>
            </a:r>
          </a:p>
          <a:p>
            <a:pPr eaLnBrk="1" hangingPunct="1"/>
            <a:endParaRPr lang="en-US" sz="2800" b="1" smtClean="0">
              <a:solidFill>
                <a:schemeClr val="folHlink"/>
              </a:solidFill>
            </a:endParaRPr>
          </a:p>
        </p:txBody>
      </p:sp>
      <p:pic>
        <p:nvPicPr>
          <p:cNvPr id="11268" name="Picture 4" descr="stalin1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219200"/>
            <a:ext cx="3441700" cy="4906963"/>
          </a:xfrm>
          <a:noFill/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800600" y="6019800"/>
            <a:ext cx="3886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/>
              <a:t>In totalitarian states citizens are expected to treat the dictator with adoration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Government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534400" cy="5638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b="1" u="sng" dirty="0" smtClean="0"/>
              <a:t>Dictatorship </a:t>
            </a:r>
          </a:p>
          <a:p>
            <a:pPr lvl="1" eaLnBrk="1" hangingPunct="1"/>
            <a:r>
              <a:rPr lang="en-US" sz="2400" dirty="0" smtClean="0"/>
              <a:t> one person exercises absolute power and unrestricted control in a government without hereditary succession (meaning, not a king)</a:t>
            </a:r>
            <a:endParaRPr lang="en-US" sz="2800" dirty="0" smtClean="0"/>
          </a:p>
          <a:p>
            <a:pPr eaLnBrk="1" hangingPunct="1"/>
            <a:r>
              <a:rPr lang="en-US" sz="2800" b="1" u="sng" dirty="0" smtClean="0"/>
              <a:t>Totalitarian State—ideals </a:t>
            </a:r>
          </a:p>
          <a:p>
            <a:pPr lvl="1" eaLnBrk="1" hangingPunct="1"/>
            <a:r>
              <a:rPr lang="en-US" sz="2400" dirty="0" smtClean="0"/>
              <a:t>a government which maintains complete control over its citizens</a:t>
            </a:r>
          </a:p>
          <a:p>
            <a:pPr lvl="1" eaLnBrk="1" hangingPunct="1"/>
            <a:r>
              <a:rPr lang="en-US" sz="2400" dirty="0" smtClean="0"/>
              <a:t>individuals have no rights, and government suppresses opposition in order to maintain power.</a:t>
            </a:r>
          </a:p>
          <a:p>
            <a:pPr lvl="1" eaLnBrk="1" hangingPunct="1"/>
            <a:r>
              <a:rPr lang="en-US" sz="2400" dirty="0" smtClean="0"/>
              <a:t>Often marked by charismatic leaders</a:t>
            </a:r>
          </a:p>
          <a:p>
            <a:r>
              <a:rPr lang="en-US" sz="2800" b="1" u="sng" dirty="0" smtClean="0"/>
              <a:t>Authoritative State</a:t>
            </a:r>
          </a:p>
          <a:p>
            <a:pPr lvl="1"/>
            <a:r>
              <a:rPr lang="en-US" sz="2400" dirty="0" smtClean="0"/>
              <a:t>Leader more interested in the status quo</a:t>
            </a:r>
          </a:p>
          <a:p>
            <a:pPr lvl="1"/>
            <a:r>
              <a:rPr lang="en-US" sz="2400" dirty="0" smtClean="0"/>
              <a:t>Control exercised to a greater extent over the government as opposed to the people.</a:t>
            </a:r>
          </a:p>
          <a:p>
            <a:pPr lvl="1"/>
            <a:endParaRPr lang="en-US" sz="2400" b="1" u="sng" dirty="0" smtClean="0"/>
          </a:p>
          <a:p>
            <a:pPr lvl="1"/>
            <a:endParaRPr lang="en-US" sz="2400" b="1" u="sng" dirty="0" smtClean="0"/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Type of Government </a:t>
            </a:r>
            <a:br>
              <a:rPr lang="en-US" sz="4000" smtClean="0"/>
            </a:br>
            <a:r>
              <a:rPr lang="en-US" sz="4000" smtClean="0"/>
              <a:t>is STALIN running?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 or Multi-party State?</a:t>
            </a:r>
          </a:p>
          <a:p>
            <a:pPr lvl="1" eaLnBrk="1" hangingPunct="1"/>
            <a:r>
              <a:rPr lang="en-US" smtClean="0"/>
              <a:t>Answer:  One Party State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What type of Government?</a:t>
            </a:r>
          </a:p>
          <a:p>
            <a:pPr lvl="1" eaLnBrk="1" hangingPunct="1"/>
            <a:r>
              <a:rPr lang="en-US" smtClean="0"/>
              <a:t>Totalitarian</a:t>
            </a:r>
          </a:p>
          <a:p>
            <a:pPr lvl="1" eaLnBrk="1" hangingPunct="1"/>
            <a:r>
              <a:rPr lang="en-US" smtClean="0"/>
              <a:t>Dictatorship</a:t>
            </a:r>
          </a:p>
          <a:p>
            <a:pPr lvl="1" eaLnBrk="1" hangingPunct="1"/>
            <a:r>
              <a:rPr lang="en-US" smtClean="0"/>
              <a:t>Communist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Benito Mussolini - Italy</a:t>
            </a:r>
          </a:p>
        </p:txBody>
      </p:sp>
      <p:pic>
        <p:nvPicPr>
          <p:cNvPr id="13315" name="Picture 6" descr="Mussolin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219200"/>
            <a:ext cx="3914775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Type of Government </a:t>
            </a:r>
            <a:br>
              <a:rPr lang="en-US" sz="4000" smtClean="0"/>
            </a:br>
            <a:r>
              <a:rPr lang="en-US" sz="4000" smtClean="0"/>
              <a:t>is MUSSOLINI running?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 or Multi-party State?</a:t>
            </a:r>
          </a:p>
          <a:p>
            <a:pPr lvl="1" eaLnBrk="1" hangingPunct="1"/>
            <a:r>
              <a:rPr lang="en-US" smtClean="0"/>
              <a:t>Answer:  One Party State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What type of Government?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Totalitarian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Dictatorship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Fascist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Francisco Franco - Spain</a:t>
            </a:r>
          </a:p>
        </p:txBody>
      </p:sp>
      <p:pic>
        <p:nvPicPr>
          <p:cNvPr id="26627" name="Picture 5" descr="Franc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7975" y="1371600"/>
            <a:ext cx="3324225" cy="5253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Francisco Franco - Spain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Military leader in Spain, in 1936 </a:t>
            </a:r>
            <a:r>
              <a:rPr lang="en-US" sz="2800" smtClean="0">
                <a:solidFill>
                  <a:srgbClr val="FF0000"/>
                </a:solidFill>
              </a:rPr>
              <a:t>led a revolt against Spain’s elected party in power called the </a:t>
            </a:r>
            <a:r>
              <a:rPr lang="en-US" sz="2800" i="1" smtClean="0">
                <a:solidFill>
                  <a:srgbClr val="FF0000"/>
                </a:solidFill>
              </a:rPr>
              <a:t>Popular Front</a:t>
            </a:r>
            <a:r>
              <a:rPr lang="en-US" sz="280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Franco’s nationalist party won Spanish Civil war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After winning in 1939, his rule was law.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All opposition was ruthlessly dealt with</a:t>
            </a:r>
            <a:r>
              <a:rPr lang="en-US" sz="2800" smtClean="0"/>
              <a:t>; the nation had to endure the activities of a secret police force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Fair elections and political opposition were not tolerated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In July 1947, a law was passed that made Franco head of state for life.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u="sng" smtClean="0"/>
              <a:t>CIVIL WAR IN SPAIN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600200"/>
            <a:ext cx="4267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In 1936, a group of Spanish army officers led by General Francisco Franco, rebelled against the Spanish Republic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A Civil War ensued as </a:t>
            </a:r>
            <a:r>
              <a:rPr lang="en-US" sz="2800" b="1" smtClean="0">
                <a:solidFill>
                  <a:srgbClr val="FF0000"/>
                </a:solidFill>
              </a:rPr>
              <a:t>Hitler and Mussolini supported Franco’s fascists </a:t>
            </a:r>
            <a:r>
              <a:rPr lang="en-US" sz="2800" b="1" smtClean="0"/>
              <a:t>while the western democracies remained neutral</a:t>
            </a:r>
          </a:p>
        </p:txBody>
      </p:sp>
      <p:pic>
        <p:nvPicPr>
          <p:cNvPr id="28676" name="Picture 4" descr="Spanish%20Civil%20W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76400"/>
            <a:ext cx="4170363" cy="4191000"/>
          </a:xfr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81000" y="5942013"/>
            <a:ext cx="3810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SPANISH LOYALIST AT THE INSTANT OF DEATH</a:t>
            </a:r>
            <a:r>
              <a:rPr lang="en-US"/>
              <a:t/>
            </a:r>
            <a:br>
              <a:rPr lang="en-US"/>
            </a:br>
            <a:r>
              <a:rPr lang="en-US"/>
              <a:t>by Robert Capra, 1936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WWfran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2073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0" y="2133600"/>
            <a:ext cx="5410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Francisco Franco </a:t>
            </a:r>
            <a:r>
              <a:rPr lang="en-US" sz="2400" b="1"/>
              <a:t>took control of </a:t>
            </a:r>
            <a:r>
              <a:rPr lang="en-US" sz="2400" b="1">
                <a:solidFill>
                  <a:srgbClr val="FF0000"/>
                </a:solidFill>
              </a:rPr>
              <a:t>Spain in 1937 </a:t>
            </a:r>
            <a:r>
              <a:rPr lang="en-US" sz="2400" b="1"/>
              <a:t>and became dictator, setting up a</a:t>
            </a:r>
            <a:r>
              <a:rPr lang="en-US" sz="2400" b="1">
                <a:solidFill>
                  <a:schemeClr val="folHlink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fascist government</a:t>
            </a:r>
            <a:r>
              <a:rPr lang="en-US" sz="2400" b="1"/>
              <a:t>. Italy and Germany supplied him with military support needed to win control of the country. However, during the second world war, Spain stayed neutral. During WW II,</a:t>
            </a:r>
            <a:r>
              <a:rPr lang="en-US" sz="2400" b="1">
                <a:solidFill>
                  <a:schemeClr val="folHlink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he used secret police to ruthlessly deal with any opposition.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5273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Francisco Franco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What Type of Government </a:t>
            </a:r>
            <a:br>
              <a:rPr lang="en-US" sz="4000" smtClean="0"/>
            </a:br>
            <a:r>
              <a:rPr lang="en-US" sz="4000" smtClean="0"/>
              <a:t>is FRANCO running?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 or Multi-party State?</a:t>
            </a:r>
          </a:p>
          <a:p>
            <a:pPr lvl="1" eaLnBrk="1" hangingPunct="1"/>
            <a:r>
              <a:rPr lang="en-US" smtClean="0"/>
              <a:t>Answer:  One Party State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What type of Government?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Totalitarian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Dictatorship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Fascist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Adolf Hitler - Germany</a:t>
            </a:r>
          </a:p>
        </p:txBody>
      </p:sp>
      <p:pic>
        <p:nvPicPr>
          <p:cNvPr id="31747" name="Picture 6" descr="hitler_fuhr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25700" y="1447800"/>
            <a:ext cx="4017963" cy="5181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35175" y="528638"/>
            <a:ext cx="6777038" cy="1025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u="sng" smtClean="0"/>
              <a:t>HITLER GAINS FOLLOWING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981200"/>
            <a:ext cx="426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Adolf Hitler</a:t>
            </a:r>
            <a:r>
              <a:rPr lang="en-US" sz="2800" b="1" smtClean="0"/>
              <a:t>’s ability as a public speaker and organizer drew many followers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He quickly became the Nazi Party leader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Calling himself “Der Fuhrer” (the leader) he promised to return Germany to its old glory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b="1" smtClean="0">
              <a:solidFill>
                <a:schemeClr val="folHlink"/>
              </a:solidFill>
            </a:endParaRPr>
          </a:p>
        </p:txBody>
      </p:sp>
      <p:pic>
        <p:nvPicPr>
          <p:cNvPr id="32772" name="Picture 4" descr="hitler_spee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4113213" cy="4191000"/>
          </a:xfrm>
          <a:noFill/>
        </p:spPr>
      </p:pic>
      <p:pic>
        <p:nvPicPr>
          <p:cNvPr id="32773" name="Picture 5" descr="hitler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940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58200" cy="5181600"/>
          </a:xfrm>
        </p:spPr>
        <p:txBody>
          <a:bodyPr>
            <a:normAutofit fontScale="85000" lnSpcReduction="200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r>
              <a:rPr lang="en-US" b="1" u="sng" dirty="0" smtClean="0"/>
              <a:t>Communism</a:t>
            </a:r>
          </a:p>
          <a:p>
            <a:pPr lvl="1"/>
            <a:r>
              <a:rPr lang="en-US" dirty="0" smtClean="0"/>
              <a:t>a governmental system where economic and social activity is controlled by a totalitarian state dominated by a single political party.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Fascism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Political movement that consists of a strong, centralized government headed by a powerful dictator.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Emphasizes the State over individuals.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Allows private enterprise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"Everything within the state, nothing against the state, nothing outside the state." The masses should only "believe, obey and fight."</a:t>
            </a:r>
            <a:r>
              <a:rPr lang="en-US" sz="2400" dirty="0" smtClean="0"/>
              <a:t> ~Mussolini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u="sng" dirty="0" smtClean="0"/>
              <a:t>Militarist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military is the controlling power in government 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3600" y="609600"/>
            <a:ext cx="502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smtClean="0"/>
              <a:t>NAZIS TAKE OVER GERMANY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19600" y="1905000"/>
            <a:ext cx="43434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Meanwhile in </a:t>
            </a:r>
            <a:r>
              <a:rPr lang="en-US" sz="2400" b="1" smtClean="0">
                <a:solidFill>
                  <a:srgbClr val="FF0000"/>
                </a:solidFill>
              </a:rPr>
              <a:t>Germany</a:t>
            </a:r>
            <a:r>
              <a:rPr lang="en-US" sz="2400" b="1" smtClean="0">
                <a:solidFill>
                  <a:schemeClr val="folHlink"/>
                </a:solidFill>
              </a:rPr>
              <a:t>, </a:t>
            </a:r>
            <a:r>
              <a:rPr lang="en-US" sz="2400" b="1" smtClean="0"/>
              <a:t>Adolf Hitler followed a similar path to Mussolini and set up a</a:t>
            </a:r>
            <a:r>
              <a:rPr lang="en-US" sz="2400" b="1" smtClean="0">
                <a:solidFill>
                  <a:schemeClr val="folHlink"/>
                </a:solidFill>
              </a:rPr>
              <a:t> </a:t>
            </a:r>
            <a:r>
              <a:rPr lang="en-US" sz="2400" b="1" smtClean="0">
                <a:solidFill>
                  <a:srgbClr val="FF0000"/>
                </a:solidFill>
              </a:rPr>
              <a:t>fascist state </a:t>
            </a:r>
            <a:r>
              <a:rPr lang="en-US" sz="2400" b="1" smtClean="0"/>
              <a:t>in Germany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At the end of WWI he was a jobless soldier drifting around Germany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In 1919, he joined a struggling group called the National Socialist German Workers’ Party (Nazis)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(Despite its name the party had no ties to socialism)</a:t>
            </a:r>
          </a:p>
        </p:txBody>
      </p:sp>
      <p:pic>
        <p:nvPicPr>
          <p:cNvPr id="33796" name="Picture 4" descr="NSDAP%20NAZI%20PARTY%20CA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"/>
            <a:ext cx="1752600" cy="1570038"/>
          </a:xfr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621665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Hitler, far left, shown during WWI</a:t>
            </a:r>
          </a:p>
        </p:txBody>
      </p:sp>
      <p:pic>
        <p:nvPicPr>
          <p:cNvPr id="33798" name="Picture 6" descr="hitler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2176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hitler w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050" y="2057400"/>
            <a:ext cx="3090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6619875" cy="1325563"/>
          </a:xfrm>
        </p:spPr>
        <p:txBody>
          <a:bodyPr/>
          <a:lstStyle/>
          <a:p>
            <a:pPr eaLnBrk="1" hangingPunct="1"/>
            <a:r>
              <a:rPr lang="en-US" sz="4800" b="1" u="sng" smtClean="0"/>
              <a:t>HITLER’S BELIEFS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8200" y="17526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Hitler explained               his beliefs in                     his book, </a:t>
            </a:r>
            <a:r>
              <a:rPr lang="en-US" sz="2400" b="1" i="1" dirty="0" smtClean="0"/>
              <a:t>Mein </a:t>
            </a:r>
            <a:r>
              <a:rPr lang="en-US" sz="2400" b="1" i="1" dirty="0" err="1" smtClean="0"/>
              <a:t>Kampf</a:t>
            </a:r>
            <a:r>
              <a:rPr lang="en-US" sz="2400" b="1" dirty="0" smtClean="0"/>
              <a:t>, (My Struggle)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He wanted to unite all German-speaking people under one grand Empire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He wanted racial purity – “inferior” races such as Jews, Slavs and all non-whites were to form a work force for the “master race” – blond, blue-eyed “Aryans”</a:t>
            </a:r>
          </a:p>
        </p:txBody>
      </p:sp>
      <p:pic>
        <p:nvPicPr>
          <p:cNvPr id="34820" name="Picture 4" descr="hitler_youth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52600"/>
            <a:ext cx="4114800" cy="3267075"/>
          </a:xfr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3400" y="51054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He alone, who owns the youth, gains the Future!</a:t>
            </a:r>
          </a:p>
          <a:p>
            <a:pPr algn="r"/>
            <a:r>
              <a:rPr lang="en-US"/>
              <a:t>-- Adolf Hitler, speech at the Reichsparteitag, 1935 </a:t>
            </a:r>
          </a:p>
        </p:txBody>
      </p:sp>
      <p:pic>
        <p:nvPicPr>
          <p:cNvPr id="34822" name="Picture 6" descr="hitler 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76200"/>
            <a:ext cx="1524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Revolution and the New Order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57200"/>
            <a:ext cx="8153400" cy="6019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z="28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President Hindenburg nominated him as Reich Chancellor on January 30, 1933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Consolidated Presidency and Chancellorship when Hindenburg died on August 2, 1934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Established an absolute dictatorship once in power</a:t>
            </a:r>
          </a:p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Sent millions of “undesirables” to concentration camps and murdered up to 6 million Jewish people and 5 million of ethnic groups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Adolf Hitler - Germany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marL="609600" indent="-609600" eaLnBrk="1" hangingPunct="1"/>
            <a:r>
              <a:rPr lang="en-US" smtClean="0"/>
              <a:t>Belonged to National Socialist German Workers’ Party (Nazi party)</a:t>
            </a:r>
          </a:p>
          <a:p>
            <a:pPr marL="609600" indent="-609600" eaLnBrk="1" hangingPunct="1"/>
            <a:endParaRPr lang="en-US" smtClean="0"/>
          </a:p>
          <a:p>
            <a:pPr marL="609600" indent="-609600" eaLnBrk="1" hangingPunct="1"/>
            <a:r>
              <a:rPr lang="en-US" smtClean="0"/>
              <a:t>Anti- Communist, Anti-Socialist</a:t>
            </a:r>
          </a:p>
          <a:p>
            <a:pPr marL="609600" indent="-609600" eaLnBrk="1" hangingPunct="1"/>
            <a:endParaRPr lang="en-US" smtClean="0"/>
          </a:p>
          <a:p>
            <a:pPr marL="609600" indent="-609600" eaLnBrk="1" hangingPunct="1"/>
            <a:r>
              <a:rPr lang="en-US" smtClean="0"/>
              <a:t>Based on extreme Nationalism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Adolf Hitler - Germany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Goal: 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Uniting all German speaking people in a great German empire because they were a “master” race.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smtClean="0"/>
              <a:t>National Expansion – for Germany to survive it needed more “Living Space”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  <a:r>
              <a:rPr lang="en-US" b="1" smtClean="0"/>
              <a:t>“to secure German people the land and soil to which they are entitled on this earth”</a:t>
            </a:r>
            <a:r>
              <a:rPr lang="en-US" smtClean="0"/>
              <a:t> even if this could be accomplished only by </a:t>
            </a:r>
            <a:r>
              <a:rPr lang="en-US" b="1" smtClean="0"/>
              <a:t>“the might of a victorious sword.”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Adolf Hitler - Germany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Great Depression and Hitler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1932 – 6 million Germans were unemployed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Germans turned to Hitler as their last hope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March 1932 elections, Nazis won the most votes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January 1933, Hitler appointed Chancellor (prime minister)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Creating the Third Reich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Quickly dismantled Germany’s democratic Weimar Republic, created THIRD REICH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&amp;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Reich???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Thought it would be a “1000 year Reich”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/>
          <a:lstStyle/>
          <a:p>
            <a:pPr marL="484188" eaLnBrk="1" hangingPunct="1"/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10</a:t>
            </a:r>
            <a:r>
              <a:rPr lang="en-US" altLang="en-US" baseline="30000" dirty="0" smtClean="0">
                <a:solidFill>
                  <a:srgbClr val="00B0F0"/>
                </a:solidFill>
                <a:cs typeface="Tunga" pitchFamily="34" charset="0"/>
              </a:rPr>
              <a:t>th</a:t>
            </a:r>
            <a:r>
              <a:rPr lang="en-US" altLang="en-US" dirty="0" smtClean="0">
                <a:solidFill>
                  <a:srgbClr val="00B0F0"/>
                </a:solidFill>
                <a:cs typeface="Tunga" pitchFamily="34" charset="0"/>
              </a:rPr>
              <a:t> Euro Studies </a:t>
            </a:r>
            <a:r>
              <a:rPr lang="en-US" altLang="en-US" dirty="0" smtClean="0">
                <a:solidFill>
                  <a:srgbClr val="FF0000"/>
                </a:solidFill>
                <a:cs typeface="Tunga" pitchFamily="34" charset="0"/>
              </a:rPr>
              <a:t>3.03.15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334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Turn in:</a:t>
            </a:r>
            <a:r>
              <a:rPr lang="en-US" sz="5800" b="1" dirty="0" smtClean="0"/>
              <a:t> </a:t>
            </a:r>
          </a:p>
          <a:p>
            <a:pPr marL="57150" indent="0">
              <a:buFont typeface="Wingdings" pitchFamily="2" charset="2"/>
              <a:buChar char="Ø"/>
              <a:defRPr/>
            </a:pPr>
            <a:r>
              <a:rPr lang="en-US" sz="6000" b="1" dirty="0" smtClean="0"/>
              <a:t>Nothing</a:t>
            </a:r>
            <a:endParaRPr lang="en-US" sz="6000" b="1" dirty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 smtClean="0"/>
              <a:t>Take out :</a:t>
            </a:r>
            <a:r>
              <a:rPr lang="en-US" sz="5800" b="1" dirty="0" smtClean="0"/>
              <a:t>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dirty="0" smtClean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i="1" dirty="0" smtClean="0"/>
              <a:t>Planner/Calendar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Notes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Textbook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5800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5800" b="1" u="sng" dirty="0"/>
              <a:t>T</a:t>
            </a:r>
            <a:r>
              <a:rPr lang="en-US" sz="5800" b="1" u="sng" dirty="0" smtClean="0"/>
              <a:t>oday’s Learning Objectives: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800" b="1" u="sng" dirty="0" smtClean="0"/>
          </a:p>
          <a:p>
            <a:pPr marL="576263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5800" b="1" dirty="0" smtClean="0"/>
              <a:t>I can understand how different leaders changed the power structure in Europe following WWI.</a:t>
            </a: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645025" y="1219200"/>
            <a:ext cx="4498975" cy="4602163"/>
          </a:xfrm>
        </p:spPr>
        <p:txBody>
          <a:bodyPr rtlCol="0">
            <a:normAutofit fontScale="25000" lnSpcReduction="20000"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9600" b="1" u="sng" dirty="0" smtClean="0"/>
              <a:t>Today’s Agenda:</a:t>
            </a:r>
          </a:p>
          <a:p>
            <a:pPr marL="51435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sz="9600" b="1" dirty="0" smtClean="0"/>
              <a:t>The Rise of Dictators</a:t>
            </a:r>
          </a:p>
          <a:p>
            <a:pPr marL="914400" lvl="1" indent="-457200">
              <a:buFont typeface="Wingdings" panose="05000000000000000000" pitchFamily="2" charset="2"/>
              <a:buChar char="Ø"/>
              <a:defRPr/>
            </a:pPr>
            <a:r>
              <a:rPr lang="en-US" sz="8800" b="1" dirty="0" smtClean="0"/>
              <a:t>Mussolini, Franco, Hitler, (Hirohito?)</a:t>
            </a:r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9200" b="1" dirty="0" smtClean="0"/>
              <a:t>28.2—Chart to serve as notes</a:t>
            </a:r>
          </a:p>
          <a:p>
            <a:pPr marL="457200" lvl="1" indent="0" eaLnBrk="1" hangingPunct="1">
              <a:buNone/>
              <a:defRPr/>
            </a:pPr>
            <a:endParaRPr lang="en-US" sz="2400" b="1" dirty="0" smtClean="0"/>
          </a:p>
          <a:p>
            <a:pPr marL="514350" indent="-457200" eaLnBrk="1" hangingPunct="1">
              <a:buFontTx/>
              <a:buNone/>
              <a:defRPr/>
            </a:pPr>
            <a:endParaRPr lang="en-US" sz="2400" b="1" dirty="0" smtClean="0"/>
          </a:p>
          <a:p>
            <a:pPr marL="457200" lvl="1" indent="0" eaLnBrk="1" hangingPunct="1">
              <a:buFontTx/>
              <a:buNone/>
              <a:defRPr/>
            </a:pPr>
            <a:endParaRPr lang="en-US" sz="2400" b="1" dirty="0" smtClean="0"/>
          </a:p>
          <a:p>
            <a:pPr marL="571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7400" b="1" u="sng" dirty="0" smtClean="0"/>
              <a:t>HW:</a:t>
            </a:r>
          </a:p>
          <a:p>
            <a:pPr marL="5715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4500" b="1" u="sng" dirty="0" smtClean="0"/>
          </a:p>
          <a:p>
            <a:pPr marL="57150" indent="0">
              <a:buFont typeface="Wingdings" pitchFamily="2" charset="2"/>
              <a:buChar char="Ø"/>
              <a:defRPr/>
            </a:pPr>
            <a:r>
              <a:rPr lang="en-US" sz="9600" b="1" dirty="0" smtClean="0"/>
              <a:t>TRS #2—due Wednesday:  Research points</a:t>
            </a:r>
          </a:p>
          <a:p>
            <a:pPr marL="57150" indent="0">
              <a:buFont typeface="Wingdings" pitchFamily="2" charset="2"/>
              <a:buChar char="Ø"/>
              <a:defRPr/>
            </a:pPr>
            <a:r>
              <a:rPr lang="en-US" sz="9600" b="1" dirty="0" smtClean="0"/>
              <a:t>28.2—Chart to serve as notes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43400" y="5181600"/>
          <a:ext cx="48006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/>
                <a:gridCol w="1200150"/>
                <a:gridCol w="1200150"/>
                <a:gridCol w="1200150"/>
              </a:tblGrid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Economics 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29019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Politics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Policy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Economics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Great Britain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85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28.2:  For example…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Rise of </a:t>
            </a:r>
            <a:r>
              <a:rPr lang="en-US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Dicators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in Europe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0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4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Rise of Dictators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57633"/>
            <a:ext cx="5163252" cy="58003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Widespread economic hardships caused by Great Depression contributed to the rise of dictators in Europe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People  gave power to strong leaders who promised to solve nations problems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Totalitarian dictatorships replaced gov’ts that could not meet their peoples needs  </a:t>
            </a:r>
          </a:p>
          <a:p>
            <a:pPr marL="457200" lvl="1" indent="0">
              <a:buNone/>
            </a:pP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3253" y="1143000"/>
            <a:ext cx="3873922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6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Fascism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4237427" cy="5142066"/>
          </a:xfrm>
        </p:spPr>
        <p:txBody>
          <a:bodyPr/>
          <a:lstStyle/>
          <a:p>
            <a:pPr marL="342900" lvl="2" indent="-342900"/>
            <a:r>
              <a:rPr lang="en-US" sz="3600" dirty="0" smtClean="0">
                <a:solidFill>
                  <a:srgbClr val="FF0000"/>
                </a:solidFill>
              </a:rPr>
              <a:t>Fascist leaders emerged in the 1920’s-30’s :</a:t>
            </a:r>
          </a:p>
          <a:p>
            <a:pPr marL="800100" lvl="3" indent="-342900"/>
            <a:r>
              <a:rPr lang="en-US" sz="3200" u="sng" dirty="0" smtClean="0">
                <a:solidFill>
                  <a:srgbClr val="FF0000"/>
                </a:solidFill>
              </a:rPr>
              <a:t>Spain</a:t>
            </a:r>
          </a:p>
          <a:p>
            <a:pPr marL="800100" lvl="3" indent="-342900"/>
            <a:r>
              <a:rPr lang="en-US" sz="3200" u="sng" dirty="0" smtClean="0">
                <a:solidFill>
                  <a:srgbClr val="FF0000"/>
                </a:solidFill>
              </a:rPr>
              <a:t>Germany</a:t>
            </a:r>
          </a:p>
          <a:p>
            <a:pPr marL="800100" lvl="3" indent="-342900"/>
            <a:r>
              <a:rPr lang="en-US" sz="3200" u="sng" dirty="0" smtClean="0">
                <a:solidFill>
                  <a:srgbClr val="FF0000"/>
                </a:solidFill>
              </a:rPr>
              <a:t>Italy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3381" y="1246370"/>
            <a:ext cx="2900620" cy="3372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123" y="2670793"/>
            <a:ext cx="3747285" cy="2670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9559" y="4084343"/>
            <a:ext cx="3543763" cy="250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8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603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Fasces Symbol</a:t>
            </a:r>
            <a:endParaRPr lang="en-US" dirty="0"/>
          </a:p>
        </p:txBody>
      </p:sp>
      <p:pic>
        <p:nvPicPr>
          <p:cNvPr id="6147" name="Content Placeholder 3" descr="Roman fasce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657600" y="1099930"/>
            <a:ext cx="1625600" cy="530087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8" name="Picture 4" descr="fasc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56" t="3175" r="9508" b="11111"/>
          <a:stretch>
            <a:fillRect/>
          </a:stretch>
        </p:blipFill>
        <p:spPr bwMode="auto">
          <a:xfrm>
            <a:off x="0" y="0"/>
            <a:ext cx="24384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05806" y="990600"/>
            <a:ext cx="3200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08000" indent="-508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Blip>
                <a:blip r:embed="rId4"/>
              </a:buBlip>
            </a:pPr>
            <a:r>
              <a:rPr lang="en-US" altLang="en-US" sz="2800" dirty="0">
                <a:latin typeface="+mn-lt"/>
              </a:rPr>
              <a:t>Comes from the Latin word </a:t>
            </a:r>
            <a:r>
              <a:rPr lang="en-US" altLang="en-US" sz="2800" i="1" dirty="0">
                <a:solidFill>
                  <a:srgbClr val="336600"/>
                </a:solidFill>
                <a:latin typeface="+mn-lt"/>
              </a:rPr>
              <a:t>fasces.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en-US" altLang="en-US" sz="2800" dirty="0">
                <a:latin typeface="+mn-lt"/>
              </a:rPr>
              <a:t>In ancient Rome, the </a:t>
            </a:r>
            <a:r>
              <a:rPr lang="en-US" altLang="en-US" sz="2800" i="1" dirty="0">
                <a:latin typeface="+mn-lt"/>
              </a:rPr>
              <a:t>fasces </a:t>
            </a:r>
            <a:r>
              <a:rPr lang="en-US" altLang="en-US" sz="2800" dirty="0">
                <a:latin typeface="+mn-lt"/>
              </a:rPr>
              <a:t>were cylindrical bundles of wooden rods, tied tightly together around an axe.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en-US" altLang="en-US" sz="2800" dirty="0">
                <a:latin typeface="+mn-lt"/>
              </a:rPr>
              <a:t>They symbolize unity and power</a:t>
            </a:r>
            <a:r>
              <a:rPr lang="en-US" altLang="en-US" sz="2800" dirty="0" smtClean="0">
                <a:latin typeface="+mn-lt"/>
              </a:rPr>
              <a:t>.</a:t>
            </a:r>
          </a:p>
        </p:txBody>
      </p:sp>
      <p:sp>
        <p:nvSpPr>
          <p:cNvPr id="3" name="AutoShape 2" descr="Image result for mercury di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upload.wikimedia.org/wikipedia/commons/e/eb/1943D_Mercury_Dime_rever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wgHBgkIBwgKCgkLDRYPDQwMDRsUFRAWIB0iIiAdHx8kKDQsJCYxJx8fLT0tMTU3Ojo6Iys/RD84QzQ5OjcBCgoKDQwNGg8PGjclHyU3Nzc3Nzc3Nzc3Nzc3Nzc3Nzc3Nzc3Nzc3Nzc3Nzc3Nzc3Nzc3Nzc3Nzc3Nzc3Nzc3N//AABEIAN0AWAMBEQACEQEDEQH/xAAcAAABBAMBAAAAAAAAAAAAAAAABAUHCAECBgP/xABJEAABAwMABAgKBggEBwAAAAABAAIDBAURBhIhMRM1QVFhcXSxBxQiMjRzgbLBwxVCcnWR0SUzYoKEoeHxIyQ20hcmUqKzwtP/xAAZAQEAAwEBAAAAAAAAAAAAAAAAAwQFAgH/xAArEQEAAgAEBQMEAwEBAAAAAAAAAQIDETEyBCFBcYESUZETImHRUqHwwSP/2gAMAwEAAhEDEQA/AJxQCAQCAQCDma7T3RqhrJqOpuOrPC5zZGiF51S3eMgci5m9Y1l1FLTpDSLwhaMSkCO4lxczXAEEm1vP5u5czi0jq6jCvPRsPCBow6KOVlx1o5X8HG9sMhD3cw2L2cWkdT6V56Mf8QdGNYN+kHZLnN/USb2+d9XkXn1ae7z6d/Z00cjZWNew5a4Ag84UjhsgEAgEAgwUFatL/wDWF77TVfBU8XdPhcwtsPCz+mU/YD8VBfSe6fD18N6LiGx/eRXtt1uzyu2vdk+kt7XV+6vI0+CdflZC28X0vqWdwWmzSlAIBAIBBgoKw6V1sL9L73gu9NqmbW8utjvBVTFj7lvBn7WbS5raiJ5OxtKYj9pVrzy8rNI5ni0WCtqrXa6eF0HCU9YZpNZ5A1ejZtKTeszJFLREQSXSjktkxfUvjwyeokdqEnY8YGNiRaJ5diaysNaJGy2ujkZnVfAxwzzaoWoyytAIBAIBAIKm6TD/AJxvuwn9J1P/AJXKvi6rODoW20DyfJf7CVSut1hIOiwZ5PkT+wv/ADUfP8f0l5fn+3N6bYzUYbJy7yfiVJXPPo4tknjR/iK3dli90LVZJwQCAQCAQYKCp2lHkaY3wSawP0lUnBG4cK4qvixMzyWMKYiOZRb54QRmcg4yMY3c+7cqtqW9lqt6+7uNG7xbIWRumu7I2uOq0l8YBPMDq71FOHb+CX6lelzBphX0VQZ/F68T51tzmndv3NXdKW/i4tevvmsDYARY7e1wwRSxAg/ZC1GWcEGCQAc7MIGp1xmk8unEbYTtY6QEl458DGBzINBcpwdppnfsuDmfz8ruQLILhG9zWSsdC9/maxBa/wCy4bPZv6ECwoKw6QVBn0rv2t57a2tBwOTXIH8gqeNH3LeDP2t7Qf8AOU/YD8VBfSe6xh6+G1Ef0BY/vIr2263Z5XbXu2JPjLe2VnuryNPgnXzKx9t4vpfUs7gtNmlKBsr3+NSuphtgYAZ+Zx5GfE9GByoEdS7JKBuqZRHG97jhrRkoGDR6quV4uss0TyLax/B8DyVDt+r0AbyeRBIlPmkpGisqGksG2RxwOgZP4ZO9BV3SNxh0zvoY9rw+vqCHNdkFr3uI29RVXGjmtYOhxtIxWwDYcULhke1VrbfKzTd4bUXENj+8nL2263Z5XbXuyfSW9rrPdXnT4J18yshbeL6X1LO4LTZrermFPTyTOBdqDOqN7jyD27kDe2MwwBr3B0mS6Rw+s87z1c3RhAiqDvQc5pbO6GzTuacEjCBZYKuk0c0Ypqqdjn4jZGwMxte8F5OTuzs2/shc3vFK5y7pSb29MI0090ml0kmYJmDUp3O4JrT5LM4/E8mT04AyqlsS1tdFqMOtNNXERRcLEx7ANZrpSekAhe2npJHPKT9YywytlLs5hc1vMQRkKtflyT0583pRcQ2P7ycu7brdnNdK92T6S3tdZ7q86fBOvmVkLbxfS+pZ3BabNeVceEnpoN41jM4HmZjH/cW/gg859xQNk+8oOd0oiM9smiG8tKDGiVRQXvRl9uuUYljbGIaiPXLSxzSdR2RtGdgzyEDnXkxnq9iZic4Q/eoZbfUPiqKKpoOFw9tPU5ywEkbNYAnaDtI245d6qzXnpksxbkRW8h8IcM6pbPjPNsXOJr8JKaHC3kQyU8bRskha8HmPKFDiR6s5S0nLKDvV07KWhs8UXm/SWsBzZG5eRPqzn8PZr6co/JIfSW9rrPdXsafDmdfMrIW3i+l9SzuC02a8XHWuUoI2MgZg/ac7PuhB5zbkDbUbygZrp+qPUgj6slrbJcjcLTLwcu57PqvHMRyoH+yNtXhEp6l9/tMjJrRFrR8DUyMaQ4HIAB2DyBsCETkjao8WFZP4jSilpsTcHAJHP1Bqt+s7aefbzqnjbvhcwp+0qtbGyVMDHbjQH4qC05R5TU5z4dTokKe/2uOOpbh7XtdndqPadjh0EjvC4tH07ZdJSV/9K/mHP1EMlPXcFM0te2sq8j91SZZf0jnmsbbeL6X1LO4LSZrybjx6qH1tWM+zyv6oNJRkIGyoG0oGm4tzEepBwl8j2u2IHjwUM1KXST1Le56CLz+vk+zN3NVTG3fC3g7ThZ/TKfsB+Kr30nusYevg4aNXN9otlmqWM12vrJIZWcrmnm6QcEfhypesWm0PKWmIrMHLSgRz3GGqie3gwJHa3I4OYQD3Lik5RNZSXjPKYTlbeL6b1LO4LWZLxcA26P55acYH2HH/AOiAlGxA3VDd6Btqo9dpGEHHXqmPlbD+CBw8G0XB0ukPJmBvc9BEp2zy45p+4Kpjbvhbwdpws/plP2A/FV76T3WMPXw3ouIbF95Fe23W7PK7a92tbOWw1MUzyWSVM7YgfqkHJb1HOfxXnpzjOOjqLZTlKx1jcX2Wge45c6mjJPOdULTZb2qqUVHBkTSQvjdlr49XO7BG0EY/IIPPxA8tZUn2tHc1AfR7eWpqD++PyQH0fFyy1B65nfmg1daqZ281B/iH/mgijwj3a66O6Xw09BX1FDbqija4YDS2SQF2ttc05wC3I6VFi2vWPtS4NaTP3Itdc5KirlkqP8SV5kBkDWt1s7AcNAA2AbgocSJmc5T4eUcoPFqe1s0cm3yYDDjn6VWvPJYpHN0lj0bFXb7fSmrczxWpM+twWdbo37FzOLGczMOow5iIiJ0NekNvit5lEjzO1ss8hBbq51xjG/kXVb56PLUnqsBYMfQlv1QQ3xWPGT+yFqMovQCAQCAQRH4b9l70W6qr5Sg4jYn4fehVg/zMuxueEd3noUdtISU1l0FuYTjyIT1k/wC1VbSs0j8JA0WhcQzFNRu+04/7FH6vaySaxMc6uc02jLTUAxUzRtyGkn/0Ckrbnq5tXlonnR/iK3dli90LVZJwQCAQCAQRH4cOO9Fuqq+UoOI2J+H3oYjjl8Yke2F7m67znZuBOVxbSOaSus8j3bnO1mNFNK5zo+EAAb5vPvVe0T7p6zHs66wX6300FPNNTVJjmk4KNwjB1nc29RzS8dYSRas88pMuk1dDcHSto6WbL3SMAdG0bW7XDfyLusW6zDi1q9IlYaxsdHZqCN4w5tNGD16oWmzC5AIBAIBBEfhw470V/ivlKDiNifh96JKCTWfNH/0ic/j/AGUF+nhPWdT1Z/TKfsB+KivpPdLh6+G9FxDY/vJy9tut2eV217sn0lva6z3V50+CdfMrIW3i+l9SzuC02aUoBAIBAIIj8N/Hei3VVfKUHEbE/D70MQlzaqQ4LcveAecZIUVtIlLXWXT2jHj0IBziicO9V7bfKxTd4bUXENj+8nLq263ZzXbXuyfSW9rrPdXnT4J18yshbeL6X1LO4LTZpSgEAgEAgiPw38eaK9VV8pQcRsT8PvRHFCJWDacsdO4ewjYoZn/ifLmeLHJHrNl2nMTmg9Y/sq94mJylNTKYze1FxDY9mP0k7Yu7a27Oa6V7sn0lva6z3V50+CdfMrIW3i+l9SzuC02aUoBAIBAIIj8N/HmivVVfKUHEbE/D70T0fmu6qj4KC36WI/ZfRHg5qdrW+S+Br3EchzjPco7xnEu6TlMHyvgayjtXBMIaLgHOxuaXD88rik5xPZJeMpjubz6S3tdZ7q6jT4Rzr5lZC28X0vqWdwWmzSlAIBAIBBEfhv470W6qr5Sg4jYn4feiej8138T8FBb9LEa/J2tIDqqBp2g0Ds/zUVtM/wApKRz8Oq0EkbdLayGuj187Dn6wB2OHSDj24XGLHotyd4c+uuU6mKvpJaK5CGcYcKqqcDyEFmQV3GUxy/COc8+axFt4vpfUs7gtNmlKAQCAQCCI/Dfx5or1VXylBxGxPw+9E9H5ruqo+Cgt+liP2d7P6ZT9gPxUV9J7pMPXwVWWtqLfabHUUmrwgr3sLXbnNIwWnr/lsPIvbRE2tn7PKzMVrkddI6inqqmOua/DGh5HRlpaQekHuUdZmv2pLx6ucJ1tvF9N6lncFrMkpQCAQCAQRH4b+O9Feqq+UoOI2J+H3ono/Nd/EKC36WI/Z3s/plP2A/FRX0nukpr4b0fENj+8ivbbrdnldte7yr5TBFUghxZNVVAdzNIOc/n7OlMvVHZ7n6Z7rIWA5sdvJOT4rFt/dC0mYXoBAIBAIIj8OHHei3VVfKUHEbE/D70OQ1T2SyRtxgPkbuP1jtUVq8oS1tzPtsm1ZI5NU6zYuCGw41VXvnksU1dbo/Z7fU0tJTStn4Onm4ZmqTnW/DcufVeZmcnXppEZZmfSaCnt75XUsbzqvleNdpIy8YPIuom2fOMnMxHSc0/WDbY7ccAZpYtg5PJC1GWXoBAIBAIIX8KVsuddp5Tyx22vqqJlCwMfFTySxsfrP1vNBAPm59ig4iLTX7U+BNYmc0Rljoq6eOQFjmSva5jm6paQ47CDuK4vpGbumWZ+txHk+W1VLrVUhaKvxqZqIx1j+qiyj2lNnPvDm9N3ZNR/iMcdu4KSsRnojtn7p40f4it3ZYvdC1mScEAgEAgEGCAgqxpXQTR6Y3zBjI8fqn5yRs1y7m6VWxZjNZwonLOG1tbUOljjbHES6HhdshGzm81VrxGuazSZz0dJY9JJqOjoqr6OjkbUz8A0GoIII5T5C4nDymY9Wn+93cYmcR9v++DZfq2ouz5GtpYojJJLGCZy7BYMn6q6rWI55/75eTbpksRZYzFaKGMnJZTxtz1NC02WWoBAIBAIBBWnS/8A1fe+01XeFTxd0+FzB2w8LP6ZB2A/FQX0nunw9fDei4hsf3k5e23W7PK7a92T6S3tdZ7q86fBOvmVkLbxfS+pZ3BabNKUAgEAgEGCgr5pXo9e5NKrxNFaK58UlRUOY9lO4hwdjVIIHKquJS02mYj2WsK9Yrzl4WzR+9RVMLpLRXtaKMxkmmfsdt2blDbDvlPLqmpiUidej0ptHr3HZ7TA+z14lgrzJK3xZ+WN5zsXVsO+duXRzXEplXmwbDefGGn6Ir8eM1L/AEZ+5zfJO7lXn075aez2cSmeqwFA1zKKnY8EObE0EHkOAr6gUIBAIBAIBBjCAwgMIDCAAw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wgHBgkIBwgKCgkLDRYPDQwMDRsUFRAWIB0iIiAdHx8kKDQsJCYxJx8fLT0tMTU3Ojo6Iys/RD84QzQ5OjcBCgoKDQwNGg8PGjclHyU3Nzc3Nzc3Nzc3Nzc3Nzc3Nzc3Nzc3Nzc3Nzc3Nzc3Nzc3Nzc3Nzc3Nzc3Nzc3Nzc3N//AABEIAN0AWAMBEQACEQEDEQH/xAAcAAABBAMBAAAAAAAAAAAAAAAABAUHCAECBgP/xABJEAABAwMABAgKBggEBwAAAAABAAIDBAURBhIhMRM1QVFhcXSxBxQiMjRzgbLBwxVCcnWR0SUzYoKEoeHxIyQ20hcmUqKzwtP/xAAZAQEAAwEBAAAAAAAAAAAAAAAAAwQFAgH/xAArEQEAAgAEBQMEAwEBAAAAAAAAAQIDETEyBCFBcYESUZETImHRUqHwwSP/2gAMAwEAAhEDEQA/AJxQCAQCAQCDma7T3RqhrJqOpuOrPC5zZGiF51S3eMgci5m9Y1l1FLTpDSLwhaMSkCO4lxczXAEEm1vP5u5czi0jq6jCvPRsPCBow6KOVlx1o5X8HG9sMhD3cw2L2cWkdT6V56Mf8QdGNYN+kHZLnN/USb2+d9XkXn1ae7z6d/Z00cjZWNew5a4Ag84UjhsgEAgEAgwUFatL/wDWF77TVfBU8XdPhcwtsPCz+mU/YD8VBfSe6fD18N6LiGx/eRXtt1uzyu2vdk+kt7XV+6vI0+CdflZC28X0vqWdwWmzSlAIBAIBBgoKw6V1sL9L73gu9NqmbW8utjvBVTFj7lvBn7WbS5raiJ5OxtKYj9pVrzy8rNI5ni0WCtqrXa6eF0HCU9YZpNZ5A1ejZtKTeszJFLREQSXSjktkxfUvjwyeokdqEnY8YGNiRaJ5diaysNaJGy2ujkZnVfAxwzzaoWoyytAIBAIBAIKm6TD/AJxvuwn9J1P/AJXKvi6rODoW20DyfJf7CVSut1hIOiwZ5PkT+wv/ADUfP8f0l5fn+3N6bYzUYbJy7yfiVJXPPo4tknjR/iK3dli90LVZJwQCAQCAQYKCp2lHkaY3wSawP0lUnBG4cK4qvixMzyWMKYiOZRb54QRmcg4yMY3c+7cqtqW9lqt6+7uNG7xbIWRumu7I2uOq0l8YBPMDq71FOHb+CX6lelzBphX0VQZ/F68T51tzmndv3NXdKW/i4tevvmsDYARY7e1wwRSxAg/ZC1GWcEGCQAc7MIGp1xmk8unEbYTtY6QEl458DGBzINBcpwdppnfsuDmfz8ruQLILhG9zWSsdC9/maxBa/wCy4bPZv6ECwoKw6QVBn0rv2t57a2tBwOTXIH8gqeNH3LeDP2t7Qf8AOU/YD8VBfSe6xh6+G1Ef0BY/vIr2263Z5XbXu2JPjLe2VnuryNPgnXzKx9t4vpfUs7gtNmlKBsr3+NSuphtgYAZ+Zx5GfE9GByoEdS7JKBuqZRHG97jhrRkoGDR6quV4uss0TyLax/B8DyVDt+r0AbyeRBIlPmkpGisqGksG2RxwOgZP4ZO9BV3SNxh0zvoY9rw+vqCHNdkFr3uI29RVXGjmtYOhxtIxWwDYcULhke1VrbfKzTd4bUXENj+8nL2263Z5XbXuyfSW9rrPdXnT4J18yshbeL6X1LO4LTZrermFPTyTOBdqDOqN7jyD27kDe2MwwBr3B0mS6Rw+s87z1c3RhAiqDvQc5pbO6GzTuacEjCBZYKuk0c0Ypqqdjn4jZGwMxte8F5OTuzs2/shc3vFK5y7pSb29MI0090ml0kmYJmDUp3O4JrT5LM4/E8mT04AyqlsS1tdFqMOtNNXERRcLEx7ANZrpSekAhe2npJHPKT9YywytlLs5hc1vMQRkKtflyT0583pRcQ2P7ycu7brdnNdK92T6S3tdZ7q86fBOvmVkLbxfS+pZ3BabNeVceEnpoN41jM4HmZjH/cW/gg859xQNk+8oOd0oiM9smiG8tKDGiVRQXvRl9uuUYljbGIaiPXLSxzSdR2RtGdgzyEDnXkxnq9iZic4Q/eoZbfUPiqKKpoOFw9tPU5ywEkbNYAnaDtI245d6qzXnpksxbkRW8h8IcM6pbPjPNsXOJr8JKaHC3kQyU8bRskha8HmPKFDiR6s5S0nLKDvV07KWhs8UXm/SWsBzZG5eRPqzn8PZr6co/JIfSW9rrPdXsafDmdfMrIW3i+l9SzuC02a8XHWuUoI2MgZg/ac7PuhB5zbkDbUbygZrp+qPUgj6slrbJcjcLTLwcu57PqvHMRyoH+yNtXhEp6l9/tMjJrRFrR8DUyMaQ4HIAB2DyBsCETkjao8WFZP4jSilpsTcHAJHP1Bqt+s7aefbzqnjbvhcwp+0qtbGyVMDHbjQH4qC05R5TU5z4dTokKe/2uOOpbh7XtdndqPadjh0EjvC4tH07ZdJSV/9K/mHP1EMlPXcFM0te2sq8j91SZZf0jnmsbbeL6X1LO4LSZrybjx6qH1tWM+zyv6oNJRkIGyoG0oGm4tzEepBwl8j2u2IHjwUM1KXST1Le56CLz+vk+zN3NVTG3fC3g7ThZ/TKfsB+Kr30nusYevg4aNXN9otlmqWM12vrJIZWcrmnm6QcEfhypesWm0PKWmIrMHLSgRz3GGqie3gwJHa3I4OYQD3Lik5RNZSXjPKYTlbeL6b1LO4LWZLxcA26P55acYH2HH/AOiAlGxA3VDd6Btqo9dpGEHHXqmPlbD+CBw8G0XB0ukPJmBvc9BEp2zy45p+4Kpjbvhbwdpws/plP2A/FV76T3WMPXw3ouIbF95Fe23W7PK7a92tbOWw1MUzyWSVM7YgfqkHJb1HOfxXnpzjOOjqLZTlKx1jcX2Wge45c6mjJPOdULTZb2qqUVHBkTSQvjdlr49XO7BG0EY/IIPPxA8tZUn2tHc1AfR7eWpqD++PyQH0fFyy1B65nfmg1daqZ281B/iH/mgijwj3a66O6Xw09BX1FDbqija4YDS2SQF2ttc05wC3I6VFi2vWPtS4NaTP3Itdc5KirlkqP8SV5kBkDWt1s7AcNAA2AbgocSJmc5T4eUcoPFqe1s0cm3yYDDjn6VWvPJYpHN0lj0bFXb7fSmrczxWpM+twWdbo37FzOLGczMOow5iIiJ0NekNvit5lEjzO1ss8hBbq51xjG/kXVb56PLUnqsBYMfQlv1QQ3xWPGT+yFqMovQCAQCAQRH4b9l70W6qr5Sg4jYn4fehVg/zMuxueEd3noUdtISU1l0FuYTjyIT1k/wC1VbSs0j8JA0WhcQzFNRu+04/7FH6vaySaxMc6uc02jLTUAxUzRtyGkn/0Ckrbnq5tXlonnR/iK3dli90LVZJwQCAQCAQRH4cOO9Fuqq+UoOI2J+H3oYjjl8Yke2F7m67znZuBOVxbSOaSus8j3bnO1mNFNK5zo+EAAb5vPvVe0T7p6zHs66wX6300FPNNTVJjmk4KNwjB1nc29RzS8dYSRas88pMuk1dDcHSto6WbL3SMAdG0bW7XDfyLusW6zDi1q9IlYaxsdHZqCN4w5tNGD16oWmzC5AIBAIBBEfhw470V/ivlKDiNifh96JKCTWfNH/0ic/j/AGUF+nhPWdT1Z/TKfsB+KivpPdLh6+G9FxDY/vJy9tut2eV217sn0lva6z3V50+CdfMrIW3i+l9SzuC02aUoBAIBAIIj8N/Hei3VVfKUHEbE/D70MQlzaqQ4LcveAecZIUVtIlLXWXT2jHj0IBziicO9V7bfKxTd4bUXENj+8nLq263ZzXbXuyfSW9rrPdXnT4J18yshbeL6X1LO4LTZpSgEAgEAgiPw38eaK9VV8pQcRsT8PvRHFCJWDacsdO4ewjYoZn/ifLmeLHJHrNl2nMTmg9Y/sq94mJylNTKYze1FxDY9mP0k7Yu7a27Oa6V7sn0lva6z3V50+CdfMrIW3i+l9SzuC02aUoBAIBAIIj8N/HmivVVfKUHEbE/D70T0fmu6qj4KC36WI/ZfRHg5qdrW+S+Br3EchzjPco7xnEu6TlMHyvgayjtXBMIaLgHOxuaXD88rik5xPZJeMpjubz6S3tdZ7q6jT4Rzr5lZC28X0vqWdwWmzSlAIBAIBBEfhv470W6qr5Sg4jYn4feiej8138T8FBb9LEa/J2tIDqqBp2g0Ds/zUVtM/wApKRz8Oq0EkbdLayGuj187Dn6wB2OHSDj24XGLHotyd4c+uuU6mKvpJaK5CGcYcKqqcDyEFmQV3GUxy/COc8+axFt4vpfUs7gtNmlKAQCAQCCI/Dfx5or1VXylBxGxPw+9E9H5ruqo+Cgt+liP2d7P6ZT9gPxUV9J7pMPXwVWWtqLfabHUUmrwgr3sLXbnNIwWnr/lsPIvbRE2tn7PKzMVrkddI6inqqmOua/DGh5HRlpaQekHuUdZmv2pLx6ucJ1tvF9N6lncFrMkpQCAQCAQRH4b+O9Feqq+UoOI2J+H3ono/Nd/EKC36WI/Z3s/plP2A/FRX0nukpr4b0fENj+8ivbbrdnldte7yr5TBFUghxZNVVAdzNIOc/n7OlMvVHZ7n6Z7rIWA5sdvJOT4rFt/dC0mYXoBAIBAIIj8OHHei3VVfKUHEbE/D70OQ1T2SyRtxgPkbuP1jtUVq8oS1tzPtsm1ZI5NU6zYuCGw41VXvnksU1dbo/Z7fU0tJTStn4Onm4ZmqTnW/DcufVeZmcnXppEZZmfSaCnt75XUsbzqvleNdpIy8YPIuom2fOMnMxHSc0/WDbY7ccAZpYtg5PJC1GWXoBAIBAIIX8KVsuddp5Tyx22vqqJlCwMfFTySxsfrP1vNBAPm59ig4iLTX7U+BNYmc0Rljoq6eOQFjmSva5jm6paQ47CDuK4vpGbumWZ+txHk+W1VLrVUhaKvxqZqIx1j+qiyj2lNnPvDm9N3ZNR/iMcdu4KSsRnojtn7p40f4it3ZYvdC1mScEAgEAgEGCAgqxpXQTR6Y3zBjI8fqn5yRs1y7m6VWxZjNZwonLOG1tbUOljjbHES6HhdshGzm81VrxGuazSZz0dJY9JJqOjoqr6OjkbUz8A0GoIII5T5C4nDymY9Wn+93cYmcR9v++DZfq2ouz5GtpYojJJLGCZy7BYMn6q6rWI55/75eTbpksRZYzFaKGMnJZTxtz1NC02WWoBAIBAIBBWnS/8A1fe+01XeFTxd0+FzB2w8LP6ZB2A/FQX0nunw9fDei4hsf3k5e23W7PK7a92T6S3tdZ7q86fBOvmVkLbxfS+pZ3BabNKUAgEAgEGCgr5pXo9e5NKrxNFaK58UlRUOY9lO4hwdjVIIHKquJS02mYj2WsK9Yrzl4WzR+9RVMLpLRXtaKMxkmmfsdt2blDbDvlPLqmpiUidej0ptHr3HZ7TA+z14lgrzJK3xZ+WN5zsXVsO+duXRzXEplXmwbDefGGn6Ir8eM1L/AEZ+5zfJO7lXn075aez2cSmeqwFA1zKKnY8EObE0EHkOAr6gUIBAIBAIBBjCAwgMIDCAAwg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3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1786</Words>
  <Application>Microsoft Office PowerPoint</Application>
  <PresentationFormat>On-screen Show (4:3)</PresentationFormat>
  <Paragraphs>281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10th Euro Studies 3.29.16</vt:lpstr>
      <vt:lpstr>Slide 2</vt:lpstr>
      <vt:lpstr>Types of Government</vt:lpstr>
      <vt:lpstr>Types of Government</vt:lpstr>
      <vt:lpstr>The Rise of Dicators in Europe </vt:lpstr>
      <vt:lpstr>Slide 6</vt:lpstr>
      <vt:lpstr>The Rise of Dictators</vt:lpstr>
      <vt:lpstr>Fascism</vt:lpstr>
      <vt:lpstr>The Fasces Symbol</vt:lpstr>
      <vt:lpstr>Fascism </vt:lpstr>
      <vt:lpstr>Slide 11</vt:lpstr>
      <vt:lpstr>Italian Expansion </vt:lpstr>
      <vt:lpstr>FAILURE OF VERSAILLES</vt:lpstr>
      <vt:lpstr>Italy After WWI</vt:lpstr>
      <vt:lpstr>Italy After WWI</vt:lpstr>
      <vt:lpstr>Italy After WWI</vt:lpstr>
      <vt:lpstr>Rise of Fascism in Italy</vt:lpstr>
      <vt:lpstr>Rise of Fascism in Italy</vt:lpstr>
      <vt:lpstr>Italy Under Mussolini</vt:lpstr>
      <vt:lpstr>Italy Under Mussolini</vt:lpstr>
      <vt:lpstr>Italian Expansion </vt:lpstr>
      <vt:lpstr>Benito Mussolini - Italy</vt:lpstr>
      <vt:lpstr>THE RISE OF FASCISM IN ITALY</vt:lpstr>
      <vt:lpstr>MUSSOLINI CREATES FASCIST PARTY</vt:lpstr>
      <vt:lpstr>Mussolini’s Fate</vt:lpstr>
      <vt:lpstr>Points for Discussion</vt:lpstr>
      <vt:lpstr>DICTATORS THREATEN WORLD PEACE</vt:lpstr>
      <vt:lpstr>Joseph Stalin – Soviet Union</vt:lpstr>
      <vt:lpstr>TOTALITARIAN STATE</vt:lpstr>
      <vt:lpstr>What Type of Government  is STALIN running?</vt:lpstr>
      <vt:lpstr>Benito Mussolini - Italy</vt:lpstr>
      <vt:lpstr>What Type of Government  is MUSSOLINI running?</vt:lpstr>
      <vt:lpstr>Francisco Franco - Spain</vt:lpstr>
      <vt:lpstr>Francisco Franco - Spain</vt:lpstr>
      <vt:lpstr>CIVIL WAR IN SPAIN</vt:lpstr>
      <vt:lpstr>Slide 36</vt:lpstr>
      <vt:lpstr>What Type of Government  is FRANCO running?</vt:lpstr>
      <vt:lpstr>Adolf Hitler - Germany</vt:lpstr>
      <vt:lpstr>HITLER GAINS FOLLOWING</vt:lpstr>
      <vt:lpstr>NAZIS TAKE OVER GERMANY</vt:lpstr>
      <vt:lpstr>HITLER’S BELIEFS</vt:lpstr>
      <vt:lpstr>Revolution and the New Order</vt:lpstr>
      <vt:lpstr>Adolf Hitler - Germany</vt:lpstr>
      <vt:lpstr>Adolf Hitler - Germany</vt:lpstr>
      <vt:lpstr>Adolf Hitler - Germany</vt:lpstr>
      <vt:lpstr>10th Euro Studies 3.03.15</vt:lpstr>
      <vt:lpstr>Slide 47</vt:lpstr>
    </vt:vector>
  </TitlesOfParts>
  <Company>Issaquah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Euro Studies 3.03.15</dc:title>
  <dc:creator>Windows User</dc:creator>
  <cp:lastModifiedBy>Windows User</cp:lastModifiedBy>
  <cp:revision>20</cp:revision>
  <dcterms:created xsi:type="dcterms:W3CDTF">2015-03-03T16:57:14Z</dcterms:created>
  <dcterms:modified xsi:type="dcterms:W3CDTF">2016-03-29T16:28:38Z</dcterms:modified>
</cp:coreProperties>
</file>