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72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312" r:id="rId15"/>
    <p:sldId id="298" r:id="rId16"/>
    <p:sldId id="300" r:id="rId17"/>
    <p:sldId id="301" r:id="rId18"/>
    <p:sldId id="31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4CB01-4C7C-4F3A-8521-652222FEAC6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9F253-B81E-4A54-833F-DEF9960F1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2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ea typeface="MS PGothic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fld id="{CA65F05D-3DC8-4679-AAE4-1BF92D06EB9D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1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5C74BE-0EF4-4B3C-990B-8D2BB5CB8FE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15606C-6694-422C-9B27-52B5650FC8C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6F5408-49E3-4E24-BF7C-2A8D97EB9A7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182F47-C953-43AD-8BC8-22BF8F059CF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215775-1F39-42DF-9E64-E2D493DE094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215775-1F39-42DF-9E64-E2D493DE094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617F22-C6D2-4708-954C-04831F27EF4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13EA87-8A70-4ED8-885B-AACEA72C30A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6D5E6C-105C-48E9-82F7-5549DE88020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3FDA5E-5E84-4EDA-8656-3F9BF33774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E5E6B-856E-460A-AAA5-928681BD18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698CC-93DF-4E8B-B453-1BDDEC0E3CE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A32E97-BCBD-4AA1-816A-69C7C74C1AC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9168B-A3C6-4686-B0FB-0AC6F936B2C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7D9111-60C0-42D9-A790-06F648BA0B1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960831-BDA0-42D9-A5E2-27EEFC6A288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6DA6D1-9608-419A-B4E2-9C5D08AC6D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772CC-492C-47AE-A360-62B118C103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44F927-8AE8-491F-8F6F-42F49C1CB71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F1BF5-7444-432C-9586-A7DFAB12329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D73A24-4D64-4C2A-B4F0-4B42E572DB7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1ACB65-6BF2-4745-8F49-A8B00F6EC4C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15606C-6694-422C-9B27-52B5650FC8C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B636-F43F-4385-B00E-C12C04423E22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FF6-E9A9-4FA6-8A0A-6A157B0E3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B636-F43F-4385-B00E-C12C04423E22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FF6-E9A9-4FA6-8A0A-6A157B0E3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B636-F43F-4385-B00E-C12C04423E22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FF6-E9A9-4FA6-8A0A-6A157B0E3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B636-F43F-4385-B00E-C12C04423E22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FF6-E9A9-4FA6-8A0A-6A157B0E3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B636-F43F-4385-B00E-C12C04423E22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FF6-E9A9-4FA6-8A0A-6A157B0E3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B636-F43F-4385-B00E-C12C04423E22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FF6-E9A9-4FA6-8A0A-6A157B0E3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B636-F43F-4385-B00E-C12C04423E22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FF6-E9A9-4FA6-8A0A-6A157B0E3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B636-F43F-4385-B00E-C12C04423E22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FF6-E9A9-4FA6-8A0A-6A157B0E3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B636-F43F-4385-B00E-C12C04423E22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FF6-E9A9-4FA6-8A0A-6A157B0E3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B636-F43F-4385-B00E-C12C04423E22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FF6-E9A9-4FA6-8A0A-6A157B0E3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B636-F43F-4385-B00E-C12C04423E22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FF6-E9A9-4FA6-8A0A-6A157B0E3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AB636-F43F-4385-B00E-C12C04423E22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0DFF6-E9A9-4FA6-8A0A-6A157B0E3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9/97/International_Brigades_poster3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5/Spanish_Civil_War_August_September_1936.p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5/Octubre_1937.p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7/Spanish_Civil_War_November_1938.p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e/Bundesarchiv_Bild_102-12783,_Alcala_Zamora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188" eaLnBrk="1" hangingPunct="1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10</a:t>
            </a:r>
            <a:r>
              <a:rPr lang="en-US" altLang="en-US" baseline="30000" dirty="0" smtClean="0">
                <a:solidFill>
                  <a:srgbClr val="00B0F0"/>
                </a:solidFill>
                <a:cs typeface="Tunga" pitchFamily="34" charset="0"/>
              </a:rPr>
              <a:t>th</a:t>
            </a:r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 Euro Studies </a:t>
            </a:r>
            <a:r>
              <a:rPr lang="en-US" altLang="en-US" dirty="0" smtClean="0">
                <a:solidFill>
                  <a:srgbClr val="FF0000"/>
                </a:solidFill>
                <a:cs typeface="Tunga" pitchFamily="34" charset="0"/>
              </a:rPr>
              <a:t>3.30.16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334000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Turn in:</a:t>
            </a:r>
            <a:r>
              <a:rPr lang="en-US" sz="5800" b="1" dirty="0" smtClean="0"/>
              <a:t> </a:t>
            </a:r>
          </a:p>
          <a:p>
            <a:pPr marL="57150" indent="0">
              <a:buFont typeface="Wingdings" pitchFamily="2" charset="2"/>
              <a:buChar char="Ø"/>
              <a:defRPr/>
            </a:pPr>
            <a:r>
              <a:rPr lang="en-US" sz="6000" b="1" dirty="0" smtClean="0"/>
              <a:t>3 “Test” Questions on Stalin Readings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Take out :</a:t>
            </a:r>
            <a:r>
              <a:rPr lang="en-US" sz="58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i="1" dirty="0" smtClean="0"/>
              <a:t>Planner/Calendar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Notes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Textbook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/>
              <a:t>T</a:t>
            </a:r>
            <a:r>
              <a:rPr lang="en-US" sz="5800" b="1" u="sng" dirty="0" smtClean="0"/>
              <a:t>oday’s Learning Objectives: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u="sng" dirty="0" smtClean="0"/>
          </a:p>
          <a:p>
            <a:pPr marL="576263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I can understand how different leaders changed the power structure in Europe following WWI.</a:t>
            </a: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1219200"/>
            <a:ext cx="4498975" cy="4602163"/>
          </a:xfrm>
        </p:spPr>
        <p:txBody>
          <a:bodyPr rtlCol="0">
            <a:normAutofit fontScale="40000" lnSpcReduction="20000"/>
          </a:bodyPr>
          <a:lstStyle/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600" b="1" u="sng" dirty="0" smtClean="0"/>
              <a:t>Today’s Agenda:</a:t>
            </a:r>
          </a:p>
          <a:p>
            <a:pPr marL="51435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9600" b="1" dirty="0" smtClean="0"/>
              <a:t>The Rise of Dictators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US" sz="8800" b="1" dirty="0" smtClean="0"/>
              <a:t>Mussolini, Franco, Hitler, (Hirohito?)</a:t>
            </a:r>
          </a:p>
          <a:p>
            <a:pPr marL="514350" indent="-457200" eaLnBrk="1" hangingPunct="1">
              <a:buFontTx/>
              <a:buNone/>
              <a:defRPr/>
            </a:pPr>
            <a:endParaRPr lang="en-US" sz="2400" b="1" dirty="0" smtClean="0"/>
          </a:p>
          <a:p>
            <a:pPr marL="457200" lvl="1" indent="0" eaLnBrk="1" hangingPunct="1">
              <a:buFontTx/>
              <a:buNone/>
              <a:defRPr/>
            </a:pPr>
            <a:endParaRPr lang="en-US" sz="2400" b="1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400" b="1" u="sng" dirty="0" smtClean="0"/>
              <a:t>HW:</a:t>
            </a:r>
          </a:p>
          <a:p>
            <a:pPr marL="5715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500" b="1" u="sng" dirty="0" smtClean="0"/>
          </a:p>
          <a:p>
            <a:pPr marL="57150" indent="0">
              <a:buFont typeface="Wingdings" pitchFamily="2" charset="2"/>
              <a:buChar char="Ø"/>
              <a:defRPr/>
            </a:pPr>
            <a:r>
              <a:rPr lang="en-US" sz="9600" b="1" dirty="0" smtClean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22629019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Nationalist Coup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0927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Organized by Generals Jose </a:t>
            </a:r>
            <a:r>
              <a:rPr lang="en-US" altLang="en-US" sz="2400" dirty="0" err="1" smtClean="0"/>
              <a:t>Sajurjo</a:t>
            </a:r>
            <a:r>
              <a:rPr lang="en-US" altLang="en-US" sz="2400" dirty="0" smtClean="0"/>
              <a:t> &amp; Emilio </a:t>
            </a:r>
            <a:r>
              <a:rPr lang="en-US" altLang="en-US" sz="2400" dirty="0" err="1" smtClean="0"/>
              <a:t>Mola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Prime Minister </a:t>
            </a:r>
            <a:r>
              <a:rPr lang="en-US" altLang="en-US" sz="2400" dirty="0" err="1" smtClean="0"/>
              <a:t>Casares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Quiroga</a:t>
            </a:r>
            <a:r>
              <a:rPr lang="en-US" altLang="en-US" sz="2400" dirty="0" smtClean="0"/>
              <a:t> sent Generals </a:t>
            </a:r>
            <a:r>
              <a:rPr lang="en-US" altLang="en-US" sz="2400" dirty="0" err="1" smtClean="0"/>
              <a:t>Llopis</a:t>
            </a:r>
            <a:r>
              <a:rPr lang="en-US" altLang="en-US" sz="2400" dirty="0" smtClean="0"/>
              <a:t> and Francisco Franco to commands in outlying islands to distance them from coup plots</a:t>
            </a:r>
          </a:p>
          <a:p>
            <a:pPr eaLnBrk="1" hangingPunct="1"/>
            <a:r>
              <a:rPr lang="en-US" altLang="en-US" sz="2400" dirty="0" smtClean="0"/>
              <a:t>July 17: plotters broadcast the secret code to begin the coup</a:t>
            </a:r>
          </a:p>
          <a:p>
            <a:pPr eaLnBrk="1" hangingPunct="1"/>
            <a:r>
              <a:rPr lang="en-US" altLang="en-US" sz="2400" dirty="0" err="1" smtClean="0"/>
              <a:t>Llopis</a:t>
            </a:r>
            <a:r>
              <a:rPr lang="en-US" altLang="en-US" sz="2400" dirty="0" smtClean="0"/>
              <a:t> and Franco seized the Balearic and Canary Islands</a:t>
            </a:r>
          </a:p>
          <a:p>
            <a:pPr eaLnBrk="1" hangingPunct="1"/>
            <a:r>
              <a:rPr lang="en-US" altLang="en-US" sz="2400" dirty="0" smtClean="0"/>
              <a:t>Franco was flown to Spanish Morocco to take command of the Spanish Army of Africa</a:t>
            </a:r>
          </a:p>
        </p:txBody>
      </p:sp>
      <p:pic>
        <p:nvPicPr>
          <p:cNvPr id="15364" name="Picture 2" descr="http://www.marsbrookboating.com/images/maps/spain/interactiveimages/spaininteractive_r2_c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3581400" cy="35036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The Coup Fails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8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867150" cy="53340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Nationalist forces failed to take control throughout most of Spain</a:t>
            </a:r>
          </a:p>
          <a:p>
            <a:pPr eaLnBrk="1" hangingPunct="1"/>
            <a:r>
              <a:rPr lang="en-US" altLang="en-US" sz="2000" smtClean="0"/>
              <a:t>Republican leaders were paralyzed by disagreement and indecision</a:t>
            </a:r>
          </a:p>
          <a:p>
            <a:pPr eaLnBrk="1" hangingPunct="1"/>
            <a:r>
              <a:rPr lang="en-US" altLang="en-US" sz="2000" smtClean="0"/>
              <a:t>In areas, workers and anarchists raided govt armories and suppressed Nationalist forces themselves</a:t>
            </a:r>
          </a:p>
          <a:p>
            <a:pPr eaLnBrk="1" hangingPunct="1"/>
            <a:r>
              <a:rPr lang="en-US" altLang="en-US" sz="2000" smtClean="0"/>
              <a:t>Within weeks Nationalists gained control of most of western and northern Spain</a:t>
            </a:r>
          </a:p>
          <a:p>
            <a:pPr eaLnBrk="1" hangingPunct="1"/>
            <a:r>
              <a:rPr lang="en-US" altLang="en-US" sz="2000" smtClean="0"/>
              <a:t>Republicans retained control of eastern and central Spain</a:t>
            </a:r>
          </a:p>
        </p:txBody>
      </p:sp>
      <p:pic>
        <p:nvPicPr>
          <p:cNvPr id="16389" name="Picture 2" descr="http://upload.wikimedia.org/wikipedia/commons/4/45/Spanish_Civil_War_August_September_19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4308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4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The Nationalists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4102100" cy="53340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Cast the war as a struggle between Christian civilization and communism/anarchism</a:t>
            </a:r>
          </a:p>
          <a:p>
            <a:pPr eaLnBrk="1" hangingPunct="1"/>
            <a:r>
              <a:rPr lang="en-US" altLang="en-US" sz="2000" dirty="0" smtClean="0"/>
              <a:t>To protect tradition, security, and the rule of law</a:t>
            </a:r>
          </a:p>
          <a:p>
            <a:pPr eaLnBrk="1" hangingPunct="1"/>
            <a:r>
              <a:rPr lang="en-US" altLang="en-US" sz="2000" dirty="0" smtClean="0"/>
              <a:t>Opposed regional separatism</a:t>
            </a:r>
          </a:p>
          <a:p>
            <a:pPr eaLnBrk="1" hangingPunct="1"/>
            <a:r>
              <a:rPr lang="en-US" altLang="en-US" sz="2000" dirty="0" smtClean="0"/>
              <a:t>Strongly anti-communist</a:t>
            </a:r>
          </a:p>
          <a:p>
            <a:pPr eaLnBrk="1" hangingPunct="1"/>
            <a:r>
              <a:rPr lang="en-US" altLang="en-US" sz="2000" dirty="0" smtClean="0"/>
              <a:t>Staunchly Catholic</a:t>
            </a:r>
          </a:p>
          <a:p>
            <a:pPr eaLnBrk="1" hangingPunct="1"/>
            <a:r>
              <a:rPr lang="en-US" altLang="en-US" sz="2000" dirty="0" smtClean="0"/>
              <a:t>Favored strong central power</a:t>
            </a:r>
          </a:p>
          <a:p>
            <a:pPr eaLnBrk="1" hangingPunct="1"/>
            <a:r>
              <a:rPr lang="en-US" altLang="en-US" sz="2000" dirty="0" smtClean="0"/>
              <a:t>To defend the Church against anti-clericalism</a:t>
            </a:r>
          </a:p>
          <a:p>
            <a:pPr eaLnBrk="1" hangingPunct="1"/>
            <a:r>
              <a:rPr lang="en-US" altLang="en-US" sz="2000" dirty="0" smtClean="0"/>
              <a:t>Supporters included most businessmen, practicing Catholics, army officers, landowners</a:t>
            </a:r>
          </a:p>
        </p:txBody>
      </p:sp>
      <p:sp>
        <p:nvSpPr>
          <p:cNvPr id="17412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867150" cy="53340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Carlists – favored restoration of the monarchy</a:t>
            </a:r>
          </a:p>
          <a:p>
            <a:pPr eaLnBrk="1" hangingPunct="1"/>
            <a:r>
              <a:rPr lang="en-US" altLang="en-US" sz="2000" smtClean="0"/>
              <a:t>Falange – fascist party favoring a strong dictatorship and military</a:t>
            </a:r>
          </a:p>
          <a:p>
            <a:pPr eaLnBrk="1" hangingPunct="1"/>
            <a:r>
              <a:rPr lang="en-US" altLang="en-US" sz="2000" smtClean="0"/>
              <a:t>Nationalists – favored a strong govt and unified country</a:t>
            </a:r>
          </a:p>
          <a:p>
            <a:pPr eaLnBrk="1" hangingPunct="1"/>
            <a:r>
              <a:rPr lang="en-US" altLang="en-US" sz="2000" smtClean="0"/>
              <a:t>Military – most military officers joined the Nationalists</a:t>
            </a:r>
          </a:p>
          <a:p>
            <a:pPr eaLnBrk="1" hangingPunct="1"/>
            <a:r>
              <a:rPr lang="en-US" altLang="en-US" sz="2000" smtClean="0"/>
              <a:t>CEDA – leaders and members of the right-wing political parties</a:t>
            </a:r>
          </a:p>
        </p:txBody>
      </p:sp>
    </p:spTree>
    <p:extLst>
      <p:ext uri="{BB962C8B-B14F-4D97-AF65-F5344CB8AC3E}">
        <p14:creationId xmlns:p14="http://schemas.microsoft.com/office/powerpoint/2010/main" val="10728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0250" y="152400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Nationalist Leaders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435" name="Picture 2" descr="http://cuba.foreignpolicyblogs.com/files/2009/11/francisco-franc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4196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://3.bp.blogspot.com/_KHpOtg410M0/SPZvRKx2lSI/AAAAAAAABwU/Vc4GbKNgD4w/s400/mo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2000"/>
          <a:stretch>
            <a:fillRect/>
          </a:stretch>
        </p:blipFill>
        <p:spPr bwMode="auto">
          <a:xfrm>
            <a:off x="4876800" y="1387475"/>
            <a:ext cx="42672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990600" y="6400800"/>
            <a:ext cx="723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altLang="en-US"/>
              <a:t>Francisco Franco				  	Emilio Mola</a:t>
            </a:r>
          </a:p>
        </p:txBody>
      </p:sp>
    </p:spTree>
    <p:extLst>
      <p:ext uri="{BB962C8B-B14F-4D97-AF65-F5344CB8AC3E}">
        <p14:creationId xmlns:p14="http://schemas.microsoft.com/office/powerpoint/2010/main" val="24525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The Nationalists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4102100" cy="53340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Cast the war as a struggle between Christian civilization and communism/anarchism</a:t>
            </a:r>
          </a:p>
          <a:p>
            <a:pPr eaLnBrk="1" hangingPunct="1"/>
            <a:r>
              <a:rPr lang="en-US" altLang="en-US" sz="2000" dirty="0" smtClean="0"/>
              <a:t>To protect tradition, security, and the rule of law</a:t>
            </a:r>
          </a:p>
          <a:p>
            <a:pPr eaLnBrk="1" hangingPunct="1"/>
            <a:r>
              <a:rPr lang="en-US" altLang="en-US" sz="2000" dirty="0" smtClean="0"/>
              <a:t>Opposed regional separatism</a:t>
            </a:r>
          </a:p>
          <a:p>
            <a:pPr eaLnBrk="1" hangingPunct="1"/>
            <a:r>
              <a:rPr lang="en-US" altLang="en-US" sz="2000" dirty="0" smtClean="0"/>
              <a:t>Strongly anti-communist</a:t>
            </a:r>
          </a:p>
          <a:p>
            <a:pPr eaLnBrk="1" hangingPunct="1"/>
            <a:r>
              <a:rPr lang="en-US" altLang="en-US" sz="2000" dirty="0" smtClean="0"/>
              <a:t>Staunchly Catholic</a:t>
            </a:r>
          </a:p>
          <a:p>
            <a:pPr eaLnBrk="1" hangingPunct="1"/>
            <a:r>
              <a:rPr lang="en-US" altLang="en-US" sz="2000" dirty="0" smtClean="0"/>
              <a:t>Favored strong central power</a:t>
            </a:r>
          </a:p>
          <a:p>
            <a:pPr eaLnBrk="1" hangingPunct="1"/>
            <a:r>
              <a:rPr lang="en-US" altLang="en-US" sz="2000" dirty="0" smtClean="0"/>
              <a:t>To defend the Church against anti-clericalism</a:t>
            </a:r>
          </a:p>
          <a:p>
            <a:pPr eaLnBrk="1" hangingPunct="1"/>
            <a:r>
              <a:rPr lang="en-US" altLang="en-US" sz="2000" dirty="0" smtClean="0"/>
              <a:t>Supporters included most businessmen, practicing Catholics, army officers, landowners</a:t>
            </a:r>
          </a:p>
        </p:txBody>
      </p:sp>
      <p:sp>
        <p:nvSpPr>
          <p:cNvPr id="17412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867150" cy="53340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Carlists – favored restoration of the monarchy</a:t>
            </a:r>
          </a:p>
          <a:p>
            <a:pPr eaLnBrk="1" hangingPunct="1"/>
            <a:r>
              <a:rPr lang="en-US" altLang="en-US" sz="2000" smtClean="0"/>
              <a:t>Falange – fascist party favoring a strong dictatorship and military</a:t>
            </a:r>
          </a:p>
          <a:p>
            <a:pPr eaLnBrk="1" hangingPunct="1"/>
            <a:r>
              <a:rPr lang="en-US" altLang="en-US" sz="2000" smtClean="0"/>
              <a:t>Nationalists – favored a strong govt and unified country</a:t>
            </a:r>
          </a:p>
          <a:p>
            <a:pPr eaLnBrk="1" hangingPunct="1"/>
            <a:r>
              <a:rPr lang="en-US" altLang="en-US" sz="2000" smtClean="0"/>
              <a:t>Military – most military officers joined the Nationalists</a:t>
            </a:r>
          </a:p>
          <a:p>
            <a:pPr eaLnBrk="1" hangingPunct="1"/>
            <a:r>
              <a:rPr lang="en-US" altLang="en-US" sz="2000" smtClean="0"/>
              <a:t>CEDA – leaders and members of the right-wing political parties</a:t>
            </a:r>
          </a:p>
        </p:txBody>
      </p:sp>
    </p:spTree>
    <p:extLst>
      <p:ext uri="{BB962C8B-B14F-4D97-AF65-F5344CB8AC3E}">
        <p14:creationId xmlns:p14="http://schemas.microsoft.com/office/powerpoint/2010/main" val="4830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The Republicans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4102100" cy="5334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000" smtClean="0"/>
              <a:t>Cast the war as a struggle between tyranny and democracy</a:t>
            </a:r>
          </a:p>
          <a:p>
            <a:pPr eaLnBrk="1" hangingPunct="1"/>
            <a:r>
              <a:rPr lang="en-US" altLang="en-US" sz="2000" smtClean="0"/>
              <a:t>Centrists wanted to preserve moderate capitalist democracy</a:t>
            </a:r>
          </a:p>
          <a:p>
            <a:pPr eaLnBrk="1" hangingPunct="1"/>
            <a:r>
              <a:rPr lang="en-US" altLang="en-US" sz="2000" smtClean="0"/>
              <a:t>Communists wanted to establish a Soviet-style “people’s republic” outlawing the right-wing</a:t>
            </a:r>
          </a:p>
          <a:p>
            <a:pPr eaLnBrk="1" hangingPunct="1"/>
            <a:r>
              <a:rPr lang="en-US" altLang="en-US" sz="2000" smtClean="0"/>
              <a:t>Republican groups/parties generally had a wider range of goals and ideologies</a:t>
            </a:r>
          </a:p>
          <a:p>
            <a:pPr eaLnBrk="1" hangingPunct="1"/>
            <a:r>
              <a:rPr lang="en-US" altLang="en-US" sz="2000" smtClean="0"/>
              <a:t>Supported by most workers, landless peasants, and educated middle class</a:t>
            </a:r>
          </a:p>
          <a:p>
            <a:pPr eaLnBrk="1" hangingPunct="1"/>
            <a:endParaRPr lang="en-US" altLang="en-US" sz="2000" smtClean="0"/>
          </a:p>
          <a:p>
            <a:pPr eaLnBrk="1" hangingPunct="1"/>
            <a:endParaRPr lang="en-US" altLang="en-US" sz="2000" smtClean="0"/>
          </a:p>
        </p:txBody>
      </p:sp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000" smtClean="0"/>
              <a:t>Republican Left – favored a liberal democracy</a:t>
            </a:r>
          </a:p>
          <a:p>
            <a:pPr eaLnBrk="1" hangingPunct="1"/>
            <a:r>
              <a:rPr lang="en-US" altLang="en-US" sz="2000" smtClean="0"/>
              <a:t>Socialists (PSOE) – favored land distribution and worker-controlled factories</a:t>
            </a:r>
          </a:p>
          <a:p>
            <a:pPr eaLnBrk="1" hangingPunct="1"/>
            <a:r>
              <a:rPr lang="en-US" altLang="en-US" sz="2000" smtClean="0"/>
              <a:t>Communists (POUM) – favored a Soviet-style communist govt/economy</a:t>
            </a:r>
          </a:p>
          <a:p>
            <a:pPr eaLnBrk="1" hangingPunct="1"/>
            <a:r>
              <a:rPr lang="en-US" altLang="en-US" sz="2000" smtClean="0"/>
              <a:t>Trade unions – wide range of trade unions desired varying degrees of worker control over factories</a:t>
            </a:r>
          </a:p>
          <a:p>
            <a:pPr eaLnBrk="1" hangingPunct="1"/>
            <a:r>
              <a:rPr lang="en-US" altLang="en-US" sz="2000" smtClean="0"/>
              <a:t>Catalans &amp; Basques – desired regional autonomy or independence</a:t>
            </a:r>
          </a:p>
        </p:txBody>
      </p:sp>
    </p:spTree>
    <p:extLst>
      <p:ext uri="{BB962C8B-B14F-4D97-AF65-F5344CB8AC3E}">
        <p14:creationId xmlns:p14="http://schemas.microsoft.com/office/powerpoint/2010/main" val="38751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Foreign Involvement</a:t>
            </a:r>
            <a:endParaRPr lang="en-US" dirty="0"/>
          </a:p>
        </p:txBody>
      </p:sp>
      <p:sp>
        <p:nvSpPr>
          <p:cNvPr id="21508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143000"/>
            <a:ext cx="5276850" cy="50450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League of Nations imposed an arms embargo to try to limit the fighting and carnage</a:t>
            </a:r>
          </a:p>
          <a:p>
            <a:pPr eaLnBrk="1" hangingPunct="1"/>
            <a:r>
              <a:rPr lang="en-US" altLang="en-US" dirty="0" smtClean="0"/>
              <a:t>Britain &amp; France were sympathetic to the Republicans but chose not to sell weapons</a:t>
            </a:r>
          </a:p>
          <a:p>
            <a:pPr lvl="1" eaLnBrk="1" hangingPunct="1"/>
            <a:r>
              <a:rPr lang="en-US" altLang="en-US" sz="2000" dirty="0" smtClean="0"/>
              <a:t>Feared that assisting the Republicans might lead to open conflict with the Fascist powers</a:t>
            </a:r>
          </a:p>
          <a:p>
            <a:pPr eaLnBrk="1" hangingPunct="1"/>
            <a:r>
              <a:rPr lang="en-US" altLang="en-US" dirty="0" smtClean="0"/>
              <a:t>Arms embargo proved ineffective as weapons freely entered Spain to assist both sides</a:t>
            </a:r>
          </a:p>
        </p:txBody>
      </p:sp>
      <p:pic>
        <p:nvPicPr>
          <p:cNvPr id="21509" name="Picture 2" descr="http://blog.siena.org/uploaded_images/Spanish-civil-war-7245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3429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4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German Involvement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8387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Franco asked Hitler and Mussolini to assist the Nationalists</a:t>
            </a:r>
          </a:p>
          <a:p>
            <a:pPr eaLnBrk="1" hangingPunct="1"/>
            <a:r>
              <a:rPr lang="en-US" altLang="en-US" sz="2400" dirty="0" smtClean="0"/>
              <a:t>Germany provided mostly aircraft, tanks, equipment and advice</a:t>
            </a:r>
          </a:p>
          <a:p>
            <a:pPr lvl="1" eaLnBrk="1" hangingPunct="1"/>
            <a:r>
              <a:rPr lang="en-US" altLang="en-US" sz="1800" dirty="0" smtClean="0"/>
              <a:t>19,000 troops</a:t>
            </a:r>
          </a:p>
          <a:p>
            <a:pPr lvl="1" eaLnBrk="1" hangingPunct="1"/>
            <a:r>
              <a:rPr lang="en-US" altLang="en-US" sz="1800" dirty="0" smtClean="0"/>
              <a:t>600 planes (Condor Legion)</a:t>
            </a:r>
          </a:p>
          <a:p>
            <a:pPr lvl="1" eaLnBrk="1" hangingPunct="1"/>
            <a:r>
              <a:rPr lang="en-US" altLang="en-US" sz="1800" dirty="0" smtClean="0"/>
              <a:t>200 tanks</a:t>
            </a:r>
          </a:p>
          <a:p>
            <a:pPr lvl="1" eaLnBrk="1" hangingPunct="1"/>
            <a:r>
              <a:rPr lang="en-US" altLang="en-US" sz="1800" dirty="0" smtClean="0"/>
              <a:t>1000 artillery pieces</a:t>
            </a:r>
          </a:p>
          <a:p>
            <a:pPr eaLnBrk="1" hangingPunct="1"/>
            <a:r>
              <a:rPr lang="en-US" altLang="en-US" sz="2400" dirty="0" smtClean="0"/>
              <a:t>Hitler’s motives</a:t>
            </a:r>
          </a:p>
          <a:p>
            <a:pPr lvl="1" eaLnBrk="1" hangingPunct="1"/>
            <a:r>
              <a:rPr lang="en-US" altLang="en-US" sz="1800" dirty="0" smtClean="0"/>
              <a:t>To win another ally against Britain and France</a:t>
            </a:r>
          </a:p>
          <a:p>
            <a:pPr lvl="1" eaLnBrk="1" hangingPunct="1"/>
            <a:r>
              <a:rPr lang="en-US" altLang="en-US" sz="1800" dirty="0" smtClean="0"/>
              <a:t>To gain access to Spanish raw materials and ports during war time</a:t>
            </a:r>
          </a:p>
          <a:p>
            <a:pPr lvl="1" eaLnBrk="1" hangingPunct="1"/>
            <a:r>
              <a:rPr lang="en-US" altLang="en-US" sz="1800" dirty="0" smtClean="0"/>
              <a:t>To test and improve the Luftwaffe</a:t>
            </a:r>
          </a:p>
        </p:txBody>
      </p:sp>
      <p:pic>
        <p:nvPicPr>
          <p:cNvPr id="22532" name="Picture 2" descr="http://europeanleaders.wikispaces.com/file/view/FFranco5.jpg/32654539/FFranco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91" y="1143000"/>
            <a:ext cx="43053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3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Fascism Triangle…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i21.photobucket.com/albums/b289/MS1980/Shattered%20World%20-%20Europe/SW19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18" y="1237673"/>
            <a:ext cx="9144000" cy="562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28600" y="4343400"/>
            <a:ext cx="17526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38400" y="4495800"/>
            <a:ext cx="17526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9400" y="3103510"/>
            <a:ext cx="17526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2743200"/>
            <a:ext cx="3505200" cy="954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MUST SURROUND THE DARN FRENCH!!!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766131" y="1803856"/>
            <a:ext cx="2339102" cy="144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Block the advance of Commies!!!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41982" y="3581400"/>
            <a:ext cx="30018" cy="2743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3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Italian Involvement</a:t>
            </a:r>
            <a:endParaRPr lang="en-US" dirty="0"/>
          </a:p>
        </p:txBody>
      </p:sp>
      <p:sp>
        <p:nvSpPr>
          <p:cNvPr id="23555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143000"/>
            <a:ext cx="5105400" cy="5715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Italy provided more troops but less equipment than Germany</a:t>
            </a:r>
          </a:p>
          <a:p>
            <a:pPr lvl="1" eaLnBrk="1" hangingPunct="1"/>
            <a:r>
              <a:rPr lang="en-US" altLang="en-US" sz="2000" dirty="0" smtClean="0"/>
              <a:t>50,000 troops</a:t>
            </a:r>
          </a:p>
          <a:p>
            <a:pPr lvl="1" eaLnBrk="1" hangingPunct="1"/>
            <a:r>
              <a:rPr lang="en-US" altLang="en-US" sz="2000" dirty="0" smtClean="0"/>
              <a:t>660 aircraft</a:t>
            </a:r>
          </a:p>
          <a:p>
            <a:pPr lvl="1" eaLnBrk="1" hangingPunct="1"/>
            <a:r>
              <a:rPr lang="en-US" altLang="en-US" sz="2000" dirty="0" smtClean="0"/>
              <a:t>150 tanks</a:t>
            </a:r>
          </a:p>
          <a:p>
            <a:pPr lvl="1" eaLnBrk="1" hangingPunct="1"/>
            <a:r>
              <a:rPr lang="en-US" altLang="en-US" sz="2000" dirty="0" smtClean="0"/>
              <a:t>1000 artillery pieces</a:t>
            </a:r>
          </a:p>
          <a:p>
            <a:pPr eaLnBrk="1" hangingPunct="1"/>
            <a:r>
              <a:rPr lang="en-US" altLang="en-US" dirty="0" smtClean="0"/>
              <a:t>Italian Navy helped stop arms shipments to Republicans</a:t>
            </a:r>
          </a:p>
          <a:p>
            <a:pPr eaLnBrk="1" hangingPunct="1"/>
            <a:r>
              <a:rPr lang="en-US" altLang="en-US" dirty="0" smtClean="0"/>
              <a:t>Mussolini’s motives</a:t>
            </a:r>
          </a:p>
          <a:p>
            <a:pPr lvl="1" eaLnBrk="1" hangingPunct="1"/>
            <a:r>
              <a:rPr lang="en-US" altLang="en-US" sz="2000" dirty="0" smtClean="0"/>
              <a:t>Fascist solidarity</a:t>
            </a:r>
          </a:p>
          <a:p>
            <a:pPr lvl="1" eaLnBrk="1" hangingPunct="1"/>
            <a:r>
              <a:rPr lang="en-US" altLang="en-US" sz="2000" dirty="0" smtClean="0"/>
              <a:t>To gain concessions from Spain in the Mediterranean</a:t>
            </a:r>
          </a:p>
          <a:p>
            <a:pPr lvl="1" eaLnBrk="1" hangingPunct="1"/>
            <a:r>
              <a:rPr lang="en-US" altLang="en-US" sz="2000" dirty="0" smtClean="0"/>
              <a:t>Not to be outdone by Hitler</a:t>
            </a:r>
          </a:p>
        </p:txBody>
      </p:sp>
      <p:pic>
        <p:nvPicPr>
          <p:cNvPr id="23556" name="Picture 2" descr="http://faculty-staff.ou.edu/L/A-Robert.R.Lauer-1/FrancoMussoli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038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0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Francisco Franco - Spain</a:t>
            </a:r>
          </a:p>
        </p:txBody>
      </p:sp>
      <p:pic>
        <p:nvPicPr>
          <p:cNvPr id="26627" name="Picture 5" descr="Franc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7975" y="1371600"/>
            <a:ext cx="3324225" cy="5253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Soviet Involvement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343400" cy="46640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smtClean="0"/>
              <a:t>Soviet Union defied the arms embargo and secretly provided the Republic with much equipment but no troops</a:t>
            </a:r>
          </a:p>
          <a:p>
            <a:pPr lvl="1" eaLnBrk="1" hangingPunct="1"/>
            <a:r>
              <a:rPr lang="en-US" altLang="en-US" sz="1800" dirty="0" smtClean="0"/>
              <a:t>Attempted to conceal activities by sending old equipment and disguising shipments</a:t>
            </a:r>
          </a:p>
          <a:p>
            <a:pPr lvl="1" eaLnBrk="1" hangingPunct="1"/>
            <a:r>
              <a:rPr lang="en-US" altLang="en-US" sz="1800" dirty="0" smtClean="0"/>
              <a:t>Arms shipments were usually small and arrived unpredictably</a:t>
            </a:r>
          </a:p>
          <a:p>
            <a:pPr lvl="1" eaLnBrk="1" hangingPunct="1"/>
            <a:r>
              <a:rPr lang="en-US" altLang="en-US" sz="1800" dirty="0" smtClean="0"/>
              <a:t>Forced the Republic to buy the arms using gold reserves</a:t>
            </a:r>
          </a:p>
          <a:p>
            <a:pPr eaLnBrk="1" hangingPunct="1"/>
            <a:r>
              <a:rPr lang="en-US" altLang="en-US" sz="2400" dirty="0" smtClean="0"/>
              <a:t>Equipment</a:t>
            </a:r>
          </a:p>
          <a:p>
            <a:pPr lvl="1" eaLnBrk="1" hangingPunct="1"/>
            <a:r>
              <a:rPr lang="en-US" altLang="en-US" sz="1800" dirty="0" smtClean="0"/>
              <a:t>3000 advisers and troops</a:t>
            </a:r>
          </a:p>
          <a:p>
            <a:pPr lvl="1" eaLnBrk="1" hangingPunct="1"/>
            <a:r>
              <a:rPr lang="en-US" altLang="en-US" sz="1800" dirty="0" smtClean="0"/>
              <a:t>806 aircraft</a:t>
            </a:r>
          </a:p>
          <a:p>
            <a:pPr lvl="1" eaLnBrk="1" hangingPunct="1"/>
            <a:r>
              <a:rPr lang="en-US" altLang="en-US" sz="1800" dirty="0" smtClean="0"/>
              <a:t>362 tanks</a:t>
            </a:r>
          </a:p>
          <a:p>
            <a:pPr lvl="1" eaLnBrk="1" hangingPunct="1"/>
            <a:r>
              <a:rPr lang="en-US" altLang="en-US" sz="1800" dirty="0" smtClean="0"/>
              <a:t>1555 artillery pieces</a:t>
            </a:r>
          </a:p>
        </p:txBody>
      </p:sp>
      <p:sp>
        <p:nvSpPr>
          <p:cNvPr id="24580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19200"/>
            <a:ext cx="4648200" cy="5334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 smtClean="0"/>
              <a:t>Soviet Union advised all members of </a:t>
            </a:r>
            <a:r>
              <a:rPr lang="en-US" altLang="en-US" sz="2400" dirty="0" err="1" smtClean="0"/>
              <a:t>Comintern</a:t>
            </a:r>
            <a:r>
              <a:rPr lang="en-US" altLang="en-US" sz="2400" dirty="0" smtClean="0"/>
              <a:t> to send volunteers and munitions to the Republic</a:t>
            </a:r>
          </a:p>
          <a:p>
            <a:pPr eaLnBrk="1" hangingPunct="1"/>
            <a:r>
              <a:rPr lang="en-US" altLang="en-US" sz="2400" dirty="0" smtClean="0"/>
              <a:t>Soviet agents tried to strengthen the Spanish Communist Party and weaken the other Republican factions</a:t>
            </a:r>
          </a:p>
          <a:p>
            <a:pPr eaLnBrk="1" hangingPunct="1"/>
            <a:r>
              <a:rPr lang="en-US" altLang="en-US" sz="2400" dirty="0" smtClean="0"/>
              <a:t>Stalin’s motives</a:t>
            </a:r>
          </a:p>
          <a:p>
            <a:pPr lvl="1" eaLnBrk="1" hangingPunct="1"/>
            <a:r>
              <a:rPr lang="en-US" altLang="en-US" sz="1800" dirty="0" smtClean="0"/>
              <a:t>To spread communism</a:t>
            </a:r>
          </a:p>
          <a:p>
            <a:pPr lvl="1" eaLnBrk="1" hangingPunct="1"/>
            <a:r>
              <a:rPr lang="en-US" altLang="en-US" sz="1800" dirty="0" smtClean="0"/>
              <a:t>To preoccupy the German military</a:t>
            </a:r>
          </a:p>
          <a:p>
            <a:pPr lvl="1" eaLnBrk="1" hangingPunct="1"/>
            <a:r>
              <a:rPr lang="en-US" altLang="en-US" sz="1800" dirty="0" smtClean="0"/>
              <a:t>To embarrass Britain and France</a:t>
            </a:r>
          </a:p>
          <a:p>
            <a:pPr eaLnBrk="1" hangingPunct="1"/>
            <a:r>
              <a:rPr lang="en-US" altLang="en-US" sz="2400" dirty="0" smtClean="0"/>
              <a:t>Soviet involvement enabled Nationalists to paint the Republicans as Bolsheviks</a:t>
            </a:r>
          </a:p>
          <a:p>
            <a:pPr lvl="1" eaLnBrk="1" hangingPunct="1"/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292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Volunteers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3657600" cy="4664075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On the Nationalist side</a:t>
            </a:r>
          </a:p>
          <a:p>
            <a:pPr lvl="1" eaLnBrk="1" hangingPunct="1"/>
            <a:r>
              <a:rPr lang="en-US" altLang="en-US" sz="1600" dirty="0" smtClean="0"/>
              <a:t>8000 from Portugal</a:t>
            </a:r>
          </a:p>
          <a:p>
            <a:pPr lvl="1" eaLnBrk="1" hangingPunct="1"/>
            <a:r>
              <a:rPr lang="en-US" altLang="en-US" sz="1600" dirty="0" smtClean="0"/>
              <a:t>700 from Ireland</a:t>
            </a:r>
          </a:p>
          <a:p>
            <a:pPr lvl="1" eaLnBrk="1" hangingPunct="1"/>
            <a:r>
              <a:rPr lang="en-US" altLang="en-US" sz="1600" dirty="0" smtClean="0"/>
              <a:t>Unknown # from Romania</a:t>
            </a:r>
          </a:p>
          <a:p>
            <a:pPr lvl="1" eaLnBrk="1" hangingPunct="1"/>
            <a:endParaRPr lang="en-US" altLang="en-US" sz="1600" dirty="0" smtClean="0"/>
          </a:p>
        </p:txBody>
      </p:sp>
      <p:sp>
        <p:nvSpPr>
          <p:cNvPr id="2560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143000"/>
            <a:ext cx="5334000" cy="46640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On the Republican side</a:t>
            </a:r>
          </a:p>
          <a:p>
            <a:pPr lvl="1" eaLnBrk="1" hangingPunct="1"/>
            <a:r>
              <a:rPr lang="en-US" altLang="en-US" sz="2000" dirty="0" smtClean="0"/>
              <a:t>Called the International Brigades</a:t>
            </a:r>
          </a:p>
          <a:p>
            <a:pPr lvl="1" eaLnBrk="1" hangingPunct="1"/>
            <a:r>
              <a:rPr lang="en-US" altLang="en-US" sz="2000" dirty="0" smtClean="0"/>
              <a:t>Saw Spain as the frontline in the fight against fascism</a:t>
            </a:r>
          </a:p>
          <a:p>
            <a:pPr lvl="1" eaLnBrk="1" hangingPunct="1"/>
            <a:r>
              <a:rPr lang="en-US" altLang="en-US" sz="2000" dirty="0" smtClean="0"/>
              <a:t>30,000 foreigners from 53 countries</a:t>
            </a:r>
          </a:p>
          <a:p>
            <a:pPr lvl="1" eaLnBrk="1" hangingPunct="1"/>
            <a:r>
              <a:rPr lang="en-US" altLang="en-US" sz="2000" dirty="0" smtClean="0"/>
              <a:t>mostly </a:t>
            </a:r>
            <a:r>
              <a:rPr lang="en-US" altLang="en-US" sz="2000" b="1" u="sng" dirty="0" smtClean="0"/>
              <a:t>communists</a:t>
            </a:r>
            <a:r>
              <a:rPr lang="en-US" altLang="en-US" sz="2000" dirty="0" smtClean="0"/>
              <a:t> and </a:t>
            </a:r>
            <a:r>
              <a:rPr lang="en-US" altLang="en-US" sz="2000" b="1" u="sng" dirty="0" smtClean="0"/>
              <a:t>intellectuals</a:t>
            </a:r>
          </a:p>
          <a:p>
            <a:pPr lvl="1" eaLnBrk="1" hangingPunct="1"/>
            <a:r>
              <a:rPr lang="en-US" altLang="en-US" sz="2000" dirty="0" smtClean="0"/>
              <a:t>Over 1000 each from France, Italy, Germany, Poland, US, Britain, Belgium, Ireland, Austria, Czechoslovakia, Yugoslavia, Hungary, Canada, Romania,  Switzerland, China</a:t>
            </a:r>
          </a:p>
          <a:p>
            <a:pPr eaLnBrk="1" hangingPunct="1"/>
            <a:r>
              <a:rPr lang="en-US" altLang="en-US" sz="2000" dirty="0" smtClean="0"/>
              <a:t>Only the Mexican </a:t>
            </a:r>
            <a:r>
              <a:rPr lang="en-US" altLang="en-US" sz="2000" dirty="0" err="1" smtClean="0"/>
              <a:t>govt</a:t>
            </a:r>
            <a:r>
              <a:rPr lang="en-US" altLang="en-US" sz="2000" dirty="0" smtClean="0"/>
              <a:t>  supported the Republic and sent a significant amount of money and equipment</a:t>
            </a:r>
          </a:p>
        </p:txBody>
      </p:sp>
      <p:pic>
        <p:nvPicPr>
          <p:cNvPr id="25605" name="Picture 2" descr="File:International Brigades poster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26892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4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1936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3657600" cy="5638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Nationalists consolidated control of northern and southern Spain</a:t>
            </a:r>
          </a:p>
          <a:p>
            <a:pPr eaLnBrk="1" hangingPunct="1"/>
            <a:r>
              <a:rPr lang="en-US" altLang="en-US" sz="2400" dirty="0" smtClean="0"/>
              <a:t>Franco consolidated his control over Nationalist forces and forced factions to unify</a:t>
            </a:r>
          </a:p>
          <a:p>
            <a:pPr eaLnBrk="1" hangingPunct="1"/>
            <a:r>
              <a:rPr lang="en-US" altLang="en-US" sz="2400" dirty="0" smtClean="0"/>
              <a:t>Nationalists launched an offensive against Madrid but were repulsed due to arrival of International Brigades</a:t>
            </a:r>
          </a:p>
          <a:p>
            <a:pPr eaLnBrk="1" hangingPunct="1"/>
            <a:r>
              <a:rPr lang="en-US" altLang="en-US" sz="2400" dirty="0" smtClean="0"/>
              <a:t>Republic moved the capital to Valencia</a:t>
            </a:r>
          </a:p>
        </p:txBody>
      </p:sp>
      <p:pic>
        <p:nvPicPr>
          <p:cNvPr id="26628" name="Picture 2" descr="File:Spanish Civil War August September 1936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5029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1937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2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990600"/>
            <a:ext cx="386715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Italian and German troops and equipment arrived in force</a:t>
            </a:r>
          </a:p>
          <a:p>
            <a:pPr eaLnBrk="1" hangingPunct="1"/>
            <a:r>
              <a:rPr lang="en-US" altLang="en-US" sz="2400" dirty="0" smtClean="0"/>
              <a:t>April: Condor Legion bombed town of Guernica</a:t>
            </a:r>
          </a:p>
          <a:p>
            <a:pPr eaLnBrk="1" hangingPunct="1"/>
            <a:r>
              <a:rPr lang="en-US" altLang="en-US" sz="2400" dirty="0" smtClean="0"/>
              <a:t>Republic launched counter-offensive in Madrid area and killed </a:t>
            </a:r>
            <a:r>
              <a:rPr lang="en-US" altLang="en-US" sz="2400" dirty="0" err="1" smtClean="0"/>
              <a:t>Mola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Nationalists consolidated control of northern Spain</a:t>
            </a:r>
          </a:p>
          <a:p>
            <a:pPr eaLnBrk="1" hangingPunct="1"/>
            <a:r>
              <a:rPr lang="en-US" altLang="en-US" sz="2400" dirty="0" smtClean="0"/>
              <a:t>Republic moved the capital to Barcelona</a:t>
            </a:r>
          </a:p>
        </p:txBody>
      </p:sp>
      <p:pic>
        <p:nvPicPr>
          <p:cNvPr id="27653" name="Picture 2" descr="File:Octubre 1937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990600"/>
            <a:ext cx="4572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7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ablopicasso.org/images/paintings/guernica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4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1752600" y="5562600"/>
            <a:ext cx="617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i="1"/>
              <a:t>Guernica</a:t>
            </a:r>
            <a:r>
              <a:rPr lang="en-US" altLang="en-US"/>
              <a:t> – Pablo Picasso</a:t>
            </a:r>
          </a:p>
          <a:p>
            <a:pPr algn="ctr" eaLnBrk="1" hangingPunct="1"/>
            <a:r>
              <a:rPr lang="en-US" altLang="en-US"/>
              <a:t>1937</a:t>
            </a:r>
          </a:p>
        </p:txBody>
      </p:sp>
    </p:spTree>
    <p:extLst>
      <p:ext uri="{BB962C8B-B14F-4D97-AF65-F5344CB8AC3E}">
        <p14:creationId xmlns:p14="http://schemas.microsoft.com/office/powerpoint/2010/main" val="13212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1938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36576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Nationalists conquered most of northern Spain and isolated Catalonia from the south</a:t>
            </a:r>
          </a:p>
          <a:p>
            <a:pPr eaLnBrk="1" hangingPunct="1"/>
            <a:r>
              <a:rPr lang="en-US" altLang="en-US" sz="2400" dirty="0" smtClean="0"/>
              <a:t>Major Republican counter-offensive called the Battle of the Ebro ultimately failed</a:t>
            </a:r>
          </a:p>
          <a:p>
            <a:pPr eaLnBrk="1" hangingPunct="1"/>
            <a:r>
              <a:rPr lang="en-US" altLang="en-US" sz="2400" dirty="0" smtClean="0"/>
              <a:t>Munich Agreement destroyed Republican hope in Western support</a:t>
            </a:r>
          </a:p>
          <a:p>
            <a:pPr eaLnBrk="1" hangingPunct="1"/>
            <a:r>
              <a:rPr lang="en-US" altLang="en-US" sz="2400" dirty="0" smtClean="0"/>
              <a:t>Republic moved the capital back to Valencia</a:t>
            </a:r>
          </a:p>
        </p:txBody>
      </p:sp>
      <p:pic>
        <p:nvPicPr>
          <p:cNvPr id="29700" name="Picture 2" descr="File:Spanish Civil War November 1938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41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7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1939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72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990600"/>
            <a:ext cx="5010150" cy="5334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smtClean="0"/>
              <a:t>Franco conquered Catalonia by February</a:t>
            </a:r>
          </a:p>
          <a:p>
            <a:pPr eaLnBrk="1" hangingPunct="1"/>
            <a:r>
              <a:rPr lang="en-US" altLang="en-US" sz="2400" dirty="0" smtClean="0"/>
              <a:t>Madrid and Valencia were conquered in March</a:t>
            </a:r>
          </a:p>
          <a:p>
            <a:pPr eaLnBrk="1" hangingPunct="1"/>
            <a:r>
              <a:rPr lang="en-US" altLang="en-US" sz="2400" dirty="0" smtClean="0"/>
              <a:t>50,000+ Republicans were executed</a:t>
            </a:r>
          </a:p>
          <a:p>
            <a:pPr eaLnBrk="1" hangingPunct="1"/>
            <a:r>
              <a:rPr lang="en-US" altLang="en-US" sz="2400" dirty="0" smtClean="0"/>
              <a:t>More were submitted to forced labor</a:t>
            </a:r>
          </a:p>
          <a:p>
            <a:pPr eaLnBrk="1" hangingPunct="1"/>
            <a:r>
              <a:rPr lang="en-US" altLang="en-US" sz="2400" dirty="0" smtClean="0"/>
              <a:t>Over 500,000 Republicans fled to France but most were deported back to Spain</a:t>
            </a:r>
          </a:p>
          <a:p>
            <a:pPr lvl="1" eaLnBrk="1" hangingPunct="1"/>
            <a:r>
              <a:rPr lang="en-US" altLang="en-US" sz="1800" dirty="0" smtClean="0"/>
              <a:t>Some were sent to German concentration camps during WW2</a:t>
            </a:r>
          </a:p>
          <a:p>
            <a:pPr eaLnBrk="1" hangingPunct="1"/>
            <a:r>
              <a:rPr lang="en-US" altLang="en-US" sz="2400" dirty="0" smtClean="0"/>
              <a:t>Some guerilla warfare continued into the 1950s</a:t>
            </a:r>
          </a:p>
        </p:txBody>
      </p:sp>
      <p:pic>
        <p:nvPicPr>
          <p:cNvPr id="30725" name="Picture 2" descr="http://www.masonicinfo.com/images/fr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505200" cy="55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4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73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“Atrocities”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6926" y="1066800"/>
            <a:ext cx="4488873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By the </a:t>
            </a:r>
            <a:r>
              <a:rPr lang="en-US" altLang="en-US" u="sng" dirty="0" smtClean="0"/>
              <a:t>Nationalists</a:t>
            </a:r>
          </a:p>
          <a:p>
            <a:pPr lvl="1" eaLnBrk="1" hangingPunct="1"/>
            <a:r>
              <a:rPr lang="en-US" altLang="en-US" sz="2000" dirty="0" smtClean="0"/>
              <a:t>Executed at least 130,000</a:t>
            </a:r>
          </a:p>
          <a:p>
            <a:pPr lvl="1" eaLnBrk="1" hangingPunct="1"/>
            <a:r>
              <a:rPr lang="en-US" altLang="en-US" sz="2000" dirty="0" smtClean="0"/>
              <a:t>Targeted teachers, union leaders, officials, and citizens of captured cities</a:t>
            </a:r>
          </a:p>
          <a:p>
            <a:pPr lvl="1" eaLnBrk="1" hangingPunct="1"/>
            <a:r>
              <a:rPr lang="en-US" altLang="en-US" sz="2000" dirty="0" smtClean="0"/>
              <a:t>Targeted Protestants and their churches</a:t>
            </a:r>
          </a:p>
          <a:p>
            <a:pPr lvl="1" eaLnBrk="1" hangingPunct="1"/>
            <a:r>
              <a:rPr lang="en-US" altLang="en-US" sz="2000" dirty="0" smtClean="0"/>
              <a:t>Attempted to eradicate the Basque culture</a:t>
            </a:r>
          </a:p>
          <a:p>
            <a:pPr lvl="1" eaLnBrk="1" hangingPunct="1"/>
            <a:r>
              <a:rPr lang="en-US" altLang="en-US" sz="2000" dirty="0" smtClean="0"/>
              <a:t>German and Italian air forces conducted aerial bombing of cities</a:t>
            </a:r>
          </a:p>
          <a:p>
            <a:pPr lvl="1" eaLnBrk="1" hangingPunct="1"/>
            <a:r>
              <a:rPr lang="en-US" altLang="en-US" sz="2000" dirty="0" smtClean="0"/>
              <a:t>50,000+ Republicans were executed after the war</a:t>
            </a:r>
          </a:p>
        </p:txBody>
      </p:sp>
      <p:sp>
        <p:nvSpPr>
          <p:cNvPr id="31748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4622800" cy="46640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By the </a:t>
            </a:r>
            <a:r>
              <a:rPr lang="en-US" altLang="en-US" u="sng" dirty="0" smtClean="0"/>
              <a:t>Republicans</a:t>
            </a:r>
          </a:p>
          <a:p>
            <a:pPr lvl="1" eaLnBrk="1" hangingPunct="1"/>
            <a:r>
              <a:rPr lang="en-US" altLang="en-US" sz="2000" dirty="0" smtClean="0"/>
              <a:t>Executed at least 55,000</a:t>
            </a:r>
          </a:p>
          <a:p>
            <a:pPr lvl="1" eaLnBrk="1" hangingPunct="1"/>
            <a:r>
              <a:rPr lang="en-US" altLang="en-US" sz="2000" dirty="0" smtClean="0"/>
              <a:t>Targeted clergy and desecrated Church property</a:t>
            </a:r>
          </a:p>
          <a:p>
            <a:pPr lvl="1" eaLnBrk="1" hangingPunct="1"/>
            <a:r>
              <a:rPr lang="en-US" altLang="en-US" sz="2000" dirty="0" smtClean="0"/>
              <a:t>Killed 20% of all Spanish clergy</a:t>
            </a:r>
          </a:p>
          <a:p>
            <a:pPr lvl="1" eaLnBrk="1" hangingPunct="1"/>
            <a:r>
              <a:rPr lang="en-US" altLang="en-US" sz="2000" dirty="0" smtClean="0"/>
              <a:t>Nationalist sympathizers were often killed in retaliation for Nationalist atrocities or victories</a:t>
            </a:r>
          </a:p>
          <a:p>
            <a:pPr lvl="1" eaLnBrk="1" hangingPunct="1"/>
            <a:r>
              <a:rPr lang="en-US" altLang="en-US" sz="2000" dirty="0" smtClean="0"/>
              <a:t>Communists frequently targeted other members of the Republican coalition</a:t>
            </a:r>
          </a:p>
        </p:txBody>
      </p:sp>
    </p:spTree>
    <p:extLst>
      <p:ext uri="{BB962C8B-B14F-4D97-AF65-F5344CB8AC3E}">
        <p14:creationId xmlns:p14="http://schemas.microsoft.com/office/powerpoint/2010/main" val="25209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Spain’s Background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1820</a:t>
            </a:r>
            <a:r>
              <a:rPr lang="en-US" dirty="0" smtClean="0"/>
              <a:t>—The Spanish Army overthrows the absolute monarch and makes Spain a constitutional monarchy.</a:t>
            </a:r>
          </a:p>
          <a:p>
            <a:pPr marL="0" indent="0">
              <a:buNone/>
            </a:pPr>
            <a:r>
              <a:rPr lang="en-US" b="1" dirty="0" smtClean="0"/>
              <a:t>1821</a:t>
            </a:r>
            <a:r>
              <a:rPr lang="en-US" dirty="0" smtClean="0"/>
              <a:t>—Absolute monarch restored by French forces</a:t>
            </a:r>
          </a:p>
          <a:p>
            <a:pPr marL="0" indent="0">
              <a:buNone/>
            </a:pPr>
            <a:r>
              <a:rPr lang="en-US" b="1" dirty="0" smtClean="0"/>
              <a:t>1833</a:t>
            </a:r>
            <a:r>
              <a:rPr lang="en-US" dirty="0" smtClean="0"/>
              <a:t>—to prevent a female succession, an attempted revolt by “</a:t>
            </a:r>
            <a:r>
              <a:rPr lang="en-US" dirty="0" err="1" smtClean="0"/>
              <a:t>Carlists</a:t>
            </a:r>
            <a:r>
              <a:rPr lang="en-US" dirty="0" smtClean="0"/>
              <a:t>” </a:t>
            </a:r>
            <a:r>
              <a:rPr lang="en-US" sz="1300" dirty="0" smtClean="0"/>
              <a:t>(Bourbon) </a:t>
            </a:r>
            <a:r>
              <a:rPr lang="en-US" dirty="0" smtClean="0"/>
              <a:t>is defeated by the army.  The </a:t>
            </a:r>
            <a:r>
              <a:rPr lang="en-US" dirty="0" err="1" smtClean="0"/>
              <a:t>Carlists</a:t>
            </a:r>
            <a:r>
              <a:rPr lang="en-US" dirty="0" smtClean="0"/>
              <a:t> remain a strong, conservative force in Spanish politics.</a:t>
            </a:r>
          </a:p>
          <a:p>
            <a:pPr marL="0" indent="0">
              <a:buNone/>
            </a:pPr>
            <a:r>
              <a:rPr lang="en-US" b="1" dirty="0" smtClean="0"/>
              <a:t>1833-69</a:t>
            </a:r>
            <a:r>
              <a:rPr lang="en-US" dirty="0" smtClean="0"/>
              <a:t>—Rule of the Queens…army’s influence remains strong.</a:t>
            </a:r>
          </a:p>
          <a:p>
            <a:pPr marL="0" indent="0">
              <a:buNone/>
            </a:pPr>
            <a:r>
              <a:rPr lang="en-US" b="1" dirty="0" smtClean="0"/>
              <a:t>1869-70</a:t>
            </a:r>
            <a:r>
              <a:rPr lang="en-US" dirty="0" smtClean="0"/>
              <a:t>—Anarchy!</a:t>
            </a:r>
          </a:p>
          <a:p>
            <a:pPr marL="0" indent="0">
              <a:buNone/>
            </a:pPr>
            <a:r>
              <a:rPr lang="en-US" b="1" dirty="0" smtClean="0"/>
              <a:t>1870-71</a:t>
            </a:r>
            <a:r>
              <a:rPr lang="en-US" dirty="0" smtClean="0"/>
              <a:t>—Monarchy overthrown, First Republic established</a:t>
            </a:r>
          </a:p>
          <a:p>
            <a:pPr marL="0" indent="0">
              <a:buNone/>
            </a:pPr>
            <a:r>
              <a:rPr lang="en-US" b="1" dirty="0" smtClean="0"/>
              <a:t>1871</a:t>
            </a:r>
            <a:r>
              <a:rPr lang="en-US" dirty="0" smtClean="0"/>
              <a:t>—Army restores constitutional monarchy</a:t>
            </a:r>
          </a:p>
        </p:txBody>
      </p:sp>
    </p:spTree>
    <p:extLst>
      <p:ext uri="{BB962C8B-B14F-4D97-AF65-F5344CB8AC3E}">
        <p14:creationId xmlns:p14="http://schemas.microsoft.com/office/powerpoint/2010/main" val="9946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Spain’s Background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1875-1918</a:t>
            </a:r>
            <a:r>
              <a:rPr lang="en-US" dirty="0" smtClean="0"/>
              <a:t>—Constitutional monarchy allows for “democratic elections.”  System is rampant with corruption, results in an oligarchy…1898—Spanish-American War deals a fatal wound to Spain’s sense of nationalism.</a:t>
            </a:r>
          </a:p>
          <a:p>
            <a:pPr marL="0" indent="0">
              <a:buNone/>
            </a:pPr>
            <a:r>
              <a:rPr lang="en-US" b="1" dirty="0" smtClean="0"/>
              <a:t>1914-18</a:t>
            </a:r>
            <a:r>
              <a:rPr lang="en-US" dirty="0" smtClean="0"/>
              <a:t>—WWI, Spain remains neutral…economic growth</a:t>
            </a:r>
          </a:p>
          <a:p>
            <a:pPr marL="0" indent="0">
              <a:buNone/>
            </a:pPr>
            <a:r>
              <a:rPr lang="en-US" b="1" dirty="0" smtClean="0"/>
              <a:t>1918-23</a:t>
            </a:r>
            <a:r>
              <a:rPr lang="en-US" dirty="0" smtClean="0"/>
              <a:t>—economy falters (like the rest of Europe…) &amp; 12 different governments unable to solve the problem.  1921—revolt in Spanish Morocco leads to massacre of army by Moors.</a:t>
            </a:r>
          </a:p>
          <a:p>
            <a:pPr marL="0" indent="0">
              <a:buNone/>
            </a:pPr>
            <a:r>
              <a:rPr lang="en-US" b="1" dirty="0" smtClean="0"/>
              <a:t>1923-30</a:t>
            </a:r>
            <a:r>
              <a:rPr lang="en-US" dirty="0" smtClean="0"/>
              <a:t>—General Primo de Rivera takes control in a bloodless coup…rules for 7years, permanently undermining the legitimacy of the monarchy.</a:t>
            </a:r>
          </a:p>
          <a:p>
            <a:pPr marL="0" indent="0">
              <a:buNone/>
            </a:pPr>
            <a:r>
              <a:rPr lang="en-US" b="1" dirty="0" smtClean="0"/>
              <a:t>1931</a:t>
            </a:r>
            <a:r>
              <a:rPr lang="en-US" dirty="0" smtClean="0"/>
              <a:t>—The king abdicates the throne and the Second Republic is established…</a:t>
            </a:r>
          </a:p>
        </p:txBody>
      </p:sp>
    </p:spTree>
    <p:extLst>
      <p:ext uri="{BB962C8B-B14F-4D97-AF65-F5344CB8AC3E}">
        <p14:creationId xmlns:p14="http://schemas.microsoft.com/office/powerpoint/2010/main" val="24062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99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Spain’s background before 1931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787900" cy="57150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Overwhelmingly agricultural population and economy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Aristocratic landowners dominated in rural areas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Extremely poor and uneducated peasantry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Church dominated schooling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Vast differences in wealth and education between cities and countryside, between </a:t>
            </a:r>
            <a:r>
              <a:rPr lang="en-US" sz="2000" b="1" u="sng" dirty="0" smtClean="0"/>
              <a:t>regions</a:t>
            </a:r>
            <a:r>
              <a:rPr lang="en-US" sz="2000" dirty="0" smtClean="0"/>
              <a:t>, and between </a:t>
            </a:r>
            <a:r>
              <a:rPr lang="en-US" sz="2000" b="1" u="sng" dirty="0" smtClean="0"/>
              <a:t>social classes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Rapid industrialization after 1910 led to emergence of working class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Growing separatist movements in </a:t>
            </a:r>
            <a:r>
              <a:rPr lang="en-US" sz="2000" b="1" u="sng" dirty="0" smtClean="0"/>
              <a:t>Catalonia</a:t>
            </a:r>
            <a:r>
              <a:rPr lang="en-US" sz="2000" dirty="0" smtClean="0"/>
              <a:t> and the </a:t>
            </a:r>
            <a:r>
              <a:rPr lang="en-US" sz="2000" b="1" u="sng" dirty="0" smtClean="0"/>
              <a:t>Basque</a:t>
            </a:r>
            <a:r>
              <a:rPr lang="en-US" sz="2000" dirty="0" smtClean="0"/>
              <a:t> country</a:t>
            </a:r>
            <a:endParaRPr lang="en-US" sz="2000" dirty="0"/>
          </a:p>
        </p:txBody>
      </p:sp>
      <p:pic>
        <p:nvPicPr>
          <p:cNvPr id="10244" name="Picture 2" descr="http://www.villavacations.com/newsite/images/spain_ma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2209800"/>
            <a:ext cx="41783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4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Reform Program of 1931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867150" cy="53340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King fled and Second Spanish Republic was proclaimed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President </a:t>
            </a:r>
            <a:r>
              <a:rPr lang="en-US" sz="2000" dirty="0" err="1" smtClean="0"/>
              <a:t>Niceto</a:t>
            </a:r>
            <a:r>
              <a:rPr lang="en-US" sz="2000" dirty="0" smtClean="0"/>
              <a:t> Alcala Zamora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Goals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1600" dirty="0" smtClean="0"/>
              <a:t>Expand power of the Cortes General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1600" dirty="0" smtClean="0"/>
              <a:t>Separation of church and state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1600" dirty="0" smtClean="0"/>
              <a:t>Universal suffrage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1600" dirty="0" smtClean="0"/>
              <a:t>Secular school system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err="1" smtClean="0"/>
              <a:t>Govt</a:t>
            </a:r>
            <a:r>
              <a:rPr lang="en-US" sz="2000" dirty="0" smtClean="0"/>
              <a:t> was unable to stop mob violence against Church property and landowners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Conservatives denounced the </a:t>
            </a:r>
            <a:r>
              <a:rPr lang="en-US" sz="2000" dirty="0" err="1" smtClean="0"/>
              <a:t>govt</a:t>
            </a:r>
            <a:r>
              <a:rPr lang="en-US" sz="2000" dirty="0" smtClean="0"/>
              <a:t> for anti-clericalism, ineffectiveness, and undemocratic practices</a:t>
            </a:r>
            <a:endParaRPr lang="en-US" sz="2000" dirty="0"/>
          </a:p>
        </p:txBody>
      </p:sp>
      <p:pic>
        <p:nvPicPr>
          <p:cNvPr id="11268" name="Picture 2" descr="File:Bundesarchiv Bild 102-12783, Alcala Zamor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3124200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1676400" y="632460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Gill Sans MT" pitchFamily="34" charset="0"/>
              </a:rPr>
              <a:t>Niceto Alcala Zamora</a:t>
            </a:r>
          </a:p>
        </p:txBody>
      </p:sp>
    </p:spTree>
    <p:extLst>
      <p:ext uri="{BB962C8B-B14F-4D97-AF65-F5344CB8AC3E}">
        <p14:creationId xmlns:p14="http://schemas.microsoft.com/office/powerpoint/2010/main" val="17312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1933 Election &amp; Aftermath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867150" cy="5334000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Spanish Confederation of the Autonomous Right (CEDA) won a plurality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Endorsed Alejandro </a:t>
            </a:r>
            <a:r>
              <a:rPr lang="en-US" sz="2000" dirty="0" err="1" smtClean="0"/>
              <a:t>Lerroux</a:t>
            </a:r>
            <a:r>
              <a:rPr lang="en-US" sz="2000" dirty="0" smtClean="0"/>
              <a:t> as Prime Minister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Radicals increasingly turned to violent methods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Increase in general strikes,  street conflicts, assassination attempts, and attacks on religious buildings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Conservatives began to form paramilitary and vigilante groups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err="1" smtClean="0"/>
              <a:t>Govt</a:t>
            </a:r>
            <a:r>
              <a:rPr lang="en-US" sz="2000" dirty="0" smtClean="0"/>
              <a:t> crushed all rebellions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Support for the </a:t>
            </a:r>
            <a:r>
              <a:rPr lang="en-US" sz="2000" dirty="0" err="1" smtClean="0"/>
              <a:t>govt</a:t>
            </a:r>
            <a:r>
              <a:rPr lang="en-US" sz="2000" dirty="0" smtClean="0"/>
              <a:t> dwindled on both left and right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/>
          </a:p>
        </p:txBody>
      </p:sp>
      <p:pic>
        <p:nvPicPr>
          <p:cNvPr id="12293" name="Picture 2" descr="http://bigarrenerrepublika.files.wordpress.com/2010/02/alejandro-lerrou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799"/>
            <a:ext cx="33528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1333500" y="6248400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Gill Sans MT" pitchFamily="34" charset="0"/>
              </a:rPr>
              <a:t>PM Alejandro </a:t>
            </a:r>
            <a:r>
              <a:rPr lang="en-US" altLang="en-US" dirty="0" err="1">
                <a:latin typeface="Gill Sans MT" pitchFamily="34" charset="0"/>
              </a:rPr>
              <a:t>Lerroux</a:t>
            </a:r>
            <a:endParaRPr lang="en-US" altLang="en-US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1936 Election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4864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Loose coalition of left-wing parties called the Popular Front won a narrow victory over CEDA</a:t>
            </a:r>
          </a:p>
          <a:p>
            <a:pPr lvl="1" eaLnBrk="1" hangingPunct="1"/>
            <a:r>
              <a:rPr lang="en-US" altLang="en-US" sz="1800" dirty="0" smtClean="0"/>
              <a:t>Socialist Party (PSOE), Liberals, Communist Party, regional nationalist parties</a:t>
            </a:r>
          </a:p>
          <a:p>
            <a:pPr eaLnBrk="1" hangingPunct="1"/>
            <a:r>
              <a:rPr lang="en-US" altLang="en-US" sz="2400" dirty="0" smtClean="0"/>
              <a:t>Socialist Party refused to join coalition</a:t>
            </a:r>
          </a:p>
          <a:p>
            <a:pPr eaLnBrk="1" hangingPunct="1"/>
            <a:r>
              <a:rPr lang="en-US" altLang="en-US" sz="2400" dirty="0" smtClean="0"/>
              <a:t>Prime Minister Manuel </a:t>
            </a:r>
            <a:r>
              <a:rPr lang="en-US" altLang="en-US" sz="2400" dirty="0" err="1" smtClean="0"/>
              <a:t>Azana</a:t>
            </a:r>
            <a:r>
              <a:rPr lang="en-US" altLang="en-US" sz="2400" dirty="0" smtClean="0"/>
              <a:t> (liberal)</a:t>
            </a:r>
          </a:p>
          <a:p>
            <a:pPr eaLnBrk="1" hangingPunct="1"/>
            <a:r>
              <a:rPr lang="en-US" altLang="en-US" sz="2400" dirty="0" smtClean="0"/>
              <a:t>Cortes General replaced President Zamora with </a:t>
            </a:r>
            <a:r>
              <a:rPr lang="en-US" altLang="en-US" sz="2400" dirty="0" err="1" smtClean="0"/>
              <a:t>Azana</a:t>
            </a:r>
            <a:r>
              <a:rPr lang="en-US" altLang="en-US" sz="2400" dirty="0" smtClean="0"/>
              <a:t> on weak constitutional grounds</a:t>
            </a:r>
          </a:p>
          <a:p>
            <a:pPr eaLnBrk="1" hangingPunct="1"/>
            <a:r>
              <a:rPr lang="en-US" altLang="en-US" sz="2400" dirty="0" smtClean="0"/>
              <a:t>Rightists were outraged and many gave up on parliament</a:t>
            </a:r>
          </a:p>
        </p:txBody>
      </p:sp>
      <p:pic>
        <p:nvPicPr>
          <p:cNvPr id="13316" name="Picture 2" descr="http://www.spartacus.schoolnet.co.uk/SPaza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038475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5486400" y="64008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Manuel Azana</a:t>
            </a:r>
          </a:p>
        </p:txBody>
      </p:sp>
    </p:spTree>
    <p:extLst>
      <p:ext uri="{BB962C8B-B14F-4D97-AF65-F5344CB8AC3E}">
        <p14:creationId xmlns:p14="http://schemas.microsoft.com/office/powerpoint/2010/main" val="33651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The Spark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339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1524000"/>
            <a:ext cx="5791200" cy="5334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smtClean="0"/>
              <a:t>Jose </a:t>
            </a:r>
            <a:r>
              <a:rPr lang="en-US" altLang="en-US" sz="2400" dirty="0" err="1" smtClean="0"/>
              <a:t>Calvo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Soleto</a:t>
            </a:r>
            <a:r>
              <a:rPr lang="en-US" altLang="en-US" sz="2400" dirty="0" smtClean="0"/>
              <a:t>: leading monarchist and conservative in the Cortes General</a:t>
            </a:r>
          </a:p>
          <a:p>
            <a:pPr eaLnBrk="1" hangingPunct="1"/>
            <a:r>
              <a:rPr lang="en-US" altLang="en-US" sz="2400" dirty="0" smtClean="0"/>
              <a:t>Protested rising anti-religious terror, property seizures, &amp; hasty agricultural redistribution</a:t>
            </a:r>
          </a:p>
          <a:p>
            <a:pPr eaLnBrk="1" hangingPunct="1"/>
            <a:r>
              <a:rPr lang="en-US" altLang="en-US" sz="2400" dirty="0" smtClean="0"/>
              <a:t>July 13, 1936: Murdered by police with links to the Socialist Party</a:t>
            </a:r>
          </a:p>
          <a:p>
            <a:pPr eaLnBrk="1" hangingPunct="1"/>
            <a:r>
              <a:rPr lang="en-US" altLang="en-US" sz="2400" dirty="0" smtClean="0"/>
              <a:t>Center and right parties were outraged</a:t>
            </a:r>
          </a:p>
          <a:p>
            <a:pPr eaLnBrk="1" hangingPunct="1"/>
            <a:r>
              <a:rPr lang="en-US" altLang="en-US" sz="2400" dirty="0" smtClean="0"/>
              <a:t>Nationalist generals were already planning an uprising and this provided the justification for a coup</a:t>
            </a:r>
          </a:p>
        </p:txBody>
      </p:sp>
      <p:pic>
        <p:nvPicPr>
          <p:cNvPr id="14340" name="Picture 2" descr="http://www.rojoyazul.net/images/biografias_imag/calvo_sote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971800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228600" y="6139656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Jose </a:t>
            </a:r>
            <a:r>
              <a:rPr lang="en-US" altLang="en-US" dirty="0" err="1"/>
              <a:t>Calvo</a:t>
            </a:r>
            <a:r>
              <a:rPr lang="en-US" altLang="en-US" dirty="0"/>
              <a:t> </a:t>
            </a:r>
            <a:r>
              <a:rPr lang="en-US" altLang="en-US" dirty="0" err="1"/>
              <a:t>Soleto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35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1670</Words>
  <Application>Microsoft Office PowerPoint</Application>
  <PresentationFormat>On-screen Show (4:3)</PresentationFormat>
  <Paragraphs>256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10th Euro Studies 3.30.16</vt:lpstr>
      <vt:lpstr>Francisco Franco - Spain</vt:lpstr>
      <vt:lpstr>Spain’s Background</vt:lpstr>
      <vt:lpstr>Spain’s Background</vt:lpstr>
      <vt:lpstr>Spain’s background before 1931</vt:lpstr>
      <vt:lpstr>Reform Program of 1931</vt:lpstr>
      <vt:lpstr>1933 Election &amp; Aftermath</vt:lpstr>
      <vt:lpstr>1936 Election</vt:lpstr>
      <vt:lpstr>The Spark</vt:lpstr>
      <vt:lpstr>Nationalist Coup</vt:lpstr>
      <vt:lpstr>The Coup Fails</vt:lpstr>
      <vt:lpstr>The Nationalists</vt:lpstr>
      <vt:lpstr>Nationalist Leaders</vt:lpstr>
      <vt:lpstr>The Nationalists</vt:lpstr>
      <vt:lpstr>The Republicans</vt:lpstr>
      <vt:lpstr>Foreign Involvement</vt:lpstr>
      <vt:lpstr>German Involvement</vt:lpstr>
      <vt:lpstr>Fascism Triangle…</vt:lpstr>
      <vt:lpstr>Italian Involvement</vt:lpstr>
      <vt:lpstr>Soviet Involvement</vt:lpstr>
      <vt:lpstr>Volunteers</vt:lpstr>
      <vt:lpstr>1936</vt:lpstr>
      <vt:lpstr>1937</vt:lpstr>
      <vt:lpstr>PowerPoint Presentation</vt:lpstr>
      <vt:lpstr>1938</vt:lpstr>
      <vt:lpstr>1939</vt:lpstr>
      <vt:lpstr>“Atrocities”</vt:lpstr>
    </vt:vector>
  </TitlesOfParts>
  <Company>Issaquah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Euro Studies 3.03.15</dc:title>
  <dc:creator>Windows User</dc:creator>
  <cp:lastModifiedBy>Windows User</cp:lastModifiedBy>
  <cp:revision>31</cp:revision>
  <dcterms:created xsi:type="dcterms:W3CDTF">2015-03-03T16:57:14Z</dcterms:created>
  <dcterms:modified xsi:type="dcterms:W3CDTF">2016-03-31T14:23:18Z</dcterms:modified>
</cp:coreProperties>
</file>