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2D360-4C85-464D-92F3-501F8DCBF063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3D61C-1972-4748-82C1-93A0CE506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84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MS PGothic" pitchFamily="34" charset="-128"/>
              </a:defRPr>
            </a:lvl9pPr>
          </a:lstStyle>
          <a:p>
            <a:pPr eaLnBrk="0" hangingPunct="0"/>
            <a:fld id="{834E1687-D06C-4161-8B2F-FCF3773B0DF2}" type="slidenum">
              <a:rPr lang="en-US" altLang="en-US" smtClean="0">
                <a:latin typeface="Calibri" pitchFamily="34" charset="0"/>
                <a:cs typeface="Arial" charset="0"/>
              </a:rPr>
              <a:pPr eaLnBrk="0" hangingPunct="0"/>
              <a:t>1</a:t>
            </a:fld>
            <a:endParaRPr lang="en-US" altLang="en-US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237C70-375C-4746-B931-85E913F444A0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0DAD5A-678D-4EAD-96C2-BA424BB9936F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5270F9-F2B7-4F6E-8776-50DC092D4677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57B7FC-5A09-4303-A35E-BDF884485FFB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14D04D-6FD7-4BDF-BA0D-EFBF1F9A2588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DA4E7E-9EF3-4B83-A07A-D66A12029FDD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813678-027F-4B08-A94D-52D94B05A5AC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889D21-0850-482C-BBAE-7B22FD9E5D99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B5B071-9553-44A9-9487-F4CC2AB97407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0F9E5D-5ACE-4468-A714-6FDBAC70DFB9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91EF-E349-44A9-9BDB-23A802A01CB7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F202-9D54-4A1E-A7AD-A43550D7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91EF-E349-44A9-9BDB-23A802A01CB7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F202-9D54-4A1E-A7AD-A43550D7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5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91EF-E349-44A9-9BDB-23A802A01CB7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F202-9D54-4A1E-A7AD-A43550D7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8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91EF-E349-44A9-9BDB-23A802A01CB7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F202-9D54-4A1E-A7AD-A43550D7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1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91EF-E349-44A9-9BDB-23A802A01CB7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F202-9D54-4A1E-A7AD-A43550D7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6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91EF-E349-44A9-9BDB-23A802A01CB7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F202-9D54-4A1E-A7AD-A43550D7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8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91EF-E349-44A9-9BDB-23A802A01CB7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F202-9D54-4A1E-A7AD-A43550D7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2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91EF-E349-44A9-9BDB-23A802A01CB7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F202-9D54-4A1E-A7AD-A43550D7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0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91EF-E349-44A9-9BDB-23A802A01CB7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F202-9D54-4A1E-A7AD-A43550D7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1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91EF-E349-44A9-9BDB-23A802A01CB7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F202-9D54-4A1E-A7AD-A43550D7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91EF-E349-44A9-9BDB-23A802A01CB7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1F202-9D54-4A1E-A7AD-A43550D7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2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D91EF-E349-44A9-9BDB-23A802A01CB7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1F202-9D54-4A1E-A7AD-A43550D75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2/2f/Flag_of_the_United_Nations.svg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://upload.wikimedia.org/wikipedia/commons/6/6f/Map-Germany-1945.sv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hyperlink" Target="http://www.lookandlearn.com/if?img=5&amp;search=kamikaze&amp;cat=&amp;bool=and" TargetMode="External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8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d/db/Tokyo_kushu_1945-3.jpg" TargetMode="External"/><Relationship Id="rId3" Type="http://schemas.openxmlformats.org/officeDocument/2006/relationships/image" Target="../media/image49.png"/><Relationship Id="rId7" Type="http://schemas.openxmlformats.org/officeDocument/2006/relationships/image" Target="../media/image5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9/90/Firebombing_of_Tokyo.jpg" TargetMode="External"/><Relationship Id="rId5" Type="http://schemas.openxmlformats.org/officeDocument/2006/relationships/image" Target="../media/image51.jpeg"/><Relationship Id="rId10" Type="http://schemas.openxmlformats.org/officeDocument/2006/relationships/image" Target="../media/image54.jpeg"/><Relationship Id="rId4" Type="http://schemas.openxmlformats.org/officeDocument/2006/relationships/image" Target="../media/image50.jpeg"/><Relationship Id="rId9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6.jpeg"/><Relationship Id="rId7" Type="http://schemas.openxmlformats.org/officeDocument/2006/relationships/image" Target="../media/image69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hyperlink" Target="http://upload.wikimedia.org/wikipedia/commons/3/32/Nagasaki_temple_destroyed.jpg" TargetMode="External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http://www.wikitree.com/photo.php/b/b5/V-j-day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/>
          <a:lstStyle/>
          <a:p>
            <a:pPr marL="484188" eaLnBrk="1" hangingPunct="1">
              <a:defRPr/>
            </a:pPr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10</a:t>
            </a:r>
            <a:r>
              <a:rPr lang="en-US" altLang="en-US" baseline="30000" dirty="0" smtClean="0">
                <a:solidFill>
                  <a:srgbClr val="00B0F0"/>
                </a:solidFill>
                <a:cs typeface="Tunga" pitchFamily="34" charset="0"/>
              </a:rPr>
              <a:t>th</a:t>
            </a:r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 Euro Studies </a:t>
            </a:r>
            <a:r>
              <a:rPr lang="en-US" altLang="en-US" dirty="0" smtClean="0">
                <a:solidFill>
                  <a:srgbClr val="FF0000"/>
                </a:solidFill>
                <a:cs typeface="Tunga" pitchFamily="34" charset="0"/>
              </a:rPr>
              <a:t>5.10.16</a:t>
            </a:r>
            <a:endParaRPr lang="en-US" altLang="en-US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5334000"/>
          </a:xfrm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 smtClean="0"/>
              <a:t>Turn in:</a:t>
            </a:r>
            <a:r>
              <a:rPr lang="en-US" sz="5800" b="1" dirty="0" smtClean="0"/>
              <a:t> </a:t>
            </a:r>
          </a:p>
          <a:p>
            <a:pPr marL="514350" indent="-457200">
              <a:buFont typeface="Wingdings" pitchFamily="2" charset="2"/>
              <a:buChar char="Ø"/>
              <a:defRPr/>
            </a:pPr>
            <a:r>
              <a:rPr lang="en-US" sz="6000" b="1" dirty="0" smtClean="0"/>
              <a:t>CRA 29.2</a:t>
            </a:r>
            <a:endParaRPr lang="en-US" sz="5600" b="1" dirty="0" smtClean="0"/>
          </a:p>
          <a:p>
            <a:pPr marL="514350" indent="-457200">
              <a:buFont typeface="Wingdings" pitchFamily="2" charset="2"/>
              <a:buChar char="Ø"/>
              <a:defRPr/>
            </a:pPr>
            <a:endParaRPr lang="en-US" sz="6000" b="1" dirty="0"/>
          </a:p>
          <a:p>
            <a:pPr marL="514350" indent="-457200">
              <a:buFont typeface="Wingdings" pitchFamily="2" charset="2"/>
              <a:buChar char="Ø"/>
              <a:defRPr/>
            </a:pPr>
            <a:endParaRPr lang="en-US" sz="5800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 smtClean="0"/>
              <a:t>Take out :</a:t>
            </a:r>
            <a:r>
              <a:rPr lang="en-US" sz="5800" b="1" dirty="0" smtClean="0"/>
              <a:t> 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i="1" dirty="0" smtClean="0"/>
              <a:t>Planner/Calendar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i="1" dirty="0" smtClean="0"/>
              <a:t>Note-taking device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5800" b="1" i="1" dirty="0"/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5800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/>
              <a:t>T</a:t>
            </a:r>
            <a:r>
              <a:rPr lang="en-US" sz="5800" b="1" u="sng" dirty="0" smtClean="0"/>
              <a:t>oday’s Learning Objectives: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u="sng" dirty="0" smtClean="0"/>
          </a:p>
          <a:p>
            <a:pPr marL="576263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dirty="0" smtClean="0"/>
              <a:t>I can describe the events of a battle or operation of WWII and its impact on Europe.</a:t>
            </a: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645025" y="1219200"/>
            <a:ext cx="4498975" cy="4602163"/>
          </a:xfrm>
        </p:spPr>
        <p:txBody>
          <a:bodyPr rtlCol="0">
            <a:normAutofit fontScale="40000" lnSpcReduction="20000"/>
          </a:bodyPr>
          <a:lstStyle/>
          <a:p>
            <a:pPr marL="5715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600" b="1" u="sng" dirty="0" smtClean="0"/>
              <a:t>Today’s Agenda:</a:t>
            </a:r>
          </a:p>
          <a:p>
            <a:pPr marL="514350" indent="-457200" eaLnBrk="1" hangingPunct="1">
              <a:buFont typeface="Wingdings" pitchFamily="2" charset="2"/>
              <a:buChar char="Ø"/>
              <a:defRPr/>
            </a:pPr>
            <a:r>
              <a:rPr lang="en-US" sz="9600" b="1" dirty="0" smtClean="0"/>
              <a:t>Conferences</a:t>
            </a:r>
          </a:p>
          <a:p>
            <a:pPr marL="914400" lvl="1" indent="-457200">
              <a:buFont typeface="Wingdings" pitchFamily="2" charset="2"/>
              <a:buChar char="Ø"/>
              <a:defRPr/>
            </a:pPr>
            <a:r>
              <a:rPr lang="en-US" sz="8000" b="1" dirty="0" smtClean="0"/>
              <a:t>Casablanca </a:t>
            </a:r>
          </a:p>
          <a:p>
            <a:pPr marL="914400" lvl="1" indent="-457200">
              <a:buFont typeface="Wingdings" pitchFamily="2" charset="2"/>
              <a:buChar char="Ø"/>
              <a:defRPr/>
            </a:pPr>
            <a:r>
              <a:rPr lang="en-US" sz="8000" b="1" dirty="0" smtClean="0"/>
              <a:t>Atlantic</a:t>
            </a:r>
            <a:endParaRPr lang="en-US" sz="8000" b="1" dirty="0" smtClean="0"/>
          </a:p>
          <a:p>
            <a:pPr marL="457200" lvl="1" indent="0" eaLnBrk="1" hangingPunct="1">
              <a:buFontTx/>
              <a:buNone/>
              <a:defRPr/>
            </a:pPr>
            <a:endParaRPr lang="en-US" sz="2400" b="1" dirty="0" smtClean="0"/>
          </a:p>
          <a:p>
            <a:pPr marL="514350" indent="-457200" eaLnBrk="1" hangingPunct="1">
              <a:buFontTx/>
              <a:buNone/>
              <a:defRPr/>
            </a:pPr>
            <a:endParaRPr lang="en-US" sz="2400" b="1" dirty="0" smtClean="0"/>
          </a:p>
          <a:p>
            <a:pPr marL="457200" lvl="1" indent="0" eaLnBrk="1" hangingPunct="1">
              <a:buFontTx/>
              <a:buNone/>
              <a:defRPr/>
            </a:pPr>
            <a:endParaRPr lang="en-US" sz="2400" b="1" dirty="0" smtClean="0"/>
          </a:p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7400" b="1" u="sng" dirty="0" smtClean="0"/>
              <a:t>HW:</a:t>
            </a:r>
            <a:endParaRPr lang="en-US" sz="8000" b="1" dirty="0" smtClean="0"/>
          </a:p>
          <a:p>
            <a:pPr marL="514350" indent="-457200">
              <a:buFont typeface="Wingdings" pitchFamily="2" charset="2"/>
              <a:buChar char="Ø"/>
              <a:defRPr/>
            </a:pPr>
            <a:r>
              <a:rPr lang="en-US" sz="8000" b="1" dirty="0" smtClean="0"/>
              <a:t>CRA </a:t>
            </a:r>
            <a:r>
              <a:rPr lang="en-US" sz="8000" b="1" dirty="0" smtClean="0"/>
              <a:t>Conference Readings &amp; FOCUS questions</a:t>
            </a:r>
            <a:endParaRPr lang="en-US" sz="8000" b="1" dirty="0"/>
          </a:p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7400" b="1" u="sng" dirty="0" smtClean="0"/>
          </a:p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7400" b="1" u="sng" dirty="0" smtClean="0"/>
          </a:p>
          <a:p>
            <a:pPr marL="5715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500" b="1" u="sng" dirty="0" smtClean="0"/>
          </a:p>
          <a:p>
            <a:pPr marL="457200" lvl="1" indent="0">
              <a:buFont typeface="Wingdings" pitchFamily="2" charset="2"/>
              <a:buChar char="Ø"/>
              <a:defRPr/>
            </a:pPr>
            <a:endParaRPr lang="en-US" sz="9200" b="1" dirty="0" smtClean="0"/>
          </a:p>
        </p:txBody>
      </p:sp>
    </p:spTree>
    <p:extLst>
      <p:ext uri="{BB962C8B-B14F-4D97-AF65-F5344CB8AC3E}">
        <p14:creationId xmlns:p14="http://schemas.microsoft.com/office/powerpoint/2010/main" val="26854483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Accomplished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Unconditional surrender of the Axis Powers.</a:t>
            </a:r>
          </a:p>
        </p:txBody>
      </p:sp>
    </p:spTree>
    <p:extLst>
      <p:ext uri="{BB962C8B-B14F-4D97-AF65-F5344CB8AC3E}">
        <p14:creationId xmlns:p14="http://schemas.microsoft.com/office/powerpoint/2010/main" val="42838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rozanehmagazine.com/NoveDec05/Pic43-Tehr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46300"/>
            <a:ext cx="75438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ular Callout 7"/>
          <p:cNvSpPr>
            <a:spLocks noChangeArrowheads="1"/>
          </p:cNvSpPr>
          <p:nvPr/>
        </p:nvSpPr>
        <p:spPr bwMode="auto">
          <a:xfrm>
            <a:off x="76200" y="76200"/>
            <a:ext cx="4953000" cy="1981200"/>
          </a:xfrm>
          <a:prstGeom prst="wedgeRectCallout">
            <a:avLst>
              <a:gd name="adj1" fmla="val 6352"/>
              <a:gd name="adj2" fmla="val 21782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3100"/>
              <a:t>In 1943, Joseph Stalin (USSR), Franklin Roosevelt (USA), &amp; Winston Churchill (Britain) </a:t>
            </a:r>
            <a:br>
              <a:rPr lang="en-US" altLang="en-US" sz="3100"/>
            </a:br>
            <a:r>
              <a:rPr lang="en-US" altLang="en-US" sz="3100"/>
              <a:t>met in Tehran to coordinate </a:t>
            </a:r>
            <a:br>
              <a:rPr lang="en-US" altLang="en-US" sz="3100"/>
            </a:br>
            <a:r>
              <a:rPr lang="en-US" altLang="en-US" sz="3100"/>
              <a:t>a plan to defeat Germany </a:t>
            </a:r>
          </a:p>
        </p:txBody>
      </p:sp>
      <p:sp>
        <p:nvSpPr>
          <p:cNvPr id="6" name="Rectangular Callout 7"/>
          <p:cNvSpPr>
            <a:spLocks noChangeArrowheads="1"/>
          </p:cNvSpPr>
          <p:nvPr/>
        </p:nvSpPr>
        <p:spPr bwMode="auto">
          <a:xfrm>
            <a:off x="5105400" y="76200"/>
            <a:ext cx="3962400" cy="1981200"/>
          </a:xfrm>
          <a:prstGeom prst="wedgeRectCallout">
            <a:avLst>
              <a:gd name="adj1" fmla="val 6352"/>
              <a:gd name="adj2" fmla="val 21782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100" dirty="0"/>
              <a:t>At the Tehran Conference, the “Big Three” agreed to open a second front to divide the German army</a:t>
            </a:r>
          </a:p>
        </p:txBody>
      </p:sp>
    </p:spTree>
    <p:extLst>
      <p:ext uri="{BB962C8B-B14F-4D97-AF65-F5344CB8AC3E}">
        <p14:creationId xmlns:p14="http://schemas.microsoft.com/office/powerpoint/2010/main" val="105549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Accomplished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Allied plans against Germany</a:t>
            </a:r>
          </a:p>
          <a:p>
            <a:pPr eaLnBrk="1" hangingPunct="1"/>
            <a:r>
              <a:rPr lang="en-US" altLang="en-US" smtClean="0"/>
              <a:t>First for Big Three</a:t>
            </a:r>
          </a:p>
          <a:p>
            <a:pPr eaLnBrk="1" hangingPunct="1"/>
            <a:r>
              <a:rPr lang="en-US" altLang="en-US" smtClean="0"/>
              <a:t>Soviet involvement against Japan.</a:t>
            </a:r>
          </a:p>
          <a:p>
            <a:pPr eaLnBrk="1" hangingPunct="1"/>
            <a:r>
              <a:rPr lang="en-US" altLang="en-US" smtClean="0"/>
              <a:t>Iran’s independence.</a:t>
            </a:r>
          </a:p>
        </p:txBody>
      </p:sp>
    </p:spTree>
    <p:extLst>
      <p:ext uri="{BB962C8B-B14F-4D97-AF65-F5344CB8AC3E}">
        <p14:creationId xmlns:p14="http://schemas.microsoft.com/office/powerpoint/2010/main" val="17194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267200" y="0"/>
            <a:ext cx="4800600" cy="609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003300" y="4419600"/>
            <a:ext cx="2133600" cy="2438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304800"/>
            <a:ext cx="74263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6800"/>
            <a:ext cx="19050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ular Callout 7"/>
          <p:cNvSpPr>
            <a:spLocks noChangeArrowheads="1"/>
          </p:cNvSpPr>
          <p:nvPr/>
        </p:nvSpPr>
        <p:spPr bwMode="auto">
          <a:xfrm>
            <a:off x="76200" y="76200"/>
            <a:ext cx="4419600" cy="1447800"/>
          </a:xfrm>
          <a:prstGeom prst="wedgeRectCallout">
            <a:avLst>
              <a:gd name="adj1" fmla="val 24477"/>
              <a:gd name="adj2" fmla="val 21315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3100"/>
              <a:t>By 1944, the Allies decided to open a Western Front by invading </a:t>
            </a:r>
            <a:br>
              <a:rPr lang="en-US" altLang="en-US" sz="3100"/>
            </a:br>
            <a:r>
              <a:rPr lang="en-US" altLang="en-US" sz="3100"/>
              <a:t>Nazi-occupied France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92313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ular Callout 7"/>
          <p:cNvSpPr>
            <a:spLocks noChangeArrowheads="1"/>
          </p:cNvSpPr>
          <p:nvPr/>
        </p:nvSpPr>
        <p:spPr bwMode="auto">
          <a:xfrm>
            <a:off x="76200" y="1600200"/>
            <a:ext cx="4419600" cy="1447800"/>
          </a:xfrm>
          <a:prstGeom prst="wedgeRectCallout">
            <a:avLst>
              <a:gd name="adj1" fmla="val 24477"/>
              <a:gd name="adj2" fmla="val 21315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3100"/>
              <a:t>Operation Overlord </a:t>
            </a:r>
            <a:br>
              <a:rPr lang="en-US" altLang="en-US" sz="3100"/>
            </a:br>
            <a:r>
              <a:rPr lang="en-US" altLang="en-US" sz="3100"/>
              <a:t>(called D-Day) in June 1944 was the largest land &amp; sea attack in history 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5"/>
          <a:stretch>
            <a:fillRect/>
          </a:stretch>
        </p:blipFill>
        <p:spPr bwMode="auto">
          <a:xfrm>
            <a:off x="4648200" y="66675"/>
            <a:ext cx="44386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43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47913"/>
            <a:ext cx="8610600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7"/>
          <p:cNvSpPr>
            <a:spLocks noChangeArrowheads="1"/>
          </p:cNvSpPr>
          <p:nvPr/>
        </p:nvSpPr>
        <p:spPr bwMode="auto">
          <a:xfrm>
            <a:off x="152400" y="228600"/>
            <a:ext cx="4038600" cy="1447800"/>
          </a:xfrm>
          <a:prstGeom prst="wedgeRectCallout">
            <a:avLst>
              <a:gd name="adj1" fmla="val 24477"/>
              <a:gd name="adj2" fmla="val 21315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3100"/>
              <a:t>The Normandy invasion was deadly, but the Allied victory created </a:t>
            </a:r>
            <a:br>
              <a:rPr lang="en-US" altLang="en-US" sz="3100"/>
            </a:br>
            <a:r>
              <a:rPr lang="en-US" altLang="en-US" sz="3100"/>
              <a:t>a Western Front…</a:t>
            </a:r>
          </a:p>
        </p:txBody>
      </p:sp>
      <p:pic>
        <p:nvPicPr>
          <p:cNvPr id="15364" name="Picture 4" descr="http://news.bbc.co.uk/nol/shared/spl/hi/picture_gallery/04/world_operation_overlord/img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3862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http://news.bbc.co.uk/nol/shared/spl/hi/picture_gallery/04/world_operation_overlord/img/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0"/>
            <a:ext cx="4491037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ular Callout 17"/>
          <p:cNvSpPr>
            <a:spLocks noChangeArrowheads="1"/>
          </p:cNvSpPr>
          <p:nvPr/>
        </p:nvSpPr>
        <p:spPr bwMode="auto">
          <a:xfrm>
            <a:off x="76200" y="76200"/>
            <a:ext cx="4038600" cy="1143000"/>
          </a:xfrm>
          <a:prstGeom prst="wedgeRectCallout">
            <a:avLst>
              <a:gd name="adj1" fmla="val 40199"/>
              <a:gd name="adj2" fmla="val 183537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3100"/>
              <a:t>…and allowed the </a:t>
            </a:r>
            <a:br>
              <a:rPr lang="en-US" altLang="en-US" sz="3100"/>
            </a:br>
            <a:r>
              <a:rPr lang="en-US" altLang="en-US" sz="3100"/>
              <a:t>Allies to push towards Germany from the West </a:t>
            </a:r>
          </a:p>
        </p:txBody>
      </p:sp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4267200" y="76200"/>
            <a:ext cx="4800600" cy="838200"/>
          </a:xfrm>
          <a:prstGeom prst="wedgeRectCallout">
            <a:avLst>
              <a:gd name="adj1" fmla="val 1727"/>
              <a:gd name="adj2" fmla="val 178889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3100"/>
              <a:t>At the same time, the Soviet army pushed from the East </a:t>
            </a:r>
          </a:p>
        </p:txBody>
      </p:sp>
      <p:sp>
        <p:nvSpPr>
          <p:cNvPr id="11" name="Rectangular Callout 10"/>
          <p:cNvSpPr>
            <a:spLocks noChangeArrowheads="1"/>
          </p:cNvSpPr>
          <p:nvPr/>
        </p:nvSpPr>
        <p:spPr bwMode="auto">
          <a:xfrm>
            <a:off x="5334000" y="5334000"/>
            <a:ext cx="3657600" cy="1447800"/>
          </a:xfrm>
          <a:prstGeom prst="wedgeRectCallout">
            <a:avLst>
              <a:gd name="adj1" fmla="val 24477"/>
              <a:gd name="adj2" fmla="val 21315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en-US" sz="3100" dirty="0"/>
              <a:t>By March 1945, the Allies were fighting in Germany &amp; pushing towards Berlin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6800"/>
            <a:ext cx="19050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76200" y="5334000"/>
            <a:ext cx="5181600" cy="1447800"/>
          </a:xfrm>
          <a:prstGeom prst="wedgeRectCallout">
            <a:avLst>
              <a:gd name="adj1" fmla="val 23986"/>
              <a:gd name="adj2" fmla="val -19447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3100"/>
              <a:t>Forced to fight a two-front war, </a:t>
            </a:r>
            <a:br>
              <a:rPr lang="en-US" altLang="en-US" sz="3100"/>
            </a:br>
            <a:r>
              <a:rPr lang="en-US" altLang="en-US" sz="3100"/>
              <a:t>Hitler ordered a massive counter-attack at the </a:t>
            </a:r>
            <a:br>
              <a:rPr lang="en-US" altLang="en-US" sz="3100"/>
            </a:br>
            <a:r>
              <a:rPr lang="en-US" altLang="en-US" sz="3100"/>
              <a:t>Battle of the Bulge..but lost </a:t>
            </a:r>
          </a:p>
        </p:txBody>
      </p:sp>
    </p:spTree>
    <p:extLst>
      <p:ext uri="{BB962C8B-B14F-4D97-AF65-F5344CB8AC3E}">
        <p14:creationId xmlns:p14="http://schemas.microsoft.com/office/powerpoint/2010/main" val="235966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 autoUpdateAnimBg="0"/>
      <p:bldP spid="10" grpId="0" animBg="1" autoUpdateAnimBg="0"/>
      <p:bldP spid="11" grpId="0" animBg="1" autoUpdateAnimBg="0"/>
      <p:bldP spid="9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388" name="Rectangular Callout 7"/>
          <p:cNvSpPr>
            <a:spLocks noChangeArrowheads="1"/>
          </p:cNvSpPr>
          <p:nvPr/>
        </p:nvSpPr>
        <p:spPr bwMode="auto">
          <a:xfrm>
            <a:off x="76200" y="76200"/>
            <a:ext cx="4038600" cy="1981200"/>
          </a:xfrm>
          <a:prstGeom prst="wedgeRectCallout">
            <a:avLst>
              <a:gd name="adj1" fmla="val 6352"/>
              <a:gd name="adj2" fmla="val 21782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3100"/>
              <a:t>In February 1945, the “Big Three” met at the Yalta Conference to create a plan for Europe after the war was over</a:t>
            </a:r>
          </a:p>
        </p:txBody>
      </p:sp>
      <p:pic>
        <p:nvPicPr>
          <p:cNvPr id="16389" name="Picture 4" descr="http://www.totalmortgage.com/blog/wp-content/uploads/2011/02/mortgage-rate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6096000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4191000" y="914400"/>
            <a:ext cx="4953000" cy="1143000"/>
          </a:xfrm>
          <a:prstGeom prst="wedgeRectCallout">
            <a:avLst>
              <a:gd name="adj1" fmla="val 7889"/>
              <a:gd name="adj2" fmla="val 26782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3100"/>
              <a:t>They agreed to allow self-determination</a:t>
            </a:r>
            <a:r>
              <a:rPr lang="en-US" altLang="en-US" sz="2000"/>
              <a:t> </a:t>
            </a:r>
            <a:r>
              <a:rPr lang="en-US" altLang="en-US" sz="3100"/>
              <a:t>(free</a:t>
            </a:r>
            <a:r>
              <a:rPr lang="en-US" altLang="en-US" sz="2000"/>
              <a:t> </a:t>
            </a:r>
            <a:r>
              <a:rPr lang="en-US" altLang="en-US" sz="3100"/>
              <a:t>elections) in</a:t>
            </a:r>
            <a:r>
              <a:rPr lang="en-US" altLang="en-US" sz="2400"/>
              <a:t> </a:t>
            </a:r>
            <a:r>
              <a:rPr lang="en-US" altLang="en-US" sz="3100"/>
              <a:t>nations</a:t>
            </a:r>
            <a:r>
              <a:rPr lang="en-US" altLang="en-US" sz="2400"/>
              <a:t> </a:t>
            </a:r>
            <a:r>
              <a:rPr lang="en-US" altLang="en-US" sz="3100"/>
              <a:t>freed</a:t>
            </a:r>
            <a:r>
              <a:rPr lang="en-US" altLang="en-US" sz="2400"/>
              <a:t> </a:t>
            </a:r>
            <a:r>
              <a:rPr lang="en-US" altLang="en-US" sz="3100"/>
              <a:t>from</a:t>
            </a:r>
            <a:r>
              <a:rPr lang="en-US" altLang="en-US" sz="2400"/>
              <a:t> </a:t>
            </a:r>
            <a:r>
              <a:rPr lang="en-US" altLang="en-US" sz="3100"/>
              <a:t>Nazi</a:t>
            </a:r>
            <a:r>
              <a:rPr lang="en-US" altLang="en-US" sz="2400"/>
              <a:t> </a:t>
            </a:r>
            <a:r>
              <a:rPr lang="en-US" altLang="en-US" sz="3100"/>
              <a:t>rule</a:t>
            </a:r>
          </a:p>
        </p:txBody>
      </p: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4191000" y="76200"/>
            <a:ext cx="4953000" cy="762000"/>
          </a:xfrm>
          <a:prstGeom prst="wedgeRectCallout">
            <a:avLst>
              <a:gd name="adj1" fmla="val 13440"/>
              <a:gd name="adj2" fmla="val 19282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3100"/>
              <a:t>Stalin agreed to send troops to help the U.S. invade Japan</a:t>
            </a:r>
          </a:p>
        </p:txBody>
      </p:sp>
      <p:pic>
        <p:nvPicPr>
          <p:cNvPr id="52230" name="Picture 6" descr="File:Map-Germany-1945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31369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ular Callout 7"/>
          <p:cNvSpPr>
            <a:spLocks noChangeArrowheads="1"/>
          </p:cNvSpPr>
          <p:nvPr/>
        </p:nvSpPr>
        <p:spPr bwMode="auto">
          <a:xfrm>
            <a:off x="6248400" y="2133600"/>
            <a:ext cx="2895600" cy="1219200"/>
          </a:xfrm>
          <a:prstGeom prst="wedgeRectCallout">
            <a:avLst>
              <a:gd name="adj1" fmla="val 6352"/>
              <a:gd name="adj2" fmla="val 21782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100" dirty="0"/>
              <a:t>They agreed to occupy Germany after the war</a:t>
            </a:r>
          </a:p>
        </p:txBody>
      </p:sp>
      <p:sp>
        <p:nvSpPr>
          <p:cNvPr id="13" name="Rectangular Callout 7"/>
          <p:cNvSpPr>
            <a:spLocks noChangeArrowheads="1"/>
          </p:cNvSpPr>
          <p:nvPr/>
        </p:nvSpPr>
        <p:spPr bwMode="auto">
          <a:xfrm>
            <a:off x="6248400" y="3429000"/>
            <a:ext cx="2895600" cy="1219200"/>
          </a:xfrm>
          <a:prstGeom prst="wedgeRectCallout">
            <a:avLst>
              <a:gd name="adj1" fmla="val 6352"/>
              <a:gd name="adj2" fmla="val 21782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3100"/>
              <a:t>They agreed to create &amp; join a</a:t>
            </a:r>
            <a:br>
              <a:rPr lang="en-US" altLang="en-US" sz="3100"/>
            </a:br>
            <a:r>
              <a:rPr lang="en-US" altLang="en-US" sz="3100"/>
              <a:t> United Nations</a:t>
            </a:r>
          </a:p>
        </p:txBody>
      </p:sp>
      <p:pic>
        <p:nvPicPr>
          <p:cNvPr id="14" name="Picture 3" descr="File:Flag of the United Nations.sv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24400"/>
            <a:ext cx="28956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89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Accomplished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European stability.</a:t>
            </a:r>
          </a:p>
          <a:p>
            <a:pPr eaLnBrk="1" hangingPunct="1"/>
            <a:r>
              <a:rPr lang="en-US" altLang="en-US" smtClean="0"/>
              <a:t>Division of Germany.</a:t>
            </a:r>
          </a:p>
          <a:p>
            <a:pPr eaLnBrk="1" hangingPunct="1"/>
            <a:r>
              <a:rPr lang="en-US" altLang="en-US" smtClean="0"/>
              <a:t>Prosecution of criminals</a:t>
            </a:r>
          </a:p>
          <a:p>
            <a:pPr eaLnBrk="1" hangingPunct="1"/>
            <a:r>
              <a:rPr lang="en-US" altLang="en-US" smtClean="0"/>
              <a:t>Poland.</a:t>
            </a:r>
          </a:p>
          <a:p>
            <a:pPr eaLnBrk="1" hangingPunct="1"/>
            <a:r>
              <a:rPr lang="en-US" altLang="en-US" smtClean="0"/>
              <a:t>UN.</a:t>
            </a:r>
          </a:p>
          <a:p>
            <a:pPr eaLnBrk="1" hangingPunct="1"/>
            <a:r>
              <a:rPr lang="en-US" altLang="en-US" smtClean="0"/>
              <a:t>USSR against Japan.</a:t>
            </a:r>
          </a:p>
        </p:txBody>
      </p:sp>
    </p:spTree>
    <p:extLst>
      <p:ext uri="{BB962C8B-B14F-4D97-AF65-F5344CB8AC3E}">
        <p14:creationId xmlns:p14="http://schemas.microsoft.com/office/powerpoint/2010/main" val="1634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massviolence.org/local/cache-vignettes/L585xH452/Carte_des_camps-c12a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594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ular Callout 7"/>
          <p:cNvSpPr>
            <a:spLocks noChangeArrowheads="1"/>
          </p:cNvSpPr>
          <p:nvPr/>
        </p:nvSpPr>
        <p:spPr bwMode="auto">
          <a:xfrm>
            <a:off x="76200" y="76200"/>
            <a:ext cx="8991600" cy="762000"/>
          </a:xfrm>
          <a:prstGeom prst="wedgeRectCallout">
            <a:avLst>
              <a:gd name="adj1" fmla="val 24477"/>
              <a:gd name="adj2" fmla="val 21315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As the Allies pushed into Germany &amp; Poland, troops discovered &amp; liberated concentration &amp; death camps </a:t>
            </a:r>
          </a:p>
        </p:txBody>
      </p:sp>
      <p:pic>
        <p:nvPicPr>
          <p:cNvPr id="54282" name="Picture 10" descr="Mauthausen Concentration Camp - libe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914400"/>
            <a:ext cx="613251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http://library.flawlesslogic.com/dachau_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40386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dead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1900"/>
            <a:ext cx="5791200" cy="4356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joedresch.files.wordpress.com/2010/07/74994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4" b="10422"/>
          <a:stretch>
            <a:fillRect/>
          </a:stretch>
        </p:blipFill>
        <p:spPr bwMode="auto">
          <a:xfrm>
            <a:off x="3505200" y="990600"/>
            <a:ext cx="5562600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61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e Russian assault on Berlin at the end of World War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38862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>
            <a:spLocks noChangeArrowheads="1"/>
          </p:cNvSpPr>
          <p:nvPr/>
        </p:nvSpPr>
        <p:spPr bwMode="auto">
          <a:xfrm>
            <a:off x="4114800" y="152400"/>
            <a:ext cx="4724400" cy="762000"/>
          </a:xfrm>
          <a:prstGeom prst="wedgeRectCallout">
            <a:avLst>
              <a:gd name="adj1" fmla="val 24477"/>
              <a:gd name="adj2" fmla="val 21315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en-US" sz="3200" dirty="0"/>
              <a:t>In April 1945, the Soviet army captured Berlin </a:t>
            </a:r>
          </a:p>
        </p:txBody>
      </p:sp>
      <p:pic>
        <p:nvPicPr>
          <p:cNvPr id="6" name="Picture 11" descr="http://www.ww2incolor.com/d/507095-2/berlin-1945-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4"/>
          <a:stretch>
            <a:fillRect/>
          </a:stretch>
        </p:blipFill>
        <p:spPr bwMode="auto">
          <a:xfrm>
            <a:off x="4114800" y="3886200"/>
            <a:ext cx="47625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General Georgi Zhukov, during the final attack on Ber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4724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4114800" y="990600"/>
            <a:ext cx="4724400" cy="762000"/>
          </a:xfrm>
          <a:prstGeom prst="wedgeRectCallout">
            <a:avLst>
              <a:gd name="adj1" fmla="val 24477"/>
              <a:gd name="adj2" fmla="val 21315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On April 30, 1945, </a:t>
            </a:r>
            <a:br>
              <a:rPr lang="en-US" altLang="en-US"/>
            </a:br>
            <a:r>
              <a:rPr lang="en-US" altLang="en-US"/>
              <a:t>Hitler committed suicide </a:t>
            </a:r>
          </a:p>
        </p:txBody>
      </p:sp>
      <p:pic>
        <p:nvPicPr>
          <p:cNvPr id="51206" name="Picture 6" descr="http://upload.wikimedia.org/wikipedia/commons/5/56/Stars_%26_Stripes_%26_Hitler_Dea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01161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http://allin1dot.com/wp-content/uploads/2010/08/hitl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r="13043"/>
          <a:stretch>
            <a:fillRect/>
          </a:stretch>
        </p:blipFill>
        <p:spPr bwMode="auto">
          <a:xfrm>
            <a:off x="4094163" y="2209800"/>
            <a:ext cx="5049837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ular Callout 14"/>
          <p:cNvSpPr>
            <a:spLocks noChangeArrowheads="1"/>
          </p:cNvSpPr>
          <p:nvPr/>
        </p:nvSpPr>
        <p:spPr bwMode="auto">
          <a:xfrm>
            <a:off x="4114800" y="1828800"/>
            <a:ext cx="4724400" cy="1524000"/>
          </a:xfrm>
          <a:prstGeom prst="wedgeRectCallout">
            <a:avLst>
              <a:gd name="adj1" fmla="val 24477"/>
              <a:gd name="adj2" fmla="val 21315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On May 9, 1945, the German government signed an unconditional surrender to the Allies </a:t>
            </a:r>
          </a:p>
        </p:txBody>
      </p:sp>
      <p:sp>
        <p:nvSpPr>
          <p:cNvPr id="16" name="Rectangular Callout 15"/>
          <p:cNvSpPr>
            <a:spLocks noChangeArrowheads="1"/>
          </p:cNvSpPr>
          <p:nvPr/>
        </p:nvSpPr>
        <p:spPr bwMode="auto">
          <a:xfrm>
            <a:off x="4114800" y="3429000"/>
            <a:ext cx="4724400" cy="838200"/>
          </a:xfrm>
          <a:prstGeom prst="wedgeRectCallout">
            <a:avLst>
              <a:gd name="adj1" fmla="val 24477"/>
              <a:gd name="adj2" fmla="val 21315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The world celebrated </a:t>
            </a:r>
            <a:br>
              <a:rPr lang="en-US" altLang="en-US"/>
            </a:br>
            <a:r>
              <a:rPr lang="en-US" altLang="en-US"/>
              <a:t>V-E Day (Victory in Europe)</a:t>
            </a:r>
          </a:p>
        </p:txBody>
      </p:sp>
      <p:pic>
        <p:nvPicPr>
          <p:cNvPr id="51212" name="Picture 12" descr="http://cache2.allpostersimages.com/p/LRG/36/3638/6BOEF00Z/posters/new-york-times-may-8-1945-v-e-da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43400"/>
            <a:ext cx="5181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http://www.corbisimages.com/images/67/56801F03-9D94-46DD-BA08-3397BB7E1472/BE03226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2" r="8646"/>
          <a:stretch>
            <a:fillRect/>
          </a:stretch>
        </p:blipFill>
        <p:spPr bwMode="auto">
          <a:xfrm>
            <a:off x="0" y="7620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After years of fighting against the German enemy, American and Soviet soldiers finally meet up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3505200"/>
            <a:ext cx="4373562" cy="3352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4" name="Picture 14" descr="Image0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03860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21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ular Callout 7"/>
          <p:cNvSpPr>
            <a:spLocks noChangeArrowheads="1"/>
          </p:cNvSpPr>
          <p:nvPr/>
        </p:nvSpPr>
        <p:spPr bwMode="auto">
          <a:xfrm>
            <a:off x="228600" y="228600"/>
            <a:ext cx="8763000" cy="9144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While the war was coming to an end in Europe, the Allies continued to fight the Japanese in the Pacific  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78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29200"/>
            <a:ext cx="198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ular Callout 7"/>
          <p:cNvSpPr>
            <a:spLocks noChangeArrowheads="1"/>
          </p:cNvSpPr>
          <p:nvPr/>
        </p:nvSpPr>
        <p:spPr bwMode="auto">
          <a:xfrm>
            <a:off x="1066800" y="228600"/>
            <a:ext cx="6934200" cy="9144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From 1939 to 1942, the Axis Powers dominated Europe, North Africa, &amp; Asia </a:t>
            </a:r>
          </a:p>
        </p:txBody>
      </p:sp>
    </p:spTree>
    <p:extLst>
      <p:ext uri="{BB962C8B-B14F-4D97-AF65-F5344CB8AC3E}">
        <p14:creationId xmlns:p14="http://schemas.microsoft.com/office/powerpoint/2010/main" val="83374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77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1600200" y="6248400"/>
            <a:ext cx="3200400" cy="609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0" name="Rectangular Callout 7"/>
          <p:cNvSpPr>
            <a:spLocks noChangeArrowheads="1"/>
          </p:cNvSpPr>
          <p:nvPr/>
        </p:nvSpPr>
        <p:spPr bwMode="auto">
          <a:xfrm>
            <a:off x="5562600" y="76200"/>
            <a:ext cx="3505200" cy="1600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After the attack on Pearl Harbor, the USA sent troops to the Pacific theater </a:t>
            </a:r>
          </a:p>
        </p:txBody>
      </p:sp>
      <p:pic>
        <p:nvPicPr>
          <p:cNvPr id="18449" name="Picture 17" descr="http://www.maquetland.com/v2/images_articles/b_the_battle_midway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/>
          <a:stretch>
            <a:fillRect/>
          </a:stretch>
        </p:blipFill>
        <p:spPr bwMode="auto">
          <a:xfrm>
            <a:off x="4244975" y="3429000"/>
            <a:ext cx="48990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[Battle_of_the_Coral_Sea_painting_by_Robert_Taylor_depicts_sinking_of_the_carrier_Shoho_at_1040am_5_4_42_by_squadron_from_Lexington.jpg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3395663"/>
            <a:ext cx="4837112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ular Callout 7"/>
          <p:cNvSpPr>
            <a:spLocks noChangeArrowheads="1"/>
          </p:cNvSpPr>
          <p:nvPr/>
        </p:nvSpPr>
        <p:spPr bwMode="auto">
          <a:xfrm>
            <a:off x="5562600" y="3505200"/>
            <a:ext cx="3505200" cy="1600200"/>
          </a:xfrm>
          <a:prstGeom prst="wedgeRectCallout">
            <a:avLst>
              <a:gd name="adj1" fmla="val -88713"/>
              <a:gd name="adj2" fmla="val -135273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The turning point </a:t>
            </a:r>
            <a:br>
              <a:rPr lang="en-US" altLang="en-US"/>
            </a:br>
            <a:r>
              <a:rPr lang="en-US" altLang="en-US"/>
              <a:t>in the war in the Pacific came at the Battle of Midway</a:t>
            </a:r>
          </a:p>
        </p:txBody>
      </p:sp>
      <p:sp>
        <p:nvSpPr>
          <p:cNvPr id="18" name="Rectangular Callout 7"/>
          <p:cNvSpPr>
            <a:spLocks noChangeArrowheads="1"/>
          </p:cNvSpPr>
          <p:nvPr/>
        </p:nvSpPr>
        <p:spPr bwMode="auto">
          <a:xfrm>
            <a:off x="5562600" y="5181600"/>
            <a:ext cx="3505200" cy="1600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After Midway, </a:t>
            </a:r>
            <a:br>
              <a:rPr lang="en-US" altLang="en-US"/>
            </a:br>
            <a:r>
              <a:rPr lang="en-US" altLang="en-US"/>
              <a:t>the Allies began </a:t>
            </a:r>
            <a:br>
              <a:rPr lang="en-US" altLang="en-US"/>
            </a:br>
            <a:r>
              <a:rPr lang="en-US" altLang="en-US"/>
              <a:t>to regain islands controlled by Japan </a:t>
            </a:r>
          </a:p>
        </p:txBody>
      </p:sp>
      <p:sp>
        <p:nvSpPr>
          <p:cNvPr id="20" name="Rectangular Callout 7"/>
          <p:cNvSpPr>
            <a:spLocks noChangeArrowheads="1"/>
          </p:cNvSpPr>
          <p:nvPr/>
        </p:nvSpPr>
        <p:spPr bwMode="auto">
          <a:xfrm>
            <a:off x="5562600" y="1752600"/>
            <a:ext cx="3505200" cy="1600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The Pacific war revealed a new kind of fighting by using aircraft carriers </a:t>
            </a:r>
          </a:p>
        </p:txBody>
      </p:sp>
    </p:spTree>
    <p:extLst>
      <p:ext uri="{BB962C8B-B14F-4D97-AF65-F5344CB8AC3E}">
        <p14:creationId xmlns:p14="http://schemas.microsoft.com/office/powerpoint/2010/main" val="21078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ular Callout 7"/>
          <p:cNvSpPr>
            <a:spLocks noChangeArrowheads="1"/>
          </p:cNvSpPr>
          <p:nvPr/>
        </p:nvSpPr>
        <p:spPr bwMode="auto">
          <a:xfrm>
            <a:off x="685800" y="76200"/>
            <a:ext cx="7696200" cy="457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Japan did not play by traditional rules in war </a:t>
            </a:r>
          </a:p>
        </p:txBody>
      </p:sp>
      <p:pic>
        <p:nvPicPr>
          <p:cNvPr id="36868" name="Picture 4" descr="Japanese suicide attack on American aircraft carri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609600"/>
            <a:ext cx="6492875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hawaiiforvisitors.com/images/oahu/attractions/uss-missouri-kamikaze-1945-04-11-400x3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20713"/>
            <a:ext cx="6467475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http://ailaham.files.wordpress.com/2009/12/kamikaz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614363"/>
            <a:ext cx="6526212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8" descr="http://www.prestongrant.com/wp-content/uploads/2011/01/2011-01-03-Kamikaz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611188"/>
            <a:ext cx="6526212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101600" y="5562600"/>
            <a:ext cx="4165600" cy="1219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“Kamikaze” pilots flew planes into battleships &amp; aircraft carriers </a:t>
            </a:r>
          </a:p>
        </p:txBody>
      </p:sp>
      <p:sp>
        <p:nvSpPr>
          <p:cNvPr id="22536" name="Rectangular Callout 8"/>
          <p:cNvSpPr>
            <a:spLocks noChangeArrowheads="1"/>
          </p:cNvSpPr>
          <p:nvPr/>
        </p:nvSpPr>
        <p:spPr bwMode="auto">
          <a:xfrm>
            <a:off x="4419600" y="5562600"/>
            <a:ext cx="4572000" cy="1219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Japanese soldiers refused to surrender &amp; tortured Allied prisoners of war</a:t>
            </a:r>
          </a:p>
        </p:txBody>
      </p:sp>
      <p:pic>
        <p:nvPicPr>
          <p:cNvPr id="36874" name="Picture 10" descr="http://upload.wikimedia.org/wikipedia/commons/1/1a/LeonardGSifflee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609600"/>
            <a:ext cx="37020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46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77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600200" y="6248400"/>
            <a:ext cx="3200400" cy="609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6" name="Rectangular Callout 7"/>
          <p:cNvSpPr>
            <a:spLocks noChangeArrowheads="1"/>
          </p:cNvSpPr>
          <p:nvPr/>
        </p:nvSpPr>
        <p:spPr bwMode="auto">
          <a:xfrm>
            <a:off x="4876800" y="76200"/>
            <a:ext cx="4191000" cy="2362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The problem for the Allies was the time &amp; troops it would cost to retake the thousands of islands the Japanese controlled in the Pacific</a:t>
            </a:r>
          </a:p>
        </p:txBody>
      </p:sp>
      <p:sp>
        <p:nvSpPr>
          <p:cNvPr id="9" name="Rectangular Callout 7"/>
          <p:cNvSpPr>
            <a:spLocks noChangeArrowheads="1"/>
          </p:cNvSpPr>
          <p:nvPr/>
        </p:nvSpPr>
        <p:spPr bwMode="auto">
          <a:xfrm>
            <a:off x="1905000" y="6096000"/>
            <a:ext cx="7162800" cy="7620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The fight for Guadalcanal took 6 months </a:t>
            </a:r>
            <a:br>
              <a:rPr lang="en-US" altLang="en-US"/>
            </a:br>
            <a:r>
              <a:rPr lang="en-US" altLang="en-US"/>
              <a:t>&amp; cost 25,000 Japanese &amp; 2,000 U.S. lives</a:t>
            </a:r>
          </a:p>
        </p:txBody>
      </p:sp>
      <p:pic>
        <p:nvPicPr>
          <p:cNvPr id="10" name="Picture 7" descr="http://www.ibiblio.org/hyperwar/USMC/USMC-M-Guadalcanal/img/USMC-M-Guadalcanal-68.gif"/>
          <p:cNvPicPr>
            <a:picLocks noChangeAspect="1" noChangeArrowheads="1"/>
          </p:cNvPicPr>
          <p:nvPr/>
        </p:nvPicPr>
        <p:blipFill>
          <a:blip r:embed="rId5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2052" r="3078"/>
          <a:stretch>
            <a:fillRect/>
          </a:stretch>
        </p:blipFill>
        <p:spPr bwMode="auto">
          <a:xfrm>
            <a:off x="4724400" y="2514600"/>
            <a:ext cx="4359275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ular Callout 7"/>
          <p:cNvSpPr>
            <a:spLocks noChangeArrowheads="1"/>
          </p:cNvSpPr>
          <p:nvPr/>
        </p:nvSpPr>
        <p:spPr bwMode="auto">
          <a:xfrm>
            <a:off x="4876800" y="2667000"/>
            <a:ext cx="4191000" cy="1981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The U.S. developed an island-hopping strategy to skip the heavily defended</a:t>
            </a:r>
            <a:r>
              <a:rPr lang="en-US" altLang="en-US" sz="2400"/>
              <a:t> </a:t>
            </a:r>
            <a:r>
              <a:rPr lang="en-US" altLang="en-US"/>
              <a:t>islands</a:t>
            </a:r>
            <a:r>
              <a:rPr lang="en-US" altLang="en-US" sz="2400"/>
              <a:t> </a:t>
            </a:r>
            <a:r>
              <a:rPr lang="en-US" altLang="en-US"/>
              <a:t>&amp;</a:t>
            </a:r>
            <a:r>
              <a:rPr lang="en-US" altLang="en-US" sz="2400"/>
              <a:t> </a:t>
            </a:r>
            <a:r>
              <a:rPr lang="en-US" altLang="en-US"/>
              <a:t>seize islands close to Japan</a:t>
            </a:r>
          </a:p>
        </p:txBody>
      </p:sp>
      <p:sp>
        <p:nvSpPr>
          <p:cNvPr id="12" name="Rectangular Callout 7"/>
          <p:cNvSpPr>
            <a:spLocks noChangeArrowheads="1"/>
          </p:cNvSpPr>
          <p:nvPr/>
        </p:nvSpPr>
        <p:spPr bwMode="auto">
          <a:xfrm>
            <a:off x="4876800" y="4876800"/>
            <a:ext cx="4191000" cy="1600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From 1943 to 1945,   the Allies took back    the Philippines &amp; were moving in on Japan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2189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77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ular Callout 7"/>
          <p:cNvSpPr>
            <a:spLocks noChangeArrowheads="1"/>
          </p:cNvSpPr>
          <p:nvPr/>
        </p:nvSpPr>
        <p:spPr bwMode="auto">
          <a:xfrm>
            <a:off x="4876800" y="76200"/>
            <a:ext cx="4191000" cy="1219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In 1945,  the Allies </a:t>
            </a:r>
            <a:br>
              <a:rPr lang="en-US" altLang="en-US"/>
            </a:br>
            <a:r>
              <a:rPr lang="en-US" altLang="en-US"/>
              <a:t>won the islands of </a:t>
            </a:r>
            <a:br>
              <a:rPr lang="en-US" altLang="en-US"/>
            </a:br>
            <a:r>
              <a:rPr lang="en-US" altLang="en-US"/>
              <a:t>Iwo Jima &amp; Okinawa  </a:t>
            </a: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2" b="8014"/>
          <a:stretch>
            <a:fillRect/>
          </a:stretch>
        </p:blipFill>
        <p:spPr bwMode="auto">
          <a:xfrm>
            <a:off x="4876800" y="1371600"/>
            <a:ext cx="4208463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ular Callout 7"/>
          <p:cNvSpPr>
            <a:spLocks noChangeArrowheads="1"/>
          </p:cNvSpPr>
          <p:nvPr/>
        </p:nvSpPr>
        <p:spPr bwMode="auto">
          <a:xfrm>
            <a:off x="4876800" y="1371600"/>
            <a:ext cx="4191000" cy="1219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From these islands, the U.S. began firebombing Japanese cities </a:t>
            </a:r>
          </a:p>
        </p:txBody>
      </p:sp>
      <p:pic>
        <p:nvPicPr>
          <p:cNvPr id="10" name="Picture 7" descr="tokyo_194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2667000"/>
            <a:ext cx="5300662" cy="419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http://ideastoaction.files.wordpress.com/2010/01/b-29s_dropping_bomb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9" b="13771"/>
          <a:stretch>
            <a:fillRect/>
          </a:stretch>
        </p:blipFill>
        <p:spPr bwMode="auto">
          <a:xfrm>
            <a:off x="4876800" y="2667000"/>
            <a:ext cx="4267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File:Firebombing of Tokyo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667000"/>
            <a:ext cx="45053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ular Callout 7"/>
          <p:cNvSpPr>
            <a:spLocks noChangeArrowheads="1"/>
          </p:cNvSpPr>
          <p:nvPr/>
        </p:nvSpPr>
        <p:spPr bwMode="auto">
          <a:xfrm>
            <a:off x="4876800" y="6553200"/>
            <a:ext cx="4114800" cy="3048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Aerial view of Tokyo during bombing</a:t>
            </a:r>
          </a:p>
        </p:txBody>
      </p:sp>
      <p:pic>
        <p:nvPicPr>
          <p:cNvPr id="19" name="Picture 13" descr="File:Tokyo kushu 1945-3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r="4681"/>
          <a:stretch>
            <a:fillRect/>
          </a:stretch>
        </p:blipFill>
        <p:spPr bwMode="auto">
          <a:xfrm>
            <a:off x="3886200" y="2687638"/>
            <a:ext cx="5257800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ular Callout 7"/>
          <p:cNvSpPr>
            <a:spLocks noChangeArrowheads="1"/>
          </p:cNvSpPr>
          <p:nvPr/>
        </p:nvSpPr>
        <p:spPr bwMode="auto">
          <a:xfrm>
            <a:off x="5029200" y="6553200"/>
            <a:ext cx="3429000" cy="3048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Victims of Tokyo firebombing </a:t>
            </a:r>
          </a:p>
        </p:txBody>
      </p:sp>
      <p:pic>
        <p:nvPicPr>
          <p:cNvPr id="21" name="Picture 5" descr="http://www.visualstatistics.net/east-west/Dimensios%20of%20Meaning/Graph%20Fire-Bombing%20Toky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114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28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5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77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ular Callout 7"/>
          <p:cNvSpPr>
            <a:spLocks noChangeArrowheads="1"/>
          </p:cNvSpPr>
          <p:nvPr/>
        </p:nvSpPr>
        <p:spPr bwMode="auto">
          <a:xfrm>
            <a:off x="4572000" y="1828800"/>
            <a:ext cx="4495800" cy="16764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By May 1945, the war     in Europe was over &amp;   U.S. began preparing for  a land invasion of Japan</a:t>
            </a:r>
          </a:p>
        </p:txBody>
      </p:sp>
      <p:sp>
        <p:nvSpPr>
          <p:cNvPr id="25604" name="Rectangular Callout 7"/>
          <p:cNvSpPr>
            <a:spLocks noChangeArrowheads="1"/>
          </p:cNvSpPr>
          <p:nvPr/>
        </p:nvSpPr>
        <p:spPr bwMode="auto">
          <a:xfrm>
            <a:off x="4572000" y="76200"/>
            <a:ext cx="4495800" cy="1600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Despite losing control of the Pacific &amp; withstanding firebomb attacks, Japan refused to surrender </a:t>
            </a:r>
          </a:p>
        </p:txBody>
      </p:sp>
      <p:sp>
        <p:nvSpPr>
          <p:cNvPr id="13" name="Rectangular Callout 7"/>
          <p:cNvSpPr>
            <a:spLocks noChangeArrowheads="1"/>
          </p:cNvSpPr>
          <p:nvPr/>
        </p:nvSpPr>
        <p:spPr bwMode="auto">
          <a:xfrm>
            <a:off x="228600" y="6248400"/>
            <a:ext cx="8686800" cy="457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n-US" altLang="en-US" sz="3200" smtClean="0"/>
              <a:t>…But, perhaps a land invasion was not necessary… </a:t>
            </a:r>
          </a:p>
        </p:txBody>
      </p:sp>
    </p:spTree>
    <p:extLst>
      <p:ext uri="{BB962C8B-B14F-4D97-AF65-F5344CB8AC3E}">
        <p14:creationId xmlns:p14="http://schemas.microsoft.com/office/powerpoint/2010/main" val="30325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bomb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225"/>
            <a:ext cx="9144000" cy="61864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359" name="Picture 15" descr="Enrico Fermi Photo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3143250" cy="3905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60" name="Text Box 16"/>
          <p:cNvSpPr txBox="1">
            <a:spLocks noChangeArrowheads="1"/>
          </p:cNvSpPr>
          <p:nvPr/>
        </p:nvSpPr>
        <p:spPr bwMode="auto">
          <a:xfrm>
            <a:off x="76200" y="5257800"/>
            <a:ext cx="6172200" cy="1449388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/>
              <a:t>Physicist Enrico Fermi at the University of Chicago developed the nuclear reaction</a:t>
            </a:r>
          </a:p>
        </p:txBody>
      </p:sp>
      <p:sp>
        <p:nvSpPr>
          <p:cNvPr id="441361" name="Line 17"/>
          <p:cNvSpPr>
            <a:spLocks noChangeShapeType="1"/>
          </p:cNvSpPr>
          <p:nvPr/>
        </p:nvSpPr>
        <p:spPr bwMode="auto">
          <a:xfrm flipV="1">
            <a:off x="3962400" y="2743200"/>
            <a:ext cx="2057400" cy="1447800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1362" name="Picture 18" descr="B Reactor Photo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7800"/>
            <a:ext cx="5000625" cy="3905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63" name="Line 19"/>
          <p:cNvSpPr>
            <a:spLocks noChangeShapeType="1"/>
          </p:cNvSpPr>
          <p:nvPr/>
        </p:nvSpPr>
        <p:spPr bwMode="auto">
          <a:xfrm flipH="1" flipV="1">
            <a:off x="1676400" y="1524000"/>
            <a:ext cx="2362200" cy="1447800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364" name="Text Box 20"/>
          <p:cNvSpPr txBox="1">
            <a:spLocks noChangeArrowheads="1"/>
          </p:cNvSpPr>
          <p:nvPr/>
        </p:nvSpPr>
        <p:spPr bwMode="auto">
          <a:xfrm>
            <a:off x="3276600" y="5543550"/>
            <a:ext cx="5867400" cy="100965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/>
              <a:t>Nuclear plant in Hanford, WA developed the plutonium</a:t>
            </a:r>
          </a:p>
        </p:txBody>
      </p:sp>
      <p:pic>
        <p:nvPicPr>
          <p:cNvPr id="441365" name="Picture 21" descr="K 25 Gaseous Diffusion Plant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5105400" cy="3876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66" name="Line 22"/>
          <p:cNvSpPr>
            <a:spLocks noChangeShapeType="1"/>
          </p:cNvSpPr>
          <p:nvPr/>
        </p:nvSpPr>
        <p:spPr bwMode="auto">
          <a:xfrm>
            <a:off x="5181600" y="3657600"/>
            <a:ext cx="1447800" cy="152400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367" name="Text Box 23"/>
          <p:cNvSpPr txBox="1">
            <a:spLocks noChangeArrowheads="1"/>
          </p:cNvSpPr>
          <p:nvPr/>
        </p:nvSpPr>
        <p:spPr bwMode="auto">
          <a:xfrm>
            <a:off x="228600" y="381000"/>
            <a:ext cx="5867400" cy="1009650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/>
              <a:t>The bomb was constructed in a secret city in Oak Ridge, TN</a:t>
            </a:r>
          </a:p>
        </p:txBody>
      </p:sp>
      <p:pic>
        <p:nvPicPr>
          <p:cNvPr id="441368" name="Picture 24" descr="Trinity Site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048000" cy="3905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69" name="Line 25"/>
          <p:cNvSpPr>
            <a:spLocks noChangeShapeType="1"/>
          </p:cNvSpPr>
          <p:nvPr/>
        </p:nvSpPr>
        <p:spPr bwMode="auto">
          <a:xfrm flipH="1">
            <a:off x="3276600" y="3962400"/>
            <a:ext cx="2133600" cy="76200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370" name="Text Box 26"/>
          <p:cNvSpPr txBox="1">
            <a:spLocks noChangeArrowheads="1"/>
          </p:cNvSpPr>
          <p:nvPr/>
        </p:nvSpPr>
        <p:spPr bwMode="auto">
          <a:xfrm>
            <a:off x="1828800" y="74613"/>
            <a:ext cx="6705600" cy="1449387"/>
          </a:xfrm>
          <a:prstGeom prst="rect">
            <a:avLst/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3600"/>
              <a:t>In July 1945, the bomb was successfully tested at Los Alamos, New Mexico during Project Trinity</a:t>
            </a:r>
          </a:p>
        </p:txBody>
      </p:sp>
      <p:pic>
        <p:nvPicPr>
          <p:cNvPr id="441374" name="Picture 30" descr="SB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77975"/>
            <a:ext cx="73914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376" name="Picture 32" descr="Trinity-explos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44638"/>
            <a:ext cx="8001000" cy="53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Roosevelt-Dead-Headline"/>
          <p:cNvPicPr>
            <a:picLocks noChangeAspect="1" noChangeArrowheads="1"/>
          </p:cNvPicPr>
          <p:nvPr/>
        </p:nvPicPr>
        <p:blipFill>
          <a:blip r:embed="rId9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106988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0" y="5802313"/>
            <a:ext cx="9067800" cy="979487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3600"/>
              <a:t>In April 945, FDR died &amp; his VP Harry Truman had to decide how to end the war in the Pacific</a:t>
            </a:r>
          </a:p>
        </p:txBody>
      </p:sp>
      <p:pic>
        <p:nvPicPr>
          <p:cNvPr id="23" name="Picture 7" descr="us23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152400"/>
            <a:ext cx="412908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211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41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41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41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41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41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41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41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41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41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4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4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4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4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60" grpId="0" animBg="1"/>
      <p:bldP spid="441360" grpId="1" animBg="1"/>
      <p:bldP spid="441361" grpId="0" animBg="1"/>
      <p:bldP spid="441361" grpId="1" animBg="1"/>
      <p:bldP spid="441363" grpId="0" animBg="1"/>
      <p:bldP spid="441363" grpId="1" animBg="1"/>
      <p:bldP spid="441364" grpId="0" animBg="1"/>
      <p:bldP spid="441364" grpId="1" animBg="1"/>
      <p:bldP spid="441366" grpId="0" animBg="1"/>
      <p:bldP spid="441366" grpId="1" animBg="1"/>
      <p:bldP spid="441367" grpId="0" animBg="1"/>
      <p:bldP spid="441367" grpId="1" animBg="1"/>
      <p:bldP spid="441369" grpId="0" animBg="1"/>
      <p:bldP spid="441370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content.answcdn.com/main/content/img/getty/1/0/30915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1" b="12521"/>
          <a:stretch>
            <a:fillRect/>
          </a:stretch>
        </p:blipFill>
        <p:spPr bwMode="auto">
          <a:xfrm>
            <a:off x="152400" y="1730375"/>
            <a:ext cx="8802688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ular Callout 7"/>
          <p:cNvSpPr>
            <a:spLocks noChangeArrowheads="1"/>
          </p:cNvSpPr>
          <p:nvPr/>
        </p:nvSpPr>
        <p:spPr bwMode="auto">
          <a:xfrm>
            <a:off x="0" y="76200"/>
            <a:ext cx="3962400" cy="15240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3000"/>
              <a:t>In July 1945, the </a:t>
            </a:r>
            <a:br>
              <a:rPr lang="en-US" altLang="en-US" sz="3000"/>
            </a:br>
            <a:r>
              <a:rPr lang="en-US" altLang="en-US" sz="3000"/>
              <a:t>Big Three met at the Potsdam Conference to discuss the end of WWII</a:t>
            </a:r>
          </a:p>
        </p:txBody>
      </p:sp>
      <p:sp>
        <p:nvSpPr>
          <p:cNvPr id="6" name="Rectangular Callout 7"/>
          <p:cNvSpPr>
            <a:spLocks noChangeArrowheads="1"/>
          </p:cNvSpPr>
          <p:nvPr/>
        </p:nvSpPr>
        <p:spPr bwMode="auto">
          <a:xfrm>
            <a:off x="4114800" y="76200"/>
            <a:ext cx="5029200" cy="15240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3000"/>
              <a:t>Truman learned the atomic bomb was ready &amp; issued the Potsdam Declaration to Japan: “surrender or face destruction”</a:t>
            </a:r>
          </a:p>
        </p:txBody>
      </p:sp>
    </p:spTree>
    <p:extLst>
      <p:ext uri="{BB962C8B-B14F-4D97-AF65-F5344CB8AC3E}">
        <p14:creationId xmlns:p14="http://schemas.microsoft.com/office/powerpoint/2010/main" val="423877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Accomplished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Atlee and Truman are new.</a:t>
            </a:r>
          </a:p>
          <a:p>
            <a:pPr eaLnBrk="1" hangingPunct="1"/>
            <a:r>
              <a:rPr lang="en-US" altLang="en-US" smtClean="0"/>
              <a:t>Four power control over Germany.</a:t>
            </a:r>
          </a:p>
          <a:p>
            <a:pPr eaLnBrk="1" hangingPunct="1"/>
            <a:r>
              <a:rPr lang="en-US" altLang="en-US" smtClean="0"/>
              <a:t>Disagreements over “spheres of influence”.</a:t>
            </a:r>
          </a:p>
          <a:p>
            <a:pPr eaLnBrk="1" hangingPunct="1"/>
            <a:r>
              <a:rPr lang="en-US" altLang="en-US" smtClean="0"/>
              <a:t>Disagreements over Polish question, fate of Germany.</a:t>
            </a:r>
          </a:p>
          <a:p>
            <a:pPr eaLnBrk="1" hangingPunct="1"/>
            <a:r>
              <a:rPr lang="en-US" altLang="en-US" smtClean="0"/>
              <a:t>Cold War begins.</a:t>
            </a:r>
          </a:p>
        </p:txBody>
      </p:sp>
    </p:spTree>
    <p:extLst>
      <p:ext uri="{BB962C8B-B14F-4D97-AF65-F5344CB8AC3E}">
        <p14:creationId xmlns:p14="http://schemas.microsoft.com/office/powerpoint/2010/main" val="368922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0" descr="Image:Japan map hiroshima nagasak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98"/>
          <a:stretch>
            <a:fillRect/>
          </a:stretch>
        </p:blipFill>
        <p:spPr bwMode="auto">
          <a:xfrm>
            <a:off x="0" y="1981200"/>
            <a:ext cx="4572000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ular Callout 7"/>
          <p:cNvSpPr>
            <a:spLocks noChangeArrowheads="1"/>
          </p:cNvSpPr>
          <p:nvPr/>
        </p:nvSpPr>
        <p:spPr bwMode="auto">
          <a:xfrm>
            <a:off x="76200" y="76200"/>
            <a:ext cx="4648200" cy="16764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When Japan refused to surrender, Truman ordered the bombing of Hiroshima on August 6, 1945 </a:t>
            </a:r>
          </a:p>
        </p:txBody>
      </p:sp>
      <p:pic>
        <p:nvPicPr>
          <p:cNvPr id="54274" name="Picture 2" descr="http://newsjunkiepost.com/wp-content/uploads/2009/08/hiroshima_wideweb__430x3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1438"/>
            <a:ext cx="4267200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4724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ular Callout 7"/>
          <p:cNvSpPr>
            <a:spLocks noChangeArrowheads="1"/>
          </p:cNvSpPr>
          <p:nvPr/>
        </p:nvSpPr>
        <p:spPr bwMode="auto">
          <a:xfrm>
            <a:off x="4800600" y="76200"/>
            <a:ext cx="4267200" cy="16764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After 3 days, Japan did not surrender so a </a:t>
            </a:r>
            <a:br>
              <a:rPr lang="en-US" altLang="en-US"/>
            </a:br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atomic bomb was dropped on Nagasaki</a:t>
            </a:r>
          </a:p>
        </p:txBody>
      </p:sp>
      <p:pic>
        <p:nvPicPr>
          <p:cNvPr id="12" name="Picture 13" descr="Image:Nagasaki temple destroyed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5" b="11095"/>
          <a:stretch>
            <a:fillRect/>
          </a:stretch>
        </p:blipFill>
        <p:spPr bwMode="auto">
          <a:xfrm>
            <a:off x="4953000" y="1833563"/>
            <a:ext cx="4038600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 descr="http://old.japanfocus.org/images/UserFiles/Image/2501.hasegawa.endgame/nagasaki_bom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4545013"/>
            <a:ext cx="3975100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Shigemitsu%20signs%20surrender%202-9-4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86088"/>
            <a:ext cx="4495800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ular Callout 7"/>
          <p:cNvSpPr>
            <a:spLocks noChangeArrowheads="1"/>
          </p:cNvSpPr>
          <p:nvPr/>
        </p:nvSpPr>
        <p:spPr bwMode="auto">
          <a:xfrm>
            <a:off x="4648200" y="1828800"/>
            <a:ext cx="4419600" cy="1219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After the second atomic bomb, Emperor Hirohito agreed to a surrender 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57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17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ular Callout 7"/>
          <p:cNvSpPr>
            <a:spLocks noChangeArrowheads="1"/>
          </p:cNvSpPr>
          <p:nvPr/>
        </p:nvSpPr>
        <p:spPr bwMode="auto">
          <a:xfrm>
            <a:off x="2362200" y="152400"/>
            <a:ext cx="4419600" cy="457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World War II was over </a:t>
            </a:r>
          </a:p>
        </p:txBody>
      </p:sp>
      <p:pic>
        <p:nvPicPr>
          <p:cNvPr id="30723" name="Picture 8" descr="V-j-da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838200"/>
            <a:ext cx="5149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kiss01"/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"/>
          <a:stretch>
            <a:fillRect/>
          </a:stretch>
        </p:blipFill>
        <p:spPr bwMode="auto">
          <a:xfrm>
            <a:off x="228600" y="935038"/>
            <a:ext cx="3581400" cy="58467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16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344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ular Callout 2"/>
          <p:cNvSpPr>
            <a:spLocks noChangeArrowheads="1"/>
          </p:cNvSpPr>
          <p:nvPr/>
        </p:nvSpPr>
        <p:spPr bwMode="auto">
          <a:xfrm>
            <a:off x="2438400" y="76200"/>
            <a:ext cx="6248400" cy="838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Germany used blitzkrieg tactics to dominate Eastern &amp; Western Europe</a:t>
            </a:r>
          </a:p>
        </p:txBody>
      </p:sp>
      <p:sp>
        <p:nvSpPr>
          <p:cNvPr id="4" name="Rectangular Callout 3"/>
          <p:cNvSpPr/>
          <p:nvPr/>
        </p:nvSpPr>
        <p:spPr bwMode="auto">
          <a:xfrm>
            <a:off x="76200" y="5562600"/>
            <a:ext cx="4114800" cy="1219200"/>
          </a:xfrm>
          <a:prstGeom prst="wedgeRectCallout">
            <a:avLst>
              <a:gd name="adj1" fmla="val -18224"/>
              <a:gd name="adj2" fmla="val 2399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England was wounded from German attacks in the Battle of Britain </a:t>
            </a:r>
          </a:p>
        </p:txBody>
      </p:sp>
      <p:sp>
        <p:nvSpPr>
          <p:cNvPr id="5" name="Rectangular Callout 4"/>
          <p:cNvSpPr>
            <a:spLocks noChangeArrowheads="1"/>
          </p:cNvSpPr>
          <p:nvPr/>
        </p:nvSpPr>
        <p:spPr bwMode="auto">
          <a:xfrm>
            <a:off x="4267200" y="5562600"/>
            <a:ext cx="4724400" cy="1219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Hitler broke the </a:t>
            </a:r>
            <a:br>
              <a:rPr lang="en-US" altLang="en-US"/>
            </a:br>
            <a:r>
              <a:rPr lang="en-US" altLang="en-US"/>
              <a:t>Nazi-Soviet Nonaggression Pact &amp; marched into Russia 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213360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>
            <a:lum bright="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33800"/>
            <a:ext cx="27432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83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344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>
            <a:spLocks noChangeArrowheads="1"/>
          </p:cNvSpPr>
          <p:nvPr/>
        </p:nvSpPr>
        <p:spPr bwMode="auto">
          <a:xfrm>
            <a:off x="2209800" y="76200"/>
            <a:ext cx="6858000" cy="1219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The German &amp; Italian armies dominated Northern Africa, threatened the Suez Canal &amp; the oil fields in the Middle East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4046538"/>
            <a:ext cx="2562225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05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76200"/>
            <a:ext cx="7391400" cy="658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ular Callout 4"/>
          <p:cNvSpPr>
            <a:spLocks noChangeArrowheads="1"/>
          </p:cNvSpPr>
          <p:nvPr/>
        </p:nvSpPr>
        <p:spPr bwMode="auto">
          <a:xfrm>
            <a:off x="685800" y="5638800"/>
            <a:ext cx="7696200" cy="1219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The Japanese dominated Asia, crippled </a:t>
            </a:r>
            <a:br>
              <a:rPr lang="en-US" altLang="en-US"/>
            </a:br>
            <a:r>
              <a:rPr lang="en-US" altLang="en-US"/>
              <a:t>the U.S. navy after the Pearl Harbor attack, </a:t>
            </a:r>
            <a:br>
              <a:rPr lang="en-US" altLang="en-US"/>
            </a:br>
            <a:r>
              <a:rPr lang="en-US" altLang="en-US"/>
              <a:t>&amp; seized most Western colonies in the Pacific </a:t>
            </a:r>
          </a:p>
        </p:txBody>
      </p:sp>
      <p:pic>
        <p:nvPicPr>
          <p:cNvPr id="6150" name="Picture 9"/>
          <p:cNvPicPr>
            <a:picLocks noChangeAspect="1" noChangeArrowheads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8000"/>
            <a:ext cx="344963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ular Callout 7"/>
          <p:cNvSpPr>
            <a:spLocks noChangeArrowheads="1"/>
          </p:cNvSpPr>
          <p:nvPr/>
        </p:nvSpPr>
        <p:spPr bwMode="auto">
          <a:xfrm>
            <a:off x="152400" y="152400"/>
            <a:ext cx="8839200" cy="9144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However, the Allied Powers began to turn the tide of the war in 1942 &amp; defeated the Axis Powers by 1945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87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0"/>
            <a:ext cx="7086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7"/>
          <p:cNvSpPr>
            <a:spLocks noChangeArrowheads="1"/>
          </p:cNvSpPr>
          <p:nvPr/>
        </p:nvSpPr>
        <p:spPr bwMode="auto">
          <a:xfrm>
            <a:off x="76200" y="5181600"/>
            <a:ext cx="4800600" cy="1600200"/>
          </a:xfrm>
          <a:prstGeom prst="wedgeRectCallout">
            <a:avLst>
              <a:gd name="adj1" fmla="val 19227"/>
              <a:gd name="adj2" fmla="val -223764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3100"/>
              <a:t>When the USA entered WWII, Stalin wanted the Allies to open a Western Front &amp; divide German army</a:t>
            </a:r>
          </a:p>
        </p:txBody>
      </p:sp>
      <p:sp>
        <p:nvSpPr>
          <p:cNvPr id="6" name="Rectangular Callout 7"/>
          <p:cNvSpPr>
            <a:spLocks noChangeArrowheads="1"/>
          </p:cNvSpPr>
          <p:nvPr/>
        </p:nvSpPr>
        <p:spPr bwMode="auto">
          <a:xfrm>
            <a:off x="5105400" y="5181600"/>
            <a:ext cx="3962400" cy="1600200"/>
          </a:xfrm>
          <a:prstGeom prst="wedgeRectCallout">
            <a:avLst>
              <a:gd name="adj1" fmla="val -51880"/>
              <a:gd name="adj2" fmla="val -72329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3100"/>
              <a:t>Instead, Britain &amp; USA agreed to fight the Axis Powers in North Africa </a:t>
            </a:r>
            <a:br>
              <a:rPr lang="en-US" altLang="en-US" sz="3100"/>
            </a:br>
            <a:r>
              <a:rPr lang="en-US" altLang="en-US" sz="3100"/>
              <a:t>(Stalin was angry )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1711325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019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6764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ular Callout 7"/>
          <p:cNvSpPr>
            <a:spLocks noChangeArrowheads="1"/>
          </p:cNvSpPr>
          <p:nvPr/>
        </p:nvSpPr>
        <p:spPr bwMode="auto">
          <a:xfrm>
            <a:off x="152400" y="5105400"/>
            <a:ext cx="4953000" cy="1600200"/>
          </a:xfrm>
          <a:prstGeom prst="wedgeRectCallout">
            <a:avLst>
              <a:gd name="adj1" fmla="val 66546"/>
              <a:gd name="adj2" fmla="val -66014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The Allies defeated Germany at the Battle of El Alamein </a:t>
            </a:r>
            <a:br>
              <a:rPr lang="en-US" altLang="en-US"/>
            </a:br>
            <a:r>
              <a:rPr lang="en-US" altLang="en-US"/>
              <a:t>in 1942 &amp; then pushed the Axis Powers out of Africa</a:t>
            </a:r>
          </a:p>
        </p:txBody>
      </p:sp>
      <p:sp>
        <p:nvSpPr>
          <p:cNvPr id="13" name="Rectangular Callout 7"/>
          <p:cNvSpPr>
            <a:spLocks noChangeArrowheads="1"/>
          </p:cNvSpPr>
          <p:nvPr/>
        </p:nvSpPr>
        <p:spPr bwMode="auto">
          <a:xfrm>
            <a:off x="5486400" y="1828800"/>
            <a:ext cx="3581400" cy="1600200"/>
          </a:xfrm>
          <a:prstGeom prst="wedgeRectCallout">
            <a:avLst>
              <a:gd name="adj1" fmla="val -77181"/>
              <a:gd name="adj2" fmla="val 33556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American &amp; British troops invaded Italy, took Sicily in 1943, seized Rome in 1944 </a:t>
            </a:r>
          </a:p>
        </p:txBody>
      </p:sp>
      <p:sp>
        <p:nvSpPr>
          <p:cNvPr id="14" name="Rectangular Callout 7"/>
          <p:cNvSpPr>
            <a:spLocks noChangeArrowheads="1"/>
          </p:cNvSpPr>
          <p:nvPr/>
        </p:nvSpPr>
        <p:spPr bwMode="auto">
          <a:xfrm>
            <a:off x="4267200" y="5410200"/>
            <a:ext cx="4495800" cy="1219200"/>
          </a:xfrm>
          <a:prstGeom prst="wedgeRectCallout">
            <a:avLst>
              <a:gd name="adj1" fmla="val 40705"/>
              <a:gd name="adj2" fmla="val 5617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dirty="0"/>
              <a:t>In 1945, Mussolini was captured &amp; executed by the Italian resistance 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2057400"/>
            <a:ext cx="358933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63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1752600"/>
            <a:ext cx="7086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828800"/>
            <a:ext cx="1711325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5867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16764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ular Callout 7"/>
          <p:cNvSpPr>
            <a:spLocks noChangeArrowheads="1"/>
          </p:cNvSpPr>
          <p:nvPr/>
        </p:nvSpPr>
        <p:spPr bwMode="auto">
          <a:xfrm>
            <a:off x="76200" y="152400"/>
            <a:ext cx="4953000" cy="1219200"/>
          </a:xfrm>
          <a:prstGeom prst="wedgeRectCallout">
            <a:avLst>
              <a:gd name="adj1" fmla="val 47329"/>
              <a:gd name="adj2" fmla="val 125148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3100"/>
              <a:t>Meanwhile, the Soviet army stopped the German attack at Moscow &amp; Leningrad in 1942</a:t>
            </a:r>
          </a:p>
        </p:txBody>
      </p:sp>
      <p:sp>
        <p:nvSpPr>
          <p:cNvPr id="21" name="Rectangular Callout 7"/>
          <p:cNvSpPr>
            <a:spLocks noChangeArrowheads="1"/>
          </p:cNvSpPr>
          <p:nvPr/>
        </p:nvSpPr>
        <p:spPr bwMode="auto">
          <a:xfrm>
            <a:off x="5202238" y="152400"/>
            <a:ext cx="3865562" cy="1219200"/>
          </a:xfrm>
          <a:prstGeom prst="wedgeRectCallout">
            <a:avLst>
              <a:gd name="adj1" fmla="val -12406"/>
              <a:gd name="adj2" fmla="val 230880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100" dirty="0"/>
              <a:t>The Soviets defeated the German army at the Battle of Stalingrad </a:t>
            </a:r>
          </a:p>
        </p:txBody>
      </p:sp>
      <p:sp>
        <p:nvSpPr>
          <p:cNvPr id="22" name="Rectangular Callout 7"/>
          <p:cNvSpPr>
            <a:spLocks noChangeArrowheads="1"/>
          </p:cNvSpPr>
          <p:nvPr/>
        </p:nvSpPr>
        <p:spPr bwMode="auto">
          <a:xfrm>
            <a:off x="152400" y="228600"/>
            <a:ext cx="8763000" cy="1219200"/>
          </a:xfrm>
          <a:prstGeom prst="wedgeRectCallout">
            <a:avLst>
              <a:gd name="adj1" fmla="val 6352"/>
              <a:gd name="adj2" fmla="val 21782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/>
              <a:t>The Soviet victory at Stalingrad was a turning point in World War II because the Russians began pushing towards Germany from the East by 1943 </a:t>
            </a:r>
          </a:p>
        </p:txBody>
      </p:sp>
    </p:spTree>
    <p:extLst>
      <p:ext uri="{BB962C8B-B14F-4D97-AF65-F5344CB8AC3E}">
        <p14:creationId xmlns:p14="http://schemas.microsoft.com/office/powerpoint/2010/main" val="306965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1" grpId="1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 u="sng" smtClean="0"/>
              <a:t>Accomplished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Post war world.	</a:t>
            </a:r>
          </a:p>
          <a:p>
            <a:pPr eaLnBrk="1" hangingPunct="1"/>
            <a:r>
              <a:rPr lang="en-US" altLang="en-US" smtClean="0"/>
              <a:t>“…all men in all lands may live out their lives in freedom from fear and want.”</a:t>
            </a:r>
          </a:p>
          <a:p>
            <a:pPr eaLnBrk="1" hangingPunct="1"/>
            <a:r>
              <a:rPr lang="en-US" altLang="en-US" smtClean="0"/>
              <a:t>A system of  “general security” (collective).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024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947</Words>
  <Application>Microsoft Office PowerPoint</Application>
  <PresentationFormat>On-screen Show (4:3)</PresentationFormat>
  <Paragraphs>124</Paragraphs>
  <Slides>29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10th Euro Studies 5.10.16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Accomplished</vt:lpstr>
      <vt:lpstr>Accomplished</vt:lpstr>
      <vt:lpstr>PowerPoint Presentation</vt:lpstr>
      <vt:lpstr>Accomplished</vt:lpstr>
      <vt:lpstr>PowerPoint Presentation</vt:lpstr>
      <vt:lpstr>PowerPoint Presentation</vt:lpstr>
      <vt:lpstr>PowerPoint Presentation</vt:lpstr>
      <vt:lpstr>Accomplished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Accomplished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Euro Studies 4.13.15</dc:title>
  <dc:creator>Windows User</dc:creator>
  <cp:lastModifiedBy>Windows User</cp:lastModifiedBy>
  <cp:revision>9</cp:revision>
  <dcterms:created xsi:type="dcterms:W3CDTF">2015-04-13T13:57:33Z</dcterms:created>
  <dcterms:modified xsi:type="dcterms:W3CDTF">2016-05-10T14:22:18Z</dcterms:modified>
</cp:coreProperties>
</file>