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7A972C-CDC6-49A9-B2BF-302363E958A4}" type="datetimeFigureOut">
              <a:rPr lang="en-US" smtClean="0"/>
              <a:t>5/18/2015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5A8388-B66C-4767-B55C-311A7D8430F3}" type="slidenum">
              <a:rPr lang="en-US" smtClean="0"/>
              <a:t>‹#›</a:t>
            </a:fld>
            <a:endParaRPr lang="en-US"/>
          </a:p>
        </p:txBody>
      </p:sp>
    </p:spTree>
    <p:extLst>
      <p:ext uri="{BB962C8B-B14F-4D97-AF65-F5344CB8AC3E}">
        <p14:creationId xmlns:p14="http://schemas.microsoft.com/office/powerpoint/2010/main" val="3442994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143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fontAlgn="base" hangingPunct="0">
              <a:spcBef>
                <a:spcPct val="0"/>
              </a:spcBef>
              <a:spcAft>
                <a:spcPct val="0"/>
              </a:spcAft>
              <a:defRPr/>
            </a:pPr>
            <a:fld id="{8B73EE67-3DF3-43B8-A5CB-E3973CB1710F}" type="slidenum">
              <a:rPr lang="en-US" altLang="en-US" smtClean="0">
                <a:ea typeface="ＭＳ Ｐゴシック" pitchFamily="34" charset="-128"/>
              </a:rPr>
              <a:pPr eaLnBrk="0" fontAlgn="base" hangingPunct="0">
                <a:spcBef>
                  <a:spcPct val="0"/>
                </a:spcBef>
                <a:spcAft>
                  <a:spcPct val="0"/>
                </a:spcAft>
                <a:defRPr/>
              </a:pPr>
              <a:t>1</a:t>
            </a:fld>
            <a:endParaRPr lang="en-US" alt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143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fontAlgn="base" hangingPunct="0">
              <a:spcBef>
                <a:spcPct val="0"/>
              </a:spcBef>
              <a:spcAft>
                <a:spcPct val="0"/>
              </a:spcAft>
              <a:defRPr/>
            </a:pPr>
            <a:fld id="{8B73EE67-3DF3-43B8-A5CB-E3973CB1710F}" type="slidenum">
              <a:rPr lang="en-US" altLang="en-US" smtClean="0">
                <a:ea typeface="ＭＳ Ｐゴシック" pitchFamily="34" charset="-128"/>
              </a:rPr>
              <a:pPr eaLnBrk="0" fontAlgn="base" hangingPunct="0">
                <a:spcBef>
                  <a:spcPct val="0"/>
                </a:spcBef>
                <a:spcAft>
                  <a:spcPct val="0"/>
                </a:spcAft>
                <a:defRPr/>
              </a:pPr>
              <a:t>2</a:t>
            </a:fld>
            <a:endParaRPr lang="en-US" alt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143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fontAlgn="base" hangingPunct="0">
              <a:spcBef>
                <a:spcPct val="0"/>
              </a:spcBef>
              <a:spcAft>
                <a:spcPct val="0"/>
              </a:spcAft>
              <a:defRPr/>
            </a:pPr>
            <a:fld id="{8B73EE67-3DF3-43B8-A5CB-E3973CB1710F}" type="slidenum">
              <a:rPr lang="en-US" altLang="en-US" smtClean="0">
                <a:ea typeface="ＭＳ Ｐゴシック" pitchFamily="34" charset="-128"/>
              </a:rPr>
              <a:pPr eaLnBrk="0" fontAlgn="base" hangingPunct="0">
                <a:spcBef>
                  <a:spcPct val="0"/>
                </a:spcBef>
                <a:spcAft>
                  <a:spcPct val="0"/>
                </a:spcAft>
                <a:defRPr/>
              </a:pPr>
              <a:t>3</a:t>
            </a:fld>
            <a:endParaRPr lang="en-US" alt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BB199D-63B9-4F67-A8BC-0A2BB88BEEB3}"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A943A-881A-415E-BE35-B424F6BF2B43}" type="slidenum">
              <a:rPr lang="en-US" smtClean="0"/>
              <a:t>‹#›</a:t>
            </a:fld>
            <a:endParaRPr lang="en-US"/>
          </a:p>
        </p:txBody>
      </p:sp>
    </p:spTree>
    <p:extLst>
      <p:ext uri="{BB962C8B-B14F-4D97-AF65-F5344CB8AC3E}">
        <p14:creationId xmlns:p14="http://schemas.microsoft.com/office/powerpoint/2010/main" val="2865707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BB199D-63B9-4F67-A8BC-0A2BB88BEEB3}"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A943A-881A-415E-BE35-B424F6BF2B43}" type="slidenum">
              <a:rPr lang="en-US" smtClean="0"/>
              <a:t>‹#›</a:t>
            </a:fld>
            <a:endParaRPr lang="en-US"/>
          </a:p>
        </p:txBody>
      </p:sp>
    </p:spTree>
    <p:extLst>
      <p:ext uri="{BB962C8B-B14F-4D97-AF65-F5344CB8AC3E}">
        <p14:creationId xmlns:p14="http://schemas.microsoft.com/office/powerpoint/2010/main" val="212013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BB199D-63B9-4F67-A8BC-0A2BB88BEEB3}"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A943A-881A-415E-BE35-B424F6BF2B43}" type="slidenum">
              <a:rPr lang="en-US" smtClean="0"/>
              <a:t>‹#›</a:t>
            </a:fld>
            <a:endParaRPr lang="en-US"/>
          </a:p>
        </p:txBody>
      </p:sp>
    </p:spTree>
    <p:extLst>
      <p:ext uri="{BB962C8B-B14F-4D97-AF65-F5344CB8AC3E}">
        <p14:creationId xmlns:p14="http://schemas.microsoft.com/office/powerpoint/2010/main" val="166485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BB199D-63B9-4F67-A8BC-0A2BB88BEEB3}"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A943A-881A-415E-BE35-B424F6BF2B43}" type="slidenum">
              <a:rPr lang="en-US" smtClean="0"/>
              <a:t>‹#›</a:t>
            </a:fld>
            <a:endParaRPr lang="en-US"/>
          </a:p>
        </p:txBody>
      </p:sp>
    </p:spTree>
    <p:extLst>
      <p:ext uri="{BB962C8B-B14F-4D97-AF65-F5344CB8AC3E}">
        <p14:creationId xmlns:p14="http://schemas.microsoft.com/office/powerpoint/2010/main" val="1599059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BB199D-63B9-4F67-A8BC-0A2BB88BEEB3}"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A943A-881A-415E-BE35-B424F6BF2B43}" type="slidenum">
              <a:rPr lang="en-US" smtClean="0"/>
              <a:t>‹#›</a:t>
            </a:fld>
            <a:endParaRPr lang="en-US"/>
          </a:p>
        </p:txBody>
      </p:sp>
    </p:spTree>
    <p:extLst>
      <p:ext uri="{BB962C8B-B14F-4D97-AF65-F5344CB8AC3E}">
        <p14:creationId xmlns:p14="http://schemas.microsoft.com/office/powerpoint/2010/main" val="4281885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BB199D-63B9-4F67-A8BC-0A2BB88BEEB3}"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A943A-881A-415E-BE35-B424F6BF2B43}" type="slidenum">
              <a:rPr lang="en-US" smtClean="0"/>
              <a:t>‹#›</a:t>
            </a:fld>
            <a:endParaRPr lang="en-US"/>
          </a:p>
        </p:txBody>
      </p:sp>
    </p:spTree>
    <p:extLst>
      <p:ext uri="{BB962C8B-B14F-4D97-AF65-F5344CB8AC3E}">
        <p14:creationId xmlns:p14="http://schemas.microsoft.com/office/powerpoint/2010/main" val="3283310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BB199D-63B9-4F67-A8BC-0A2BB88BEEB3}" type="datetimeFigureOut">
              <a:rPr lang="en-US" smtClean="0"/>
              <a:t>5/18/2015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4A943A-881A-415E-BE35-B424F6BF2B43}" type="slidenum">
              <a:rPr lang="en-US" smtClean="0"/>
              <a:t>‹#›</a:t>
            </a:fld>
            <a:endParaRPr lang="en-US"/>
          </a:p>
        </p:txBody>
      </p:sp>
    </p:spTree>
    <p:extLst>
      <p:ext uri="{BB962C8B-B14F-4D97-AF65-F5344CB8AC3E}">
        <p14:creationId xmlns:p14="http://schemas.microsoft.com/office/powerpoint/2010/main" val="763052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BB199D-63B9-4F67-A8BC-0A2BB88BEEB3}" type="datetimeFigureOut">
              <a:rPr lang="en-US" smtClean="0"/>
              <a:t>5/18/2015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4A943A-881A-415E-BE35-B424F6BF2B43}" type="slidenum">
              <a:rPr lang="en-US" smtClean="0"/>
              <a:t>‹#›</a:t>
            </a:fld>
            <a:endParaRPr lang="en-US"/>
          </a:p>
        </p:txBody>
      </p:sp>
    </p:spTree>
    <p:extLst>
      <p:ext uri="{BB962C8B-B14F-4D97-AF65-F5344CB8AC3E}">
        <p14:creationId xmlns:p14="http://schemas.microsoft.com/office/powerpoint/2010/main" val="3513549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BB199D-63B9-4F67-A8BC-0A2BB88BEEB3}" type="datetimeFigureOut">
              <a:rPr lang="en-US" smtClean="0"/>
              <a:t>5/18/2015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4A943A-881A-415E-BE35-B424F6BF2B43}" type="slidenum">
              <a:rPr lang="en-US" smtClean="0"/>
              <a:t>‹#›</a:t>
            </a:fld>
            <a:endParaRPr lang="en-US"/>
          </a:p>
        </p:txBody>
      </p:sp>
    </p:spTree>
    <p:extLst>
      <p:ext uri="{BB962C8B-B14F-4D97-AF65-F5344CB8AC3E}">
        <p14:creationId xmlns:p14="http://schemas.microsoft.com/office/powerpoint/2010/main" val="1335348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BB199D-63B9-4F67-A8BC-0A2BB88BEEB3}"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A943A-881A-415E-BE35-B424F6BF2B43}" type="slidenum">
              <a:rPr lang="en-US" smtClean="0"/>
              <a:t>‹#›</a:t>
            </a:fld>
            <a:endParaRPr lang="en-US"/>
          </a:p>
        </p:txBody>
      </p:sp>
    </p:spTree>
    <p:extLst>
      <p:ext uri="{BB962C8B-B14F-4D97-AF65-F5344CB8AC3E}">
        <p14:creationId xmlns:p14="http://schemas.microsoft.com/office/powerpoint/2010/main" val="1999977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BB199D-63B9-4F67-A8BC-0A2BB88BEEB3}"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A943A-881A-415E-BE35-B424F6BF2B43}" type="slidenum">
              <a:rPr lang="en-US" smtClean="0"/>
              <a:t>‹#›</a:t>
            </a:fld>
            <a:endParaRPr lang="en-US"/>
          </a:p>
        </p:txBody>
      </p:sp>
    </p:spTree>
    <p:extLst>
      <p:ext uri="{BB962C8B-B14F-4D97-AF65-F5344CB8AC3E}">
        <p14:creationId xmlns:p14="http://schemas.microsoft.com/office/powerpoint/2010/main" val="339400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B199D-63B9-4F67-A8BC-0A2BB88BEEB3}" type="datetimeFigureOut">
              <a:rPr lang="en-US" smtClean="0"/>
              <a:t>5/18/2015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4A943A-881A-415E-BE35-B424F6BF2B43}" type="slidenum">
              <a:rPr lang="en-US" smtClean="0"/>
              <a:t>‹#›</a:t>
            </a:fld>
            <a:endParaRPr lang="en-US"/>
          </a:p>
        </p:txBody>
      </p:sp>
    </p:spTree>
    <p:extLst>
      <p:ext uri="{BB962C8B-B14F-4D97-AF65-F5344CB8AC3E}">
        <p14:creationId xmlns:p14="http://schemas.microsoft.com/office/powerpoint/2010/main" val="817458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idx="4294967295"/>
          </p:nvPr>
        </p:nvSpPr>
        <p:spPr>
          <a:xfrm>
            <a:off x="0" y="228600"/>
            <a:ext cx="8591550" cy="1066800"/>
          </a:xfrm>
        </p:spPr>
        <p:txBody>
          <a:bodyPr rtlCol="0">
            <a:normAutofit/>
          </a:bodyPr>
          <a:lstStyle/>
          <a:p>
            <a:pPr marL="484632" eaLnBrk="1" fontAlgn="auto" hangingPunct="1">
              <a:spcAft>
                <a:spcPts val="0"/>
              </a:spcAft>
              <a:defRPr/>
            </a:pPr>
            <a:r>
              <a:rPr lang="en-US" dirty="0">
                <a:solidFill>
                  <a:schemeClr val="accent1">
                    <a:tint val="83000"/>
                    <a:satMod val="150000"/>
                  </a:schemeClr>
                </a:solidFill>
                <a:cs typeface="Tunga" pitchFamily="34" charset="0"/>
              </a:rPr>
              <a:t>9</a:t>
            </a:r>
            <a:r>
              <a:rPr lang="en-US" baseline="30000" dirty="0">
                <a:solidFill>
                  <a:schemeClr val="accent1">
                    <a:tint val="83000"/>
                    <a:satMod val="150000"/>
                  </a:schemeClr>
                </a:solidFill>
                <a:cs typeface="Tunga" pitchFamily="34" charset="0"/>
              </a:rPr>
              <a:t>th</a:t>
            </a:r>
            <a:r>
              <a:rPr lang="en-US" dirty="0">
                <a:solidFill>
                  <a:schemeClr val="accent1">
                    <a:tint val="83000"/>
                    <a:satMod val="150000"/>
                  </a:schemeClr>
                </a:solidFill>
                <a:cs typeface="Tunga" pitchFamily="34" charset="0"/>
              </a:rPr>
              <a:t> Honors </a:t>
            </a:r>
            <a:r>
              <a:rPr lang="en-US" dirty="0" smtClean="0">
                <a:solidFill>
                  <a:srgbClr val="FF0000"/>
                </a:solidFill>
                <a:cs typeface="Tunga" pitchFamily="34" charset="0"/>
              </a:rPr>
              <a:t>5.18.15</a:t>
            </a:r>
          </a:p>
        </p:txBody>
      </p:sp>
      <p:sp>
        <p:nvSpPr>
          <p:cNvPr id="9" name="Content Placeholder 8"/>
          <p:cNvSpPr>
            <a:spLocks noGrp="1"/>
          </p:cNvSpPr>
          <p:nvPr>
            <p:ph sz="quarter" idx="4294967295"/>
          </p:nvPr>
        </p:nvSpPr>
        <p:spPr>
          <a:xfrm>
            <a:off x="0" y="1143000"/>
            <a:ext cx="4343400" cy="5334000"/>
          </a:xfrm>
        </p:spPr>
        <p:txBody>
          <a:bodyPr rtlCol="0">
            <a:normAutofit fontScale="25000" lnSpcReduction="20000"/>
          </a:bodyPr>
          <a:lstStyle/>
          <a:p>
            <a:pPr marL="0" indent="0" eaLnBrk="1" fontAlgn="auto" hangingPunct="1">
              <a:lnSpc>
                <a:spcPct val="90000"/>
              </a:lnSpc>
              <a:spcAft>
                <a:spcPts val="0"/>
              </a:spcAft>
              <a:buFont typeface="Arial" panose="020B0604020202020204" pitchFamily="34" charset="0"/>
              <a:buNone/>
              <a:defRPr/>
            </a:pPr>
            <a:r>
              <a:rPr lang="en-US" sz="5800" b="1" u="sng" dirty="0" smtClean="0"/>
              <a:t>Turn in:</a:t>
            </a:r>
            <a:r>
              <a:rPr lang="en-US" sz="5800" b="1" dirty="0" smtClean="0"/>
              <a:t> </a:t>
            </a:r>
          </a:p>
          <a:p>
            <a:pPr marL="628650" indent="-571500">
              <a:buFont typeface="Wingdings" panose="05000000000000000000" pitchFamily="2" charset="2"/>
              <a:buChar char="Ø"/>
              <a:defRPr/>
            </a:pPr>
            <a:r>
              <a:rPr lang="en-US" sz="9600" b="1" dirty="0" smtClean="0"/>
              <a:t>Nothing…</a:t>
            </a:r>
            <a:endParaRPr lang="en-US" sz="9600" b="1" dirty="0"/>
          </a:p>
          <a:p>
            <a:pPr marL="57150" indent="0">
              <a:buNone/>
              <a:defRPr/>
            </a:pPr>
            <a:endParaRPr lang="en-US" sz="6000" b="1" dirty="0" smtClean="0"/>
          </a:p>
          <a:p>
            <a:pPr marL="514350" indent="-457200">
              <a:buFont typeface="Wingdings" panose="05000000000000000000" pitchFamily="2" charset="2"/>
              <a:buChar char="Ø"/>
              <a:defRPr/>
            </a:pPr>
            <a:endParaRPr lang="en-US" sz="6000" b="1" dirty="0"/>
          </a:p>
          <a:p>
            <a:pPr marL="514350" indent="-457200">
              <a:buFont typeface="Wingdings" panose="05000000000000000000" pitchFamily="2" charset="2"/>
              <a:buChar char="Ø"/>
              <a:defRPr/>
            </a:pPr>
            <a:endParaRPr lang="en-US" sz="5800" b="1" dirty="0" smtClean="0"/>
          </a:p>
          <a:p>
            <a:pPr marL="0" indent="0" eaLnBrk="1" fontAlgn="auto" hangingPunct="1">
              <a:lnSpc>
                <a:spcPct val="90000"/>
              </a:lnSpc>
              <a:spcAft>
                <a:spcPts val="0"/>
              </a:spcAft>
              <a:buFont typeface="Arial" panose="020B0604020202020204" pitchFamily="34" charset="0"/>
              <a:buNone/>
              <a:defRPr/>
            </a:pPr>
            <a:r>
              <a:rPr lang="en-US" sz="5800" b="1" u="sng" dirty="0" smtClean="0"/>
              <a:t>Take out :</a:t>
            </a:r>
            <a:r>
              <a:rPr lang="en-US" sz="5800" b="1" dirty="0" smtClean="0"/>
              <a:t> </a:t>
            </a:r>
          </a:p>
          <a:p>
            <a:pPr marL="273050" indent="-273050" eaLnBrk="1" fontAlgn="auto" hangingPunct="1">
              <a:lnSpc>
                <a:spcPct val="90000"/>
              </a:lnSpc>
              <a:spcAft>
                <a:spcPts val="0"/>
              </a:spcAft>
              <a:buFont typeface="Arial" panose="020B0604020202020204" pitchFamily="34" charset="0"/>
              <a:buNone/>
              <a:defRPr/>
            </a:pPr>
            <a:endParaRPr lang="en-US" sz="5800" b="1" dirty="0" smtClean="0"/>
          </a:p>
          <a:p>
            <a:pPr marL="673100" lvl="1" indent="-273050" eaLnBrk="1" fontAlgn="auto" hangingPunct="1">
              <a:lnSpc>
                <a:spcPct val="90000"/>
              </a:lnSpc>
              <a:spcAft>
                <a:spcPts val="0"/>
              </a:spcAft>
              <a:buFont typeface="Wingdings" pitchFamily="2" charset="2"/>
              <a:buChar char="Ø"/>
              <a:defRPr/>
            </a:pPr>
            <a:r>
              <a:rPr lang="en-US" sz="5800" b="1" dirty="0" smtClean="0"/>
              <a:t>Pen/Pencil</a:t>
            </a:r>
          </a:p>
          <a:p>
            <a:pPr marL="673100" lvl="1" indent="-273050" eaLnBrk="1" fontAlgn="auto" hangingPunct="1">
              <a:lnSpc>
                <a:spcPct val="90000"/>
              </a:lnSpc>
              <a:spcAft>
                <a:spcPts val="0"/>
              </a:spcAft>
              <a:buFont typeface="Wingdings" pitchFamily="2" charset="2"/>
              <a:buChar char="Ø"/>
              <a:defRPr/>
            </a:pPr>
            <a:r>
              <a:rPr lang="en-US" sz="5800" b="1" dirty="0" smtClean="0"/>
              <a:t>Planner</a:t>
            </a:r>
          </a:p>
          <a:p>
            <a:pPr marL="673100" lvl="1" indent="-273050" eaLnBrk="1" fontAlgn="auto" hangingPunct="1">
              <a:lnSpc>
                <a:spcPct val="90000"/>
              </a:lnSpc>
              <a:spcAft>
                <a:spcPts val="0"/>
              </a:spcAft>
              <a:buFont typeface="Wingdings" pitchFamily="2" charset="2"/>
              <a:buChar char="Ø"/>
              <a:defRPr/>
            </a:pPr>
            <a:r>
              <a:rPr lang="en-US" sz="5800" b="1" dirty="0" smtClean="0"/>
              <a:t>Notes</a:t>
            </a:r>
          </a:p>
          <a:p>
            <a:pPr marL="673100" lvl="1" indent="-273050" eaLnBrk="1" fontAlgn="auto" hangingPunct="1">
              <a:lnSpc>
                <a:spcPct val="90000"/>
              </a:lnSpc>
              <a:spcAft>
                <a:spcPts val="0"/>
              </a:spcAft>
              <a:buFont typeface="Wingdings" pitchFamily="2" charset="2"/>
              <a:buChar char="Ø"/>
              <a:defRPr/>
            </a:pPr>
            <a:endParaRPr lang="en-US" sz="5800" b="1" dirty="0" smtClean="0"/>
          </a:p>
          <a:p>
            <a:pPr marL="400050" lvl="1" indent="0" eaLnBrk="1" fontAlgn="auto" hangingPunct="1">
              <a:lnSpc>
                <a:spcPct val="90000"/>
              </a:lnSpc>
              <a:spcAft>
                <a:spcPts val="0"/>
              </a:spcAft>
              <a:buNone/>
              <a:defRPr/>
            </a:pPr>
            <a:endParaRPr lang="en-US" sz="5800" b="1" dirty="0" smtClean="0"/>
          </a:p>
          <a:p>
            <a:pPr marL="673100" lvl="1" indent="-273050" eaLnBrk="1" fontAlgn="auto" hangingPunct="1">
              <a:lnSpc>
                <a:spcPct val="90000"/>
              </a:lnSpc>
              <a:spcAft>
                <a:spcPts val="0"/>
              </a:spcAft>
              <a:buFont typeface="Wingdings" pitchFamily="2" charset="2"/>
              <a:buChar char="Ø"/>
              <a:defRPr/>
            </a:pPr>
            <a:endParaRPr lang="en-US" sz="5800" b="1" dirty="0" smtClean="0"/>
          </a:p>
          <a:p>
            <a:pPr marL="0" indent="0" eaLnBrk="1" fontAlgn="auto" hangingPunct="1">
              <a:lnSpc>
                <a:spcPct val="90000"/>
              </a:lnSpc>
              <a:spcAft>
                <a:spcPts val="0"/>
              </a:spcAft>
              <a:buFont typeface="Arial" panose="020B0604020202020204" pitchFamily="34" charset="0"/>
              <a:buNone/>
              <a:defRPr/>
            </a:pPr>
            <a:r>
              <a:rPr lang="en-US" sz="5800" b="1" u="sng" dirty="0"/>
              <a:t>T</a:t>
            </a:r>
            <a:r>
              <a:rPr lang="en-US" sz="5800" b="1" u="sng" dirty="0" smtClean="0"/>
              <a:t>oday’s Learning Objectives:</a:t>
            </a:r>
          </a:p>
          <a:p>
            <a:pPr marL="273050" indent="-273050" eaLnBrk="1" fontAlgn="auto" hangingPunct="1">
              <a:lnSpc>
                <a:spcPct val="90000"/>
              </a:lnSpc>
              <a:spcAft>
                <a:spcPts val="0"/>
              </a:spcAft>
              <a:buFont typeface="Arial" panose="020B0604020202020204" pitchFamily="34" charset="0"/>
              <a:buNone/>
              <a:defRPr/>
            </a:pPr>
            <a:endParaRPr lang="en-US" sz="7400" b="1" u="sng" dirty="0" smtClean="0"/>
          </a:p>
          <a:p>
            <a:pPr marL="576263" lvl="1" indent="-273050" eaLnBrk="1" fontAlgn="auto" hangingPunct="1">
              <a:lnSpc>
                <a:spcPct val="90000"/>
              </a:lnSpc>
              <a:spcAft>
                <a:spcPts val="0"/>
              </a:spcAft>
              <a:buFont typeface="Wingdings" pitchFamily="2" charset="2"/>
              <a:buChar char="Ø"/>
              <a:defRPr/>
            </a:pPr>
            <a:r>
              <a:rPr lang="en-US" sz="7400" b="1" dirty="0" smtClean="0"/>
              <a:t>I can create describe the nature of power, politics, and government, and implement a plan for the United States government.</a:t>
            </a:r>
            <a:endParaRPr lang="en-US" sz="7400" dirty="0" smtClean="0"/>
          </a:p>
        </p:txBody>
      </p:sp>
      <p:sp>
        <p:nvSpPr>
          <p:cNvPr id="27652" name="Content Placeholder 9"/>
          <p:cNvSpPr>
            <a:spLocks noGrp="1"/>
          </p:cNvSpPr>
          <p:nvPr>
            <p:ph sz="quarter" idx="4294967295"/>
          </p:nvPr>
        </p:nvSpPr>
        <p:spPr>
          <a:xfrm>
            <a:off x="4645025" y="1219200"/>
            <a:ext cx="4498975" cy="4602163"/>
          </a:xfrm>
        </p:spPr>
        <p:txBody>
          <a:bodyPr rtlCol="0">
            <a:noAutofit/>
          </a:bodyPr>
          <a:lstStyle/>
          <a:p>
            <a:pPr marL="57150" indent="0" eaLnBrk="1" fontAlgn="auto" hangingPunct="1">
              <a:spcAft>
                <a:spcPts val="0"/>
              </a:spcAft>
              <a:buFont typeface="Wingdings" pitchFamily="2" charset="2"/>
              <a:buNone/>
              <a:defRPr/>
            </a:pPr>
            <a:r>
              <a:rPr lang="en-US" b="1" u="sng" dirty="0" smtClean="0"/>
              <a:t>Today’s Agenda:</a:t>
            </a:r>
          </a:p>
          <a:p>
            <a:pPr marL="514350" indent="-457200">
              <a:buFont typeface="Wingdings" panose="05000000000000000000" pitchFamily="2" charset="2"/>
              <a:buChar char="Ø"/>
              <a:defRPr/>
            </a:pPr>
            <a:r>
              <a:rPr lang="en-US" sz="2400" b="1" i="1" dirty="0" smtClean="0"/>
              <a:t>Let’s </a:t>
            </a:r>
            <a:r>
              <a:rPr lang="en-US" sz="2400" b="1" i="1" smtClean="0"/>
              <a:t>back up…TRS #3</a:t>
            </a:r>
            <a:endParaRPr lang="en-US" sz="2400" b="1" i="1" dirty="0" smtClean="0"/>
          </a:p>
          <a:p>
            <a:pPr marL="514350" indent="-457200">
              <a:buFont typeface="Wingdings" panose="05000000000000000000" pitchFamily="2" charset="2"/>
              <a:buChar char="Ø"/>
              <a:defRPr/>
            </a:pPr>
            <a:r>
              <a:rPr lang="en-US" sz="2400" b="1" i="1" dirty="0" smtClean="0"/>
              <a:t>Thesis writing</a:t>
            </a:r>
          </a:p>
          <a:p>
            <a:pPr marL="514350" indent="-457200">
              <a:buFont typeface="Wingdings" panose="05000000000000000000" pitchFamily="2" charset="2"/>
              <a:buChar char="Ø"/>
              <a:defRPr/>
            </a:pPr>
            <a:r>
              <a:rPr lang="en-US" sz="2400" b="1" i="1" dirty="0" smtClean="0"/>
              <a:t>Outline guide, take 2</a:t>
            </a:r>
          </a:p>
          <a:p>
            <a:pPr marL="514350" indent="-457200">
              <a:buFont typeface="Wingdings" panose="05000000000000000000" pitchFamily="2" charset="2"/>
              <a:buChar char="Ø"/>
              <a:defRPr/>
            </a:pPr>
            <a:r>
              <a:rPr lang="en-US" sz="2400" b="1" i="1" dirty="0" smtClean="0"/>
              <a:t>Writing…</a:t>
            </a:r>
            <a:endParaRPr lang="en-US" sz="2000" b="1" i="1" dirty="0" smtClean="0"/>
          </a:p>
          <a:p>
            <a:pPr marL="57150" indent="0">
              <a:buNone/>
              <a:defRPr/>
            </a:pPr>
            <a:r>
              <a:rPr lang="en-US" sz="2400" b="1" i="1" dirty="0" smtClean="0"/>
              <a:t> </a:t>
            </a:r>
          </a:p>
          <a:p>
            <a:pPr marL="57150" indent="0" eaLnBrk="1" fontAlgn="auto" hangingPunct="1">
              <a:spcAft>
                <a:spcPts val="0"/>
              </a:spcAft>
              <a:buFont typeface="Arial" panose="020B0604020202020204" pitchFamily="34" charset="0"/>
              <a:buNone/>
              <a:defRPr/>
            </a:pPr>
            <a:r>
              <a:rPr lang="en-US" sz="3600" b="1" u="sng" dirty="0" smtClean="0"/>
              <a:t>HW:</a:t>
            </a:r>
          </a:p>
          <a:p>
            <a:pPr marL="628650" indent="-571500" eaLnBrk="1" fontAlgn="auto" hangingPunct="1">
              <a:spcAft>
                <a:spcPts val="0"/>
              </a:spcAft>
              <a:buFont typeface="Wingdings" panose="05000000000000000000" pitchFamily="2" charset="2"/>
              <a:buChar char="Ø"/>
              <a:defRPr/>
            </a:pPr>
            <a:r>
              <a:rPr lang="en-US" sz="2400" b="1" dirty="0" smtClean="0"/>
              <a:t>Revise your thesis for peer editing on Wednesday…</a:t>
            </a:r>
          </a:p>
          <a:p>
            <a:pPr marL="628650" indent="-571500" eaLnBrk="1" fontAlgn="auto" hangingPunct="1">
              <a:spcAft>
                <a:spcPts val="0"/>
              </a:spcAft>
              <a:buFont typeface="Wingdings" panose="05000000000000000000" pitchFamily="2" charset="2"/>
              <a:buChar char="Ø"/>
              <a:defRPr/>
            </a:pPr>
            <a:r>
              <a:rPr lang="en-US" sz="2400" b="1" dirty="0" smtClean="0"/>
              <a:t>Final draft due:  5/29/15</a:t>
            </a:r>
          </a:p>
          <a:p>
            <a:pPr marL="1028700" lvl="1" indent="-571500">
              <a:buFont typeface="Wingdings" panose="05000000000000000000" pitchFamily="2" charset="2"/>
              <a:buChar char="Ø"/>
              <a:defRPr/>
            </a:pPr>
            <a:endParaRPr lang="en-US" sz="1600" b="1" dirty="0" smtClean="0"/>
          </a:p>
        </p:txBody>
      </p:sp>
    </p:spTree>
    <p:extLst>
      <p:ext uri="{BB962C8B-B14F-4D97-AF65-F5344CB8AC3E}">
        <p14:creationId xmlns:p14="http://schemas.microsoft.com/office/powerpoint/2010/main" val="185576200"/>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idx="4294967295"/>
          </p:nvPr>
        </p:nvSpPr>
        <p:spPr>
          <a:xfrm>
            <a:off x="0" y="228600"/>
            <a:ext cx="8591550" cy="1066800"/>
          </a:xfrm>
        </p:spPr>
        <p:txBody>
          <a:bodyPr rtlCol="0">
            <a:normAutofit/>
          </a:bodyPr>
          <a:lstStyle/>
          <a:p>
            <a:pPr marL="484632" eaLnBrk="1" fontAlgn="auto" hangingPunct="1">
              <a:spcAft>
                <a:spcPts val="0"/>
              </a:spcAft>
              <a:defRPr/>
            </a:pPr>
            <a:r>
              <a:rPr lang="en-US" dirty="0" smtClean="0">
                <a:solidFill>
                  <a:schemeClr val="accent1">
                    <a:tint val="83000"/>
                    <a:satMod val="150000"/>
                  </a:schemeClr>
                </a:solidFill>
                <a:cs typeface="Tunga" pitchFamily="34" charset="0"/>
              </a:rPr>
              <a:t>Thesis</a:t>
            </a:r>
            <a:endParaRPr lang="en-US" dirty="0" smtClean="0">
              <a:solidFill>
                <a:srgbClr val="FF0000"/>
              </a:solidFill>
              <a:cs typeface="Tunga" pitchFamily="34" charset="0"/>
            </a:endParaRPr>
          </a:p>
        </p:txBody>
      </p:sp>
      <p:sp>
        <p:nvSpPr>
          <p:cNvPr id="9" name="Content Placeholder 8"/>
          <p:cNvSpPr>
            <a:spLocks noGrp="1"/>
          </p:cNvSpPr>
          <p:nvPr>
            <p:ph sz="quarter" idx="4294967295"/>
          </p:nvPr>
        </p:nvSpPr>
        <p:spPr>
          <a:xfrm>
            <a:off x="0" y="1143000"/>
            <a:ext cx="9144000" cy="5334000"/>
          </a:xfrm>
        </p:spPr>
        <p:txBody>
          <a:bodyPr rtlCol="0">
            <a:normAutofit fontScale="70000" lnSpcReduction="20000"/>
          </a:bodyPr>
          <a:lstStyle/>
          <a:p>
            <a:pPr marL="0" indent="0" algn="ctr" eaLnBrk="1" fontAlgn="auto" hangingPunct="1">
              <a:lnSpc>
                <a:spcPct val="90000"/>
              </a:lnSpc>
              <a:spcAft>
                <a:spcPts val="0"/>
              </a:spcAft>
              <a:buFont typeface="Arial" panose="020B0604020202020204" pitchFamily="34" charset="0"/>
              <a:buNone/>
              <a:defRPr/>
            </a:pPr>
            <a:r>
              <a:rPr lang="en-US" sz="5800" b="1" u="sng" dirty="0" smtClean="0"/>
              <a:t>It is your proposal!</a:t>
            </a:r>
          </a:p>
          <a:p>
            <a:pPr>
              <a:lnSpc>
                <a:spcPct val="90000"/>
              </a:lnSpc>
              <a:defRPr/>
            </a:pPr>
            <a:r>
              <a:rPr lang="en-US" sz="5800" b="1" dirty="0" smtClean="0"/>
              <a:t>What should the US </a:t>
            </a:r>
            <a:r>
              <a:rPr lang="en-US" sz="5800" b="1" i="1" u="sng" dirty="0" smtClean="0"/>
              <a:t>do</a:t>
            </a:r>
            <a:r>
              <a:rPr lang="en-US" sz="5800" b="1" dirty="0" smtClean="0"/>
              <a:t> about your foreign policy issue?</a:t>
            </a:r>
          </a:p>
          <a:p>
            <a:pPr>
              <a:lnSpc>
                <a:spcPct val="90000"/>
              </a:lnSpc>
              <a:defRPr/>
            </a:pPr>
            <a:r>
              <a:rPr lang="en-US" sz="5800" b="1" dirty="0" smtClean="0"/>
              <a:t>Be specific about the policy (tools, sanctions, </a:t>
            </a:r>
            <a:r>
              <a:rPr lang="en-US" sz="5800" b="1" dirty="0" err="1" smtClean="0"/>
              <a:t>ead</a:t>
            </a:r>
            <a:r>
              <a:rPr lang="en-US" sz="5800" b="1" dirty="0" smtClean="0"/>
              <a:t>, </a:t>
            </a:r>
            <a:r>
              <a:rPr lang="en-US" sz="5800" b="1" dirty="0" smtClean="0"/>
              <a:t>tariffs</a:t>
            </a:r>
            <a:r>
              <a:rPr lang="en-US" sz="5800" b="1" dirty="0" smtClean="0"/>
              <a:t>, trade access, threat of military force, alliances, etc.)</a:t>
            </a:r>
          </a:p>
          <a:p>
            <a:pPr>
              <a:lnSpc>
                <a:spcPct val="90000"/>
              </a:lnSpc>
              <a:defRPr/>
            </a:pPr>
            <a:r>
              <a:rPr lang="en-US" sz="5800" b="1" dirty="0" smtClean="0"/>
              <a:t>Reward/punishment?</a:t>
            </a:r>
          </a:p>
          <a:p>
            <a:pPr>
              <a:lnSpc>
                <a:spcPct val="90000"/>
              </a:lnSpc>
              <a:defRPr/>
            </a:pPr>
            <a:r>
              <a:rPr lang="en-US" sz="5800" b="1" dirty="0" smtClean="0"/>
              <a:t>What effect will it have?  What success will it bring?</a:t>
            </a:r>
            <a:endParaRPr lang="en-US" sz="7400" dirty="0" smtClean="0"/>
          </a:p>
        </p:txBody>
      </p:sp>
    </p:spTree>
    <p:extLst>
      <p:ext uri="{BB962C8B-B14F-4D97-AF65-F5344CB8AC3E}">
        <p14:creationId xmlns:p14="http://schemas.microsoft.com/office/powerpoint/2010/main" val="1888423822"/>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t="-1000" b="-1000"/>
          </a:stretch>
        </a:blipFill>
        <a:effectLst/>
      </p:bgPr>
    </p:bg>
    <p:spTree>
      <p:nvGrpSpPr>
        <p:cNvPr id="1" name=""/>
        <p:cNvGrpSpPr/>
        <p:nvPr/>
      </p:nvGrpSpPr>
      <p:grpSpPr>
        <a:xfrm>
          <a:off x="0" y="0"/>
          <a:ext cx="0" cy="0"/>
          <a:chOff x="0" y="0"/>
          <a:chExt cx="0" cy="0"/>
        </a:xfrm>
      </p:grpSpPr>
      <p:sp>
        <p:nvSpPr>
          <p:cNvPr id="25602" name="Title 3"/>
          <p:cNvSpPr>
            <a:spLocks noGrp="1"/>
          </p:cNvSpPr>
          <p:nvPr>
            <p:ph type="title" idx="4294967295"/>
          </p:nvPr>
        </p:nvSpPr>
        <p:spPr>
          <a:xfrm>
            <a:off x="0" y="228600"/>
            <a:ext cx="8591550" cy="1066800"/>
          </a:xfrm>
        </p:spPr>
        <p:txBody>
          <a:bodyPr rtlCol="0">
            <a:normAutofit/>
          </a:bodyPr>
          <a:lstStyle/>
          <a:p>
            <a:pPr marL="484632" eaLnBrk="1" fontAlgn="auto" hangingPunct="1">
              <a:spcAft>
                <a:spcPts val="0"/>
              </a:spcAft>
              <a:defRPr/>
            </a:pPr>
            <a:r>
              <a:rPr lang="en-US" dirty="0" smtClean="0">
                <a:solidFill>
                  <a:schemeClr val="accent1">
                    <a:tint val="83000"/>
                    <a:satMod val="150000"/>
                  </a:schemeClr>
                </a:solidFill>
                <a:cs typeface="Tunga" pitchFamily="34" charset="0"/>
              </a:rPr>
              <a:t>Thesis</a:t>
            </a:r>
            <a:endParaRPr lang="en-US" dirty="0" smtClean="0">
              <a:solidFill>
                <a:srgbClr val="FF0000"/>
              </a:solidFill>
              <a:cs typeface="Tunga" pitchFamily="34" charset="0"/>
            </a:endParaRPr>
          </a:p>
        </p:txBody>
      </p:sp>
      <p:sp>
        <p:nvSpPr>
          <p:cNvPr id="9" name="Content Placeholder 8"/>
          <p:cNvSpPr>
            <a:spLocks noGrp="1"/>
          </p:cNvSpPr>
          <p:nvPr>
            <p:ph sz="quarter" idx="4294967295"/>
          </p:nvPr>
        </p:nvSpPr>
        <p:spPr>
          <a:xfrm>
            <a:off x="0" y="1143000"/>
            <a:ext cx="9144000" cy="5334000"/>
          </a:xfrm>
        </p:spPr>
        <p:txBody>
          <a:bodyPr rtlCol="0">
            <a:normAutofit fontScale="77500" lnSpcReduction="20000"/>
          </a:bodyPr>
          <a:lstStyle/>
          <a:p>
            <a:pPr marL="0" indent="0" algn="ctr" eaLnBrk="1" fontAlgn="auto" hangingPunct="1">
              <a:lnSpc>
                <a:spcPct val="90000"/>
              </a:lnSpc>
              <a:spcAft>
                <a:spcPts val="0"/>
              </a:spcAft>
              <a:buFont typeface="Arial" panose="020B0604020202020204" pitchFamily="34" charset="0"/>
              <a:buNone/>
              <a:defRPr/>
            </a:pPr>
            <a:r>
              <a:rPr lang="en-US" sz="4800" b="1" u="sng" dirty="0" smtClean="0"/>
              <a:t>This is a hypothetical only…</a:t>
            </a:r>
          </a:p>
          <a:p>
            <a:pPr marL="0" indent="0" algn="ctr" eaLnBrk="1" fontAlgn="auto" hangingPunct="1">
              <a:lnSpc>
                <a:spcPct val="90000"/>
              </a:lnSpc>
              <a:spcAft>
                <a:spcPts val="0"/>
              </a:spcAft>
              <a:buFont typeface="Arial" panose="020B0604020202020204" pitchFamily="34" charset="0"/>
              <a:buNone/>
              <a:defRPr/>
            </a:pPr>
            <a:endParaRPr lang="en-US" sz="4800" b="1" u="sng" dirty="0" smtClean="0"/>
          </a:p>
          <a:p>
            <a:pPr>
              <a:lnSpc>
                <a:spcPct val="90000"/>
              </a:lnSpc>
              <a:defRPr/>
            </a:pPr>
            <a:r>
              <a:rPr lang="en-US" sz="3100" b="1" dirty="0" smtClean="0"/>
              <a:t>The Washington state legislature will comply with the Supreme Court ruling in </a:t>
            </a:r>
            <a:r>
              <a:rPr lang="en-US" sz="3100" b="1" i="1" dirty="0" err="1" smtClean="0"/>
              <a:t>McCleary</a:t>
            </a:r>
            <a:r>
              <a:rPr lang="en-US" sz="3100" b="1" i="1" dirty="0" smtClean="0"/>
              <a:t> vs. the state of Washington </a:t>
            </a:r>
            <a:r>
              <a:rPr lang="en-US" sz="3100" b="1" dirty="0" smtClean="0"/>
              <a:t>by providing for ample funding for all public school students without creating new tax avenues to allow for reduced class size, cost of living adjustments for employees, and technology updates by December 31, 2015 or members of the congress will face daily individual fines and potential criminal charges with incarceration</a:t>
            </a:r>
            <a:r>
              <a:rPr lang="en-US" sz="3100" b="1" dirty="0" smtClean="0"/>
              <a:t>.</a:t>
            </a:r>
          </a:p>
          <a:p>
            <a:pPr>
              <a:lnSpc>
                <a:spcPct val="90000"/>
              </a:lnSpc>
              <a:defRPr/>
            </a:pPr>
            <a:endParaRPr lang="en-US" sz="3100" b="1" dirty="0" smtClean="0"/>
          </a:p>
          <a:p>
            <a:pPr>
              <a:lnSpc>
                <a:spcPct val="90000"/>
              </a:lnSpc>
              <a:defRPr/>
            </a:pPr>
            <a:r>
              <a:rPr lang="en-US" sz="3100" b="1" i="1" dirty="0" smtClean="0"/>
              <a:t>Did we address the following?</a:t>
            </a:r>
          </a:p>
          <a:p>
            <a:pPr lvl="1">
              <a:lnSpc>
                <a:spcPct val="90000"/>
              </a:lnSpc>
              <a:defRPr/>
            </a:pPr>
            <a:r>
              <a:rPr lang="en-US" sz="2700" b="1" i="1" dirty="0" smtClean="0"/>
              <a:t>The action</a:t>
            </a:r>
          </a:p>
          <a:p>
            <a:pPr lvl="1">
              <a:lnSpc>
                <a:spcPct val="90000"/>
              </a:lnSpc>
              <a:defRPr/>
            </a:pPr>
            <a:r>
              <a:rPr lang="en-US" sz="2700" b="1" i="1" dirty="0" smtClean="0"/>
              <a:t>Be specific about the policy</a:t>
            </a:r>
          </a:p>
          <a:p>
            <a:pPr lvl="1">
              <a:lnSpc>
                <a:spcPct val="90000"/>
              </a:lnSpc>
              <a:defRPr/>
            </a:pPr>
            <a:r>
              <a:rPr lang="en-US" sz="2700" b="1" i="1" dirty="0" smtClean="0"/>
              <a:t>Reward/Punishment</a:t>
            </a:r>
          </a:p>
          <a:p>
            <a:pPr lvl="1">
              <a:lnSpc>
                <a:spcPct val="90000"/>
              </a:lnSpc>
              <a:defRPr/>
            </a:pPr>
            <a:r>
              <a:rPr lang="en-US" sz="2700" b="1" i="1" dirty="0" smtClean="0"/>
              <a:t>Effect?</a:t>
            </a:r>
          </a:p>
        </p:txBody>
      </p:sp>
    </p:spTree>
    <p:extLst>
      <p:ext uri="{BB962C8B-B14F-4D97-AF65-F5344CB8AC3E}">
        <p14:creationId xmlns:p14="http://schemas.microsoft.com/office/powerpoint/2010/main" val="3585162014"/>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232</Words>
  <Application>Microsoft Office PowerPoint</Application>
  <PresentationFormat>On-screen Show (4:3)</PresentationFormat>
  <Paragraphs>45</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9th Honors 5.18.15</vt:lpstr>
      <vt:lpstr>Thesis</vt:lpstr>
      <vt:lpstr>Thesis</vt:lpstr>
    </vt:vector>
  </TitlesOfParts>
  <Company>Issaquah School District 411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9th Honors 5.18.15</dc:title>
  <dc:creator>Windows User</dc:creator>
  <cp:lastModifiedBy>Windows User</cp:lastModifiedBy>
  <cp:revision>3</cp:revision>
  <dcterms:created xsi:type="dcterms:W3CDTF">2015-05-18T13:55:18Z</dcterms:created>
  <dcterms:modified xsi:type="dcterms:W3CDTF">2015-05-18T21:44:24Z</dcterms:modified>
</cp:coreProperties>
</file>