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AD43-345F-4987-9315-DF94E602241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DEEE-D170-4735-A502-6F4428CD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AD43-345F-4987-9315-DF94E602241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DEEE-D170-4735-A502-6F4428CD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4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AD43-345F-4987-9315-DF94E602241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DEEE-D170-4735-A502-6F4428CD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3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AD43-345F-4987-9315-DF94E602241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DEEE-D170-4735-A502-6F4428CD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1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AD43-345F-4987-9315-DF94E602241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DEEE-D170-4735-A502-6F4428CD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2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AD43-345F-4987-9315-DF94E602241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DEEE-D170-4735-A502-6F4428CD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4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AD43-345F-4987-9315-DF94E602241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DEEE-D170-4735-A502-6F4428CD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0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AD43-345F-4987-9315-DF94E602241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DEEE-D170-4735-A502-6F4428CD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4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AD43-345F-4987-9315-DF94E602241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DEEE-D170-4735-A502-6F4428CD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2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AD43-345F-4987-9315-DF94E602241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DEEE-D170-4735-A502-6F4428CD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0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AD43-345F-4987-9315-DF94E602241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DEEE-D170-4735-A502-6F4428CD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4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-9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5AD43-345F-4987-9315-DF94E602241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6DEEE-D170-4735-A502-6F4428CD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0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  <a:prstGeom prst="rect">
            <a:avLst/>
          </a:prstGeo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9</a:t>
            </a:r>
            <a:r>
              <a:rPr lang="en-US" baseline="300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Honors </a:t>
            </a:r>
            <a:r>
              <a:rPr lang="en-US" dirty="0" smtClean="0">
                <a:solidFill>
                  <a:srgbClr val="FF0000"/>
                </a:solidFill>
                <a:cs typeface="Tunga" pitchFamily="34" charset="0"/>
              </a:rPr>
              <a:t>9.16.14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Turn in:</a:t>
            </a:r>
            <a:r>
              <a:rPr lang="en-US" sz="36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3600" b="1" dirty="0" smtClean="0"/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dirty="0" smtClean="0"/>
              <a:t>Critical Read “Humans Try to Control Nature”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Take out:</a:t>
            </a:r>
            <a:r>
              <a:rPr lang="en-US" sz="36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3600" b="1" dirty="0" smtClean="0"/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dirty="0" smtClean="0"/>
              <a:t>Planner, your reading, pen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Today’s Learning Objectives: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3600" b="1" u="sng" dirty="0" smtClean="0"/>
          </a:p>
          <a:p>
            <a:pPr marL="576263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dirty="0" smtClean="0"/>
              <a:t>I can explain how cultural aspects might  be related to geography.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46021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" indent="0" eaLnBrk="1" hangingPunct="1">
              <a:buFont typeface="Wingdings" pitchFamily="2" charset="2"/>
              <a:buNone/>
            </a:pPr>
            <a:r>
              <a:rPr lang="en-US" b="1" u="sng" dirty="0" smtClean="0"/>
              <a:t>Today’s Agenda:</a:t>
            </a:r>
          </a:p>
          <a:p>
            <a:pPr marL="57150" indent="0" eaLnBrk="1" hangingPunct="1"/>
            <a:r>
              <a:rPr lang="en-US" sz="2800" dirty="0" smtClean="0"/>
              <a:t>Discuss reading—let’s make connections to culture…</a:t>
            </a:r>
            <a:endParaRPr lang="en-US" sz="2800" dirty="0"/>
          </a:p>
          <a:p>
            <a:pPr marL="57150" indent="0" eaLnBrk="1" hangingPunct="1"/>
            <a:endParaRPr lang="en-US" sz="2800" dirty="0" smtClean="0"/>
          </a:p>
          <a:p>
            <a:pPr marL="57150" indent="0" eaLnBrk="1" hangingPunct="1">
              <a:buNone/>
            </a:pPr>
            <a:r>
              <a:rPr lang="en-US" sz="2800" b="1" u="sng" dirty="0" smtClean="0"/>
              <a:t>HW:</a:t>
            </a:r>
            <a:r>
              <a:rPr lang="en-US" sz="2800" dirty="0" smtClean="0"/>
              <a:t> </a:t>
            </a:r>
          </a:p>
          <a:p>
            <a:pPr marL="571500" indent="-514350" eaLnBrk="1" hangingPunct="1">
              <a:buAutoNum type="arabicPeriod"/>
            </a:pPr>
            <a:r>
              <a:rPr lang="en-US" sz="2800" dirty="0" smtClean="0"/>
              <a:t>Read “Civilization” Case Study—use a culture chart—focus on </a:t>
            </a:r>
            <a:r>
              <a:rPr lang="en-US" sz="2800" dirty="0" err="1" smtClean="0"/>
              <a:t>Sci</a:t>
            </a:r>
            <a:r>
              <a:rPr lang="en-US" sz="2800" dirty="0" smtClean="0"/>
              <a:t>/Tech</a:t>
            </a:r>
          </a:p>
        </p:txBody>
      </p:sp>
    </p:spTree>
    <p:extLst>
      <p:ext uri="{BB962C8B-B14F-4D97-AF65-F5344CB8AC3E}">
        <p14:creationId xmlns:p14="http://schemas.microsoft.com/office/powerpoint/2010/main" val="16485362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Farming Methods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Slash-and-burn (gatherers)</a:t>
            </a:r>
          </a:p>
          <a:p>
            <a:pPr lvl="1"/>
            <a:r>
              <a:rPr lang="en-US" dirty="0" smtClean="0"/>
              <a:t>Used to clear fields</a:t>
            </a:r>
          </a:p>
          <a:p>
            <a:pPr lvl="2"/>
            <a:r>
              <a:rPr lang="en-US" dirty="0" smtClean="0"/>
              <a:t>Ashes act as fertilizer—recycles nutrients to the soil and reduces acidity in the soil</a:t>
            </a:r>
          </a:p>
          <a:p>
            <a:pPr lvl="1"/>
            <a:r>
              <a:rPr lang="en-US" dirty="0" smtClean="0"/>
              <a:t>Still on the move a bit…early crop rotation</a:t>
            </a:r>
          </a:p>
          <a:p>
            <a:pPr lvl="2"/>
            <a:r>
              <a:rPr lang="en-US" dirty="0" smtClean="0"/>
              <a:t>After time the process would be repeated </a:t>
            </a:r>
          </a:p>
          <a:p>
            <a:r>
              <a:rPr lang="en-US" dirty="0" smtClean="0"/>
              <a:t>Domestication of animals (hunters)</a:t>
            </a:r>
          </a:p>
          <a:p>
            <a:pPr lvl="1"/>
            <a:r>
              <a:rPr lang="en-US" dirty="0" smtClean="0"/>
              <a:t>Steps begin…</a:t>
            </a:r>
          </a:p>
          <a:p>
            <a:pPr lvl="1"/>
            <a:r>
              <a:rPr lang="en-US" dirty="0" smtClean="0"/>
              <a:t>Kept, tamed, constant source of food</a:t>
            </a:r>
          </a:p>
          <a:p>
            <a:r>
              <a:rPr lang="en-US" dirty="0" smtClean="0"/>
              <a:t>Pastoral nomads</a:t>
            </a:r>
          </a:p>
          <a:p>
            <a:pPr lvl="1"/>
            <a:r>
              <a:rPr lang="en-US" dirty="0" smtClean="0"/>
              <a:t>Same, but different…</a:t>
            </a:r>
          </a:p>
          <a:p>
            <a:pPr lvl="1"/>
            <a:r>
              <a:rPr lang="en-US" dirty="0" smtClean="0"/>
              <a:t>Think about “revolution”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err="1" smtClean="0"/>
              <a:t>Jarmo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Northeastern Iraq</a:t>
            </a:r>
          </a:p>
          <a:p>
            <a:pPr lvl="1"/>
            <a:r>
              <a:rPr lang="en-US" dirty="0" smtClean="0"/>
              <a:t>Digging</a:t>
            </a:r>
          </a:p>
          <a:p>
            <a:pPr lvl="1"/>
            <a:r>
              <a:rPr lang="en-US" dirty="0" smtClean="0"/>
              <a:t>Sickle blade</a:t>
            </a:r>
          </a:p>
          <a:p>
            <a:pPr lvl="1"/>
            <a:r>
              <a:rPr lang="en-US" dirty="0" smtClean="0"/>
              <a:t>Milling stone</a:t>
            </a:r>
          </a:p>
          <a:p>
            <a:r>
              <a:rPr lang="en-US" dirty="0" smtClean="0"/>
              <a:t>“New” way of life</a:t>
            </a:r>
          </a:p>
          <a:p>
            <a:pPr lvl="1"/>
            <a:r>
              <a:rPr lang="en-US" dirty="0" smtClean="0"/>
              <a:t>“revolution?”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pPr marL="320040" lvl="1" indent="0">
              <a:buNone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3124200" y="2286000"/>
            <a:ext cx="1143000" cy="1447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2667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Commonality?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7546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320040" lvl="1" indent="0">
              <a:buNone/>
            </a:pP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066800" y="1143000"/>
            <a:ext cx="3048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7736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Nile River Valley</a:t>
            </a:r>
            <a:endParaRPr lang="en-US" b="1" u="sng" dirty="0"/>
          </a:p>
        </p:txBody>
      </p:sp>
      <p:sp>
        <p:nvSpPr>
          <p:cNvPr id="9" name="Left Arrow 8"/>
          <p:cNvSpPr/>
          <p:nvPr/>
        </p:nvSpPr>
        <p:spPr>
          <a:xfrm>
            <a:off x="1447800" y="4038600"/>
            <a:ext cx="17526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1066800" y="3657600"/>
            <a:ext cx="1524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67000" y="365298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Mexico/Central America</a:t>
            </a:r>
            <a:endParaRPr lang="en-US" b="1" u="sng" dirty="0"/>
          </a:p>
        </p:txBody>
      </p:sp>
      <p:sp>
        <p:nvSpPr>
          <p:cNvPr id="13" name="Bent-Up Arrow 12"/>
          <p:cNvSpPr/>
          <p:nvPr/>
        </p:nvSpPr>
        <p:spPr>
          <a:xfrm>
            <a:off x="8229022" y="958334"/>
            <a:ext cx="266700" cy="1708666"/>
          </a:xfrm>
          <a:prstGeom prst="bentUpArrow">
            <a:avLst>
              <a:gd name="adj1" fmla="val 2846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43600" y="238085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Huang He River Valley</a:t>
            </a:r>
            <a:endParaRPr lang="en-US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4964545" y="1981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(Indus River Valley)</a:t>
            </a:r>
            <a:endParaRPr lang="en-US" b="1" u="sng" dirty="0"/>
          </a:p>
        </p:txBody>
      </p:sp>
      <p:sp>
        <p:nvSpPr>
          <p:cNvPr id="17" name="Right Arrow 16"/>
          <p:cNvSpPr/>
          <p:nvPr/>
        </p:nvSpPr>
        <p:spPr>
          <a:xfrm rot="19531287">
            <a:off x="5105400" y="1600200"/>
            <a:ext cx="990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-26555" y="21658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(Niger River Valley)</a:t>
            </a:r>
            <a:endParaRPr lang="en-US" b="1" u="sng" dirty="0"/>
          </a:p>
        </p:txBody>
      </p:sp>
      <p:sp>
        <p:nvSpPr>
          <p:cNvPr id="19" name="Bent-Up Arrow 18"/>
          <p:cNvSpPr/>
          <p:nvPr/>
        </p:nvSpPr>
        <p:spPr>
          <a:xfrm>
            <a:off x="838200" y="2350532"/>
            <a:ext cx="2133600" cy="21499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Villages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These changes happened in different places/times:  separate, then spread: diffusion</a:t>
            </a:r>
          </a:p>
          <a:p>
            <a:pPr lvl="1"/>
            <a:r>
              <a:rPr lang="en-US" dirty="0" smtClean="0"/>
              <a:t>Africa—Nile River Valley</a:t>
            </a:r>
          </a:p>
          <a:p>
            <a:pPr lvl="1"/>
            <a:r>
              <a:rPr lang="en-US" dirty="0" smtClean="0"/>
              <a:t>China—Huang He</a:t>
            </a:r>
          </a:p>
          <a:p>
            <a:pPr lvl="1"/>
            <a:r>
              <a:rPr lang="en-US" dirty="0" smtClean="0"/>
              <a:t>Mexico/Central America</a:t>
            </a:r>
          </a:p>
          <a:p>
            <a:pPr lvl="1"/>
            <a:r>
              <a:rPr lang="en-US" dirty="0" smtClean="0"/>
              <a:t>Peru—central Andes</a:t>
            </a:r>
          </a:p>
          <a:p>
            <a:endParaRPr lang="en-US" dirty="0" smtClean="0"/>
          </a:p>
          <a:p>
            <a:pPr marL="320040" lvl="1" indent="0">
              <a:buNone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953000" y="2743200"/>
            <a:ext cx="1143000" cy="1828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3276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Commonality?</a:t>
            </a:r>
            <a:endParaRPr lang="en-US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029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Theme of Geography:  Place—Climate, soil, bodies of water, land formations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5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err="1" smtClean="0"/>
              <a:t>Catal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Huyuk</a:t>
            </a:r>
            <a:r>
              <a:rPr lang="en-US" sz="3200" dirty="0" smtClean="0"/>
              <a:t> (</a:t>
            </a:r>
            <a:r>
              <a:rPr lang="en-US" sz="3200" dirty="0" err="1" smtClean="0"/>
              <a:t>chuh</a:t>
            </a:r>
            <a:r>
              <a:rPr lang="en-US" sz="3200" dirty="0" smtClean="0"/>
              <a:t>-TUL </a:t>
            </a:r>
            <a:r>
              <a:rPr lang="en-US" sz="3200" dirty="0" err="1" smtClean="0"/>
              <a:t>hoo</a:t>
            </a:r>
            <a:r>
              <a:rPr lang="en-US" sz="3200" dirty="0" smtClean="0"/>
              <a:t>-YOOK)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Located in present-day Turkey (South Central)</a:t>
            </a:r>
          </a:p>
          <a:p>
            <a:r>
              <a:rPr lang="en-US" dirty="0" smtClean="0"/>
              <a:t>Name means?</a:t>
            </a:r>
          </a:p>
          <a:p>
            <a:r>
              <a:rPr lang="en-US" dirty="0" smtClean="0"/>
              <a:t>5,000-6,000 population at its height</a:t>
            </a:r>
          </a:p>
          <a:p>
            <a:pPr lvl="1"/>
            <a:r>
              <a:rPr lang="en-US" dirty="0" smtClean="0"/>
              <a:t>About 1,000 dwellings (brick)</a:t>
            </a:r>
          </a:p>
          <a:p>
            <a:r>
              <a:rPr lang="en-US" dirty="0" smtClean="0"/>
              <a:t>Agriculture, livestock</a:t>
            </a:r>
          </a:p>
          <a:p>
            <a:pPr lvl="1"/>
            <a:r>
              <a:rPr lang="en-US" dirty="0" smtClean="0"/>
              <a:t>Surplus=skilled workers</a:t>
            </a:r>
          </a:p>
          <a:p>
            <a:pPr lvl="2"/>
            <a:r>
              <a:rPr lang="en-US" dirty="0" smtClean="0"/>
              <a:t>Obsidian, potters, weavers (again…name?)</a:t>
            </a:r>
          </a:p>
          <a:p>
            <a:endParaRPr lang="en-US" dirty="0" smtClean="0"/>
          </a:p>
          <a:p>
            <a:endParaRPr lang="en-US" dirty="0" smtClean="0"/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err="1" smtClean="0"/>
              <a:t>Catal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Huyuk</a:t>
            </a:r>
            <a:r>
              <a:rPr lang="en-US" sz="3200" dirty="0" smtClean="0"/>
              <a:t> (</a:t>
            </a:r>
            <a:r>
              <a:rPr lang="en-US" sz="3200" dirty="0" err="1" smtClean="0"/>
              <a:t>chuh</a:t>
            </a:r>
            <a:r>
              <a:rPr lang="en-US" sz="3200" dirty="0" smtClean="0"/>
              <a:t>-TUL </a:t>
            </a:r>
            <a:r>
              <a:rPr lang="en-US" sz="3200" dirty="0" err="1" smtClean="0"/>
              <a:t>hoo</a:t>
            </a:r>
            <a:r>
              <a:rPr lang="en-US" sz="3200" dirty="0" smtClean="0"/>
              <a:t>-YOOK)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Aspects of culture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$, 	 ,</a:t>
            </a:r>
            <a:endParaRPr lang="en-US" dirty="0" smtClean="0"/>
          </a:p>
          <a:p>
            <a:r>
              <a:rPr lang="en-US" dirty="0" smtClean="0"/>
              <a:t>Mother goddess?</a:t>
            </a:r>
          </a:p>
          <a:p>
            <a:pPr lvl="1"/>
            <a:r>
              <a:rPr lang="en-US" dirty="0" smtClean="0"/>
              <a:t>Controls what?</a:t>
            </a:r>
          </a:p>
          <a:p>
            <a:r>
              <a:rPr lang="en-US" dirty="0" smtClean="0"/>
              <a:t>Any </a:t>
            </a:r>
            <a:r>
              <a:rPr lang="en-US" dirty="0" smtClean="0"/>
              <a:t>drawbacks to settlement?</a:t>
            </a:r>
            <a:endParaRPr lang="en-US" dirty="0"/>
          </a:p>
          <a:p>
            <a:r>
              <a:rPr lang="en-US" dirty="0" smtClean="0"/>
              <a:t>Settlement provides?</a:t>
            </a:r>
          </a:p>
          <a:p>
            <a:pPr lvl="1"/>
            <a:r>
              <a:rPr lang="en-US" dirty="0" smtClean="0"/>
              <a:t>Activities not required for survival…</a:t>
            </a:r>
          </a:p>
          <a:p>
            <a:endParaRPr lang="en-US" dirty="0" smtClean="0"/>
          </a:p>
          <a:p>
            <a:endParaRPr lang="en-US" dirty="0" smtClean="0"/>
          </a:p>
          <a:p>
            <a:pPr marL="320040" lvl="1" indent="0">
              <a:buNone/>
            </a:pPr>
            <a:endParaRPr lang="en-US" dirty="0"/>
          </a:p>
        </p:txBody>
      </p:sp>
      <p:pic>
        <p:nvPicPr>
          <p:cNvPr id="1026" name="Picture 2" descr="C:\Users\steenm\AppData\Local\Microsoft\Windows\Temporary Internet Files\Content.IE5\K3J89GQO\MP9003415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24456"/>
            <a:ext cx="760576" cy="5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eenm\AppData\Local\Microsoft\Windows\Temporary Internet Files\Content.IE5\KVENI568\MP90017781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24456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4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  <a:prstGeom prst="rect">
            <a:avLst/>
          </a:prstGeo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9</a:t>
            </a:r>
            <a:r>
              <a:rPr lang="en-US" baseline="300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Honors </a:t>
            </a:r>
            <a:r>
              <a:rPr lang="en-US" dirty="0" smtClean="0">
                <a:solidFill>
                  <a:srgbClr val="FF0000"/>
                </a:solidFill>
                <a:cs typeface="Tunga" pitchFamily="34" charset="0"/>
              </a:rPr>
              <a:t>9.16.14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Turn in:</a:t>
            </a:r>
            <a:r>
              <a:rPr lang="en-US" sz="36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3600" b="1" dirty="0" smtClean="0"/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dirty="0" smtClean="0"/>
              <a:t>Critical Read “Humans Try to Control Nature”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Take out:</a:t>
            </a:r>
            <a:r>
              <a:rPr lang="en-US" sz="36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3600" b="1" dirty="0" smtClean="0"/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dirty="0" smtClean="0"/>
              <a:t>Planner, your reading, pen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Today’s Learning Objectives: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3600" b="1" u="sng" dirty="0" smtClean="0"/>
          </a:p>
          <a:p>
            <a:pPr marL="576263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dirty="0" smtClean="0"/>
              <a:t>I can explain how cultural aspects might  be related to geography.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46021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" indent="0" eaLnBrk="1" hangingPunct="1">
              <a:buFont typeface="Wingdings" pitchFamily="2" charset="2"/>
              <a:buNone/>
            </a:pPr>
            <a:r>
              <a:rPr lang="en-US" b="1" u="sng" dirty="0" smtClean="0"/>
              <a:t>Today’s Agenda:</a:t>
            </a:r>
          </a:p>
          <a:p>
            <a:pPr marL="57150" indent="0" eaLnBrk="1" hangingPunct="1"/>
            <a:r>
              <a:rPr lang="en-US" sz="2800" dirty="0" smtClean="0"/>
              <a:t>Discuss reading—let’s make connections</a:t>
            </a:r>
            <a:endParaRPr lang="en-US" sz="2800" dirty="0"/>
          </a:p>
          <a:p>
            <a:pPr marL="57150" indent="0" eaLnBrk="1" hangingPunct="1"/>
            <a:endParaRPr lang="en-US" sz="2800" dirty="0" smtClean="0"/>
          </a:p>
          <a:p>
            <a:pPr marL="57150" indent="0" eaLnBrk="1" hangingPunct="1">
              <a:buNone/>
            </a:pPr>
            <a:r>
              <a:rPr lang="en-US" sz="2800" b="1" u="sng" dirty="0" smtClean="0"/>
              <a:t>HW:</a:t>
            </a:r>
            <a:r>
              <a:rPr lang="en-US" sz="2800" dirty="0" smtClean="0"/>
              <a:t> </a:t>
            </a:r>
          </a:p>
          <a:p>
            <a:pPr marL="571500" indent="-514350" eaLnBrk="1" hangingPunct="1">
              <a:buAutoNum type="arabicPeriod"/>
            </a:pPr>
            <a:r>
              <a:rPr lang="en-US" sz="2800" dirty="0" smtClean="0"/>
              <a:t>Read “Civilization” Case Study—use a culture chart—focus on </a:t>
            </a:r>
            <a:r>
              <a:rPr lang="en-US" sz="2800" dirty="0" err="1" smtClean="0"/>
              <a:t>Sci</a:t>
            </a:r>
            <a:r>
              <a:rPr lang="en-US" sz="2800" dirty="0" smtClean="0"/>
              <a:t>/Tech</a:t>
            </a:r>
          </a:p>
        </p:txBody>
      </p:sp>
    </p:spTree>
    <p:extLst>
      <p:ext uri="{BB962C8B-B14F-4D97-AF65-F5344CB8AC3E}">
        <p14:creationId xmlns:p14="http://schemas.microsoft.com/office/powerpoint/2010/main" val="3983270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Advances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Nomads, hunter-gatherers</a:t>
            </a:r>
          </a:p>
          <a:p>
            <a:pPr lvl="2"/>
            <a:r>
              <a:rPr lang="en-US" dirty="0" smtClean="0"/>
              <a:t>Why didn’t they just stay put?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Tools?</a:t>
            </a:r>
          </a:p>
          <a:p>
            <a:pPr lvl="2"/>
            <a:r>
              <a:rPr lang="en-US" dirty="0" smtClean="0"/>
              <a:t>Is this a revolution?</a:t>
            </a:r>
          </a:p>
          <a:p>
            <a:pPr lvl="3"/>
            <a:r>
              <a:rPr lang="en-US" dirty="0" smtClean="0"/>
              <a:t>What is a revolution?</a:t>
            </a:r>
          </a:p>
          <a:p>
            <a:pPr lvl="3"/>
            <a:r>
              <a:rPr lang="en-US" dirty="0" smtClean="0"/>
              <a:t>The beginning of a recurring theme…</a:t>
            </a:r>
          </a:p>
          <a:p>
            <a:pPr lvl="3"/>
            <a:endParaRPr lang="en-US" dirty="0"/>
          </a:p>
          <a:p>
            <a:pPr lvl="1"/>
            <a:r>
              <a:rPr lang="en-US" dirty="0" smtClean="0"/>
              <a:t>“Technology?”</a:t>
            </a:r>
          </a:p>
          <a:p>
            <a:pPr lvl="2"/>
            <a:r>
              <a:rPr lang="en-US" dirty="0" smtClean="0"/>
              <a:t>Levels? Perhaps…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Paleolithic</a:t>
            </a:r>
            <a:r>
              <a:rPr lang="en-US" dirty="0" smtClean="0"/>
              <a:t>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“</a:t>
            </a:r>
            <a:r>
              <a:rPr lang="en-US" dirty="0" err="1" smtClean="0"/>
              <a:t>Paleo</a:t>
            </a:r>
            <a:r>
              <a:rPr lang="en-US" dirty="0" smtClean="0"/>
              <a:t>” mean?</a:t>
            </a:r>
          </a:p>
          <a:p>
            <a:r>
              <a:rPr lang="en-US" dirty="0" smtClean="0"/>
              <a:t>How about “lithic?”</a:t>
            </a:r>
          </a:p>
          <a:p>
            <a:r>
              <a:rPr lang="en-US" dirty="0" smtClean="0"/>
              <a:t>How does it develop?</a:t>
            </a:r>
          </a:p>
          <a:p>
            <a:pPr lvl="1"/>
            <a:r>
              <a:rPr lang="en-US" dirty="0" smtClean="0"/>
              <a:t>Is this a need?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Where does it take place?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Beginning of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What’s it mean?</a:t>
            </a:r>
          </a:p>
          <a:p>
            <a:pPr lvl="1"/>
            <a:r>
              <a:rPr lang="en-US" dirty="0" err="1" smtClean="0"/>
              <a:t>Agri</a:t>
            </a:r>
            <a:r>
              <a:rPr lang="en-US" dirty="0" smtClean="0"/>
              <a:t> (field)	culture (till)</a:t>
            </a:r>
          </a:p>
          <a:p>
            <a:r>
              <a:rPr lang="en-US" dirty="0" smtClean="0"/>
              <a:t>Think about the size of groups</a:t>
            </a:r>
          </a:p>
          <a:p>
            <a:pPr lvl="1"/>
            <a:r>
              <a:rPr lang="en-US" dirty="0" smtClean="0"/>
              <a:t>Connect to the group you selected for your culture chart</a:t>
            </a:r>
          </a:p>
          <a:p>
            <a:r>
              <a:rPr lang="en-US" dirty="0" smtClean="0"/>
              <a:t>Gender roles?</a:t>
            </a:r>
          </a:p>
          <a:p>
            <a:r>
              <a:rPr lang="en-US" dirty="0" smtClean="0"/>
              <a:t>Shift from food </a:t>
            </a:r>
            <a:r>
              <a:rPr lang="en-US" b="1" i="1" u="sng" dirty="0" smtClean="0"/>
              <a:t>gathering</a:t>
            </a:r>
            <a:r>
              <a:rPr lang="en-US" i="1" dirty="0" smtClean="0"/>
              <a:t> </a:t>
            </a:r>
            <a:r>
              <a:rPr lang="en-US" dirty="0" smtClean="0"/>
              <a:t>to </a:t>
            </a:r>
            <a:r>
              <a:rPr lang="en-US" b="1" i="1" u="sng" dirty="0" smtClean="0"/>
              <a:t>producing</a:t>
            </a:r>
          </a:p>
          <a:p>
            <a:r>
              <a:rPr lang="en-US" dirty="0" smtClean="0"/>
              <a:t>From </a:t>
            </a:r>
            <a:r>
              <a:rPr lang="en-US" b="1" i="1" u="sng" dirty="0" smtClean="0"/>
              <a:t>PALEO</a:t>
            </a:r>
            <a:r>
              <a:rPr lang="en-US" i="1" dirty="0" smtClean="0"/>
              <a:t> </a:t>
            </a:r>
            <a:r>
              <a:rPr lang="en-US" dirty="0" smtClean="0"/>
              <a:t>to </a:t>
            </a:r>
            <a:r>
              <a:rPr lang="en-US" b="1" i="1" u="sng" dirty="0" smtClean="0"/>
              <a:t>NEO</a:t>
            </a:r>
            <a:r>
              <a:rPr lang="en-US" i="1" dirty="0" smtClean="0"/>
              <a:t>-</a:t>
            </a:r>
            <a:r>
              <a:rPr lang="en-US" dirty="0" smtClean="0"/>
              <a:t>lithic</a:t>
            </a:r>
          </a:p>
          <a:p>
            <a:pPr lvl="1"/>
            <a:r>
              <a:rPr lang="en-US" dirty="0" smtClean="0"/>
              <a:t>What’s “neo” mean?!?</a:t>
            </a:r>
          </a:p>
          <a:p>
            <a:endParaRPr lang="en-US" dirty="0" smtClean="0"/>
          </a:p>
          <a:p>
            <a:endParaRPr lang="en-US" dirty="0" smtClean="0"/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Cause</a:t>
            </a:r>
            <a:r>
              <a:rPr lang="en-US" sz="3200" dirty="0" smtClean="0"/>
              <a:t> and </a:t>
            </a:r>
            <a:r>
              <a:rPr lang="en-US" sz="3200" u="sng" dirty="0" smtClean="0"/>
              <a:t>Effect</a:t>
            </a:r>
            <a:r>
              <a:rPr lang="en-US" sz="3200" dirty="0" smtClean="0"/>
              <a:t> of Agricultural Revolution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Themes of Geography (5)</a:t>
            </a:r>
          </a:p>
          <a:p>
            <a:pPr lvl="1"/>
            <a:r>
              <a:rPr lang="en-US" dirty="0" smtClean="0"/>
              <a:t>Place</a:t>
            </a:r>
          </a:p>
          <a:p>
            <a:endParaRPr lang="en-US" dirty="0" smtClean="0"/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Cause</a:t>
            </a:r>
            <a:r>
              <a:rPr lang="en-US" sz="3200" dirty="0" smtClean="0"/>
              <a:t> and </a:t>
            </a:r>
            <a:r>
              <a:rPr lang="en-US" sz="3200" u="sng" dirty="0" smtClean="0"/>
              <a:t>Effect</a:t>
            </a:r>
            <a:r>
              <a:rPr lang="en-US" sz="3200" dirty="0" smtClean="0"/>
              <a:t> of Agricultural Revolution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Themes of Geography (5)</a:t>
            </a:r>
          </a:p>
          <a:p>
            <a:pPr lvl="1"/>
            <a:r>
              <a:rPr lang="en-US" dirty="0" smtClean="0"/>
              <a:t>Place: what is it like when we get there?</a:t>
            </a:r>
          </a:p>
          <a:p>
            <a:endParaRPr lang="en-US" dirty="0" smtClean="0"/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Cause</a:t>
            </a:r>
            <a:r>
              <a:rPr lang="en-US" sz="3200" dirty="0" smtClean="0"/>
              <a:t> and </a:t>
            </a:r>
            <a:r>
              <a:rPr lang="en-US" sz="3200" u="sng" dirty="0" smtClean="0"/>
              <a:t>Effect</a:t>
            </a:r>
            <a:r>
              <a:rPr lang="en-US" sz="3200" dirty="0" smtClean="0"/>
              <a:t> of Agricultural Revolution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Themes of Geography (5)</a:t>
            </a:r>
          </a:p>
          <a:p>
            <a:pPr lvl="1"/>
            <a:r>
              <a:rPr lang="en-US" dirty="0" smtClean="0"/>
              <a:t>Place: what is it like when we get there?</a:t>
            </a:r>
          </a:p>
          <a:p>
            <a:pPr lvl="2"/>
            <a:r>
              <a:rPr lang="en-US" dirty="0" smtClean="0"/>
              <a:t>Climate—rising temperature=longer growing season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1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Cause</a:t>
            </a:r>
            <a:r>
              <a:rPr lang="en-US" sz="3200" dirty="0" smtClean="0"/>
              <a:t> and </a:t>
            </a:r>
            <a:r>
              <a:rPr lang="en-US" sz="3200" u="sng" dirty="0" smtClean="0"/>
              <a:t>Effect</a:t>
            </a:r>
            <a:r>
              <a:rPr lang="en-US" sz="3200" dirty="0" smtClean="0"/>
              <a:t> of Agricultural Revolution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Themes of Geography (5)</a:t>
            </a:r>
          </a:p>
          <a:p>
            <a:pPr lvl="1"/>
            <a:r>
              <a:rPr lang="en-US" b="1" i="1" u="sng" dirty="0" smtClean="0"/>
              <a:t>Place</a:t>
            </a:r>
            <a:r>
              <a:rPr lang="en-US" dirty="0" smtClean="0"/>
              <a:t>: what is it like when we get there?</a:t>
            </a:r>
          </a:p>
          <a:p>
            <a:pPr lvl="2"/>
            <a:r>
              <a:rPr lang="en-US" dirty="0" smtClean="0"/>
              <a:t>Climate—rising temperature=longer growing season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pPr marL="320040" lvl="1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598931"/>
              </p:ext>
            </p:extLst>
          </p:nvPr>
        </p:nvGraphicFramePr>
        <p:xfrm>
          <a:off x="1676400" y="32004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HUMAN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PHYSICAL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land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land forms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density of 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bodies of water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language patterns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climate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religion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soils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architecture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natural vegetation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political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animal life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733800" y="1066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Cause</a:t>
            </a:r>
            <a:r>
              <a:rPr lang="en-US" sz="3200" dirty="0" smtClean="0"/>
              <a:t> and </a:t>
            </a:r>
            <a:r>
              <a:rPr lang="en-US" sz="3200" u="sng" dirty="0" smtClean="0"/>
              <a:t>Effect</a:t>
            </a:r>
            <a:r>
              <a:rPr lang="en-US" sz="3200" dirty="0" smtClean="0"/>
              <a:t> of </a:t>
            </a:r>
            <a:r>
              <a:rPr lang="en-US" sz="3200" b="1" i="1" u="sng" dirty="0" smtClean="0"/>
              <a:t>Agricultural Revolution</a:t>
            </a:r>
            <a:endParaRPr lang="en-US" sz="32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Longer growing season=more food</a:t>
            </a:r>
          </a:p>
          <a:p>
            <a:r>
              <a:rPr lang="en-US" dirty="0" smtClean="0"/>
              <a:t>More food=more population</a:t>
            </a:r>
          </a:p>
          <a:p>
            <a:r>
              <a:rPr lang="en-US" dirty="0" smtClean="0"/>
              <a:t>More population=more demand for food sources</a:t>
            </a:r>
          </a:p>
          <a:p>
            <a:r>
              <a:rPr lang="en-US" dirty="0" smtClean="0"/>
              <a:t>More demand=more pressure</a:t>
            </a:r>
          </a:p>
          <a:p>
            <a:r>
              <a:rPr lang="en-US" dirty="0" smtClean="0"/>
              <a:t>More pressure=need for stability</a:t>
            </a:r>
          </a:p>
          <a:p>
            <a:r>
              <a:rPr lang="en-US" dirty="0" smtClean="0"/>
              <a:t>Farming offered this stability</a:t>
            </a:r>
          </a:p>
          <a:p>
            <a:pPr lvl="1"/>
            <a:r>
              <a:rPr lang="en-US" dirty="0" smtClean="0"/>
              <a:t>Consistent source of food…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549</Words>
  <Application>Microsoft Office PowerPoint</Application>
  <PresentationFormat>On-screen Show (4:3)</PresentationFormat>
  <Paragraphs>153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9th Honors 9.16.14</vt:lpstr>
      <vt:lpstr>Early Advances</vt:lpstr>
      <vt:lpstr>Paleolithic Art</vt:lpstr>
      <vt:lpstr>The Beginning of Agriculture</vt:lpstr>
      <vt:lpstr>Cause and Effect of Agricultural Revolution</vt:lpstr>
      <vt:lpstr>Cause and Effect of Agricultural Revolution</vt:lpstr>
      <vt:lpstr>Cause and Effect of Agricultural Revolution</vt:lpstr>
      <vt:lpstr>Cause and Effect of Agricultural Revolution</vt:lpstr>
      <vt:lpstr>Cause and Effect of Agricultural Revolution</vt:lpstr>
      <vt:lpstr>Farming Methods</vt:lpstr>
      <vt:lpstr>Jarmo</vt:lpstr>
      <vt:lpstr>PowerPoint Presentation</vt:lpstr>
      <vt:lpstr>Villages</vt:lpstr>
      <vt:lpstr>Catal Huyuk (chuh-TUL hoo-YOOK)</vt:lpstr>
      <vt:lpstr>Catal Huyuk (chuh-TUL hoo-YOOK)</vt:lpstr>
      <vt:lpstr>9th Honors 9.16.14</vt:lpstr>
    </vt:vector>
  </TitlesOfParts>
  <Company>Issaquah School District 411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Honors 9.16.14</dc:title>
  <dc:creator>Windows User</dc:creator>
  <cp:lastModifiedBy>Windows User</cp:lastModifiedBy>
  <cp:revision>5</cp:revision>
  <dcterms:created xsi:type="dcterms:W3CDTF">2014-09-15T13:46:59Z</dcterms:created>
  <dcterms:modified xsi:type="dcterms:W3CDTF">2014-09-16T13:50:19Z</dcterms:modified>
</cp:coreProperties>
</file>