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2" r:id="rId3"/>
    <p:sldId id="270" r:id="rId4"/>
    <p:sldId id="276" r:id="rId5"/>
    <p:sldId id="283" r:id="rId6"/>
    <p:sldId id="284" r:id="rId7"/>
    <p:sldId id="285" r:id="rId8"/>
    <p:sldId id="286" r:id="rId9"/>
    <p:sldId id="287" r:id="rId10"/>
    <p:sldId id="288" r:id="rId11"/>
    <p:sldId id="289" r:id="rId12"/>
    <p:sldId id="291"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BF570-1495-4BA6-B5C1-8CE15473CD3E}" type="datetimeFigureOut">
              <a:rPr lang="en-US" smtClean="0"/>
              <a:pPr/>
              <a:t>9/13/2018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F61F9-8F7B-486E-A03D-3FF2BDC20E89}" type="slidenum">
              <a:rPr lang="en-US" smtClean="0"/>
              <a:pPr/>
              <a:t>‹#›</a:t>
            </a:fld>
            <a:endParaRPr lang="en-US"/>
          </a:p>
        </p:txBody>
      </p:sp>
    </p:spTree>
    <p:extLst>
      <p:ext uri="{BB962C8B-B14F-4D97-AF65-F5344CB8AC3E}">
        <p14:creationId xmlns:p14="http://schemas.microsoft.com/office/powerpoint/2010/main" val="105512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spcBef>
                <a:spcPct val="0"/>
              </a:spcBef>
            </a:pPr>
            <a:endParaRPr lang="en-US" altLang="en-US" smtClean="0"/>
          </a:p>
        </p:txBody>
      </p:sp>
      <p:sp>
        <p:nvSpPr>
          <p:cNvPr id="32772" name="Slide Number Placeholder 3"/>
          <p:cNvSpPr>
            <a:spLocks noGrp="1"/>
          </p:cNvSpPr>
          <p:nvPr>
            <p:ph type="sldNum" sz="quarter" idx="5"/>
          </p:nvPr>
        </p:nvSpPr>
        <p:spPr>
          <a:noFill/>
        </p:spPr>
        <p:txBody>
          <a:bodyPr/>
          <a:lstStyle/>
          <a:p>
            <a:pPr eaLnBrk="0" hangingPunct="0"/>
            <a:fld id="{D20D8BCD-3725-4118-9978-466927D55847}" type="slidenum">
              <a:rPr lang="en-US" altLang="en-US" smtClean="0">
                <a:latin typeface="Calibri" pitchFamily="34" charset="0"/>
                <a:ea typeface="MS PGothic" pitchFamily="34" charset="-128"/>
              </a:rPr>
              <a:pPr eaLnBrk="0" hangingPunct="0"/>
              <a:t>1</a:t>
            </a:fld>
            <a:endParaRPr lang="en-US" altLang="en-US" smtClean="0">
              <a:latin typeface="Calibri" pitchFamily="34" charset="0"/>
              <a:ea typeface="MS PGothic" pitchFamily="34" charset="-128"/>
            </a:endParaRPr>
          </a:p>
        </p:txBody>
      </p:sp>
    </p:spTree>
    <p:extLst>
      <p:ext uri="{BB962C8B-B14F-4D97-AF65-F5344CB8AC3E}">
        <p14:creationId xmlns:p14="http://schemas.microsoft.com/office/powerpoint/2010/main" val="301625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6F7536-7D0F-4B88-985F-F37BF8D50824}" type="slidenum">
              <a:rPr lang="en-US" altLang="en-US"/>
              <a:pPr/>
              <a:t>11</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7701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1A6D8A-AB80-4C79-BE80-B38455CA835A}" type="slidenum">
              <a:rPr lang="en-US" altLang="en-US"/>
              <a:pPr/>
              <a:t>12</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0484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0AEDC6-9A3A-4A96-8D21-C9A332A1936E}" type="slidenum">
              <a:rPr lang="en-US" altLang="en-US"/>
              <a:pPr/>
              <a:t>13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5116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B491CC-EF27-4119-9F93-1875CA2B7887}" type="slidenum">
              <a:rPr lang="en-US" altLang="en-US"/>
              <a:pPr/>
              <a:t>3</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9444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B0ED4-A9CE-4B53-843E-F5A7F66C2D2E}" type="slidenum">
              <a:rPr lang="en-US" altLang="en-US"/>
              <a:pPr/>
              <a:t>4</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2046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B0ED4-A9CE-4B53-843E-F5A7F66C2D2E}" type="slidenum">
              <a:rPr lang="en-US" altLang="en-US"/>
              <a:pPr/>
              <a:t>5</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8607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B0ED4-A9CE-4B53-843E-F5A7F66C2D2E}" type="slidenum">
              <a:rPr lang="en-US" altLang="en-US"/>
              <a:pPr/>
              <a:t>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0255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B0ED4-A9CE-4B53-843E-F5A7F66C2D2E}" type="slidenum">
              <a:rPr lang="en-US" altLang="en-US"/>
              <a:pPr/>
              <a:t>7</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3406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B0ED4-A9CE-4B53-843E-F5A7F66C2D2E}" type="slidenum">
              <a:rPr lang="en-US" altLang="en-US"/>
              <a:pPr/>
              <a:t>8</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6375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B0ED4-A9CE-4B53-843E-F5A7F66C2D2E}" type="slidenum">
              <a:rPr lang="en-US" altLang="en-US"/>
              <a:pPr/>
              <a:t>9</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4265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B0ED4-A9CE-4B53-843E-F5A7F66C2D2E}" type="slidenum">
              <a:rPr lang="en-US" altLang="en-US"/>
              <a:pPr/>
              <a:t>10</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2262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92442-AC94-48AA-BB8E-13769DC63416}"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92442-AC94-48AA-BB8E-13769DC63416}"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92442-AC94-48AA-BB8E-13769DC63416}"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92442-AC94-48AA-BB8E-13769DC63416}" type="datetimeFigureOut">
              <a:rPr lang="en-US" smtClean="0"/>
              <a:pPr/>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92442-AC94-48AA-BB8E-13769DC63416}" type="datetimeFigureOut">
              <a:rPr lang="en-US" smtClean="0"/>
              <a:pPr/>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92442-AC94-48AA-BB8E-13769DC63416}" type="datetimeFigureOut">
              <a:rPr lang="en-US" smtClean="0"/>
              <a:pPr/>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92442-AC94-48AA-BB8E-13769DC63416}"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9000D-ACDF-47DC-9603-E7B1D73C0C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92442-AC94-48AA-BB8E-13769DC63416}" type="datetimeFigureOut">
              <a:rPr lang="en-US" smtClean="0"/>
              <a:pPr/>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9000D-ACDF-47DC-9603-E7B1D73C0C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youtube.com/watch?v=2l_IUAcvfv8"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B0F0"/>
                </a:solidFill>
                <a:cs typeface="Tunga" pitchFamily="34" charset="0"/>
              </a:rPr>
              <a:t>IB Psych </a:t>
            </a:r>
            <a:r>
              <a:rPr lang="en-US" altLang="en-US" dirty="0" smtClean="0">
                <a:solidFill>
                  <a:srgbClr val="FF0000"/>
                </a:solidFill>
                <a:cs typeface="Tunga" pitchFamily="34" charset="0"/>
              </a:rPr>
              <a:t>9/13/18</a:t>
            </a:r>
            <a:endParaRPr lang="en-US" alt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5334000"/>
          </a:xfrm>
        </p:spPr>
        <p:txBody>
          <a:bodyPr rtlCol="0">
            <a:normAutofit fontScale="40000" lnSpcReduction="20000"/>
          </a:bodyPr>
          <a:lstStyle/>
          <a:p>
            <a:pPr marL="0" indent="0" eaLnBrk="1" fontAlgn="auto" hangingPunct="1">
              <a:lnSpc>
                <a:spcPct val="90000"/>
              </a:lnSpc>
              <a:spcAft>
                <a:spcPts val="0"/>
              </a:spcAft>
              <a:buFont typeface="Arial" panose="020B0604020202020204" pitchFamily="34" charset="0"/>
              <a:buNone/>
              <a:defRPr/>
            </a:pPr>
            <a:r>
              <a:rPr lang="en-US" sz="5800" b="1" u="sng" dirty="0" smtClean="0"/>
              <a:t>DUE:</a:t>
            </a:r>
            <a:endParaRPr lang="en-US" sz="5800" b="1" dirty="0" smtClean="0"/>
          </a:p>
          <a:p>
            <a:pPr marL="514350" indent="-457200">
              <a:buFont typeface="Wingdings" pitchFamily="2" charset="2"/>
              <a:buChar char="Ø"/>
              <a:defRPr/>
            </a:pPr>
            <a:r>
              <a:rPr lang="en-US" sz="6000" b="1" dirty="0" smtClean="0"/>
              <a:t>Nothing</a:t>
            </a:r>
            <a:endParaRPr lang="en-US" sz="5800" b="1" dirty="0" smtClean="0"/>
          </a:p>
          <a:p>
            <a:pPr marL="0" indent="0" eaLnBrk="1" fontAlgn="auto" hangingPunct="1">
              <a:lnSpc>
                <a:spcPct val="90000"/>
              </a:lnSpc>
              <a:spcAft>
                <a:spcPts val="0"/>
              </a:spcAft>
              <a:buFont typeface="Arial" panose="020B0604020202020204" pitchFamily="34" charset="0"/>
              <a:buNone/>
              <a:defRPr/>
            </a:pPr>
            <a:endParaRPr lang="en-US" sz="5800" b="1" u="sng" dirty="0" smtClean="0"/>
          </a:p>
          <a:p>
            <a:pPr marL="0" indent="0" eaLnBrk="1" fontAlgn="auto" hangingPunct="1">
              <a:lnSpc>
                <a:spcPct val="90000"/>
              </a:lnSpc>
              <a:spcAft>
                <a:spcPts val="0"/>
              </a:spcAft>
              <a:buFont typeface="Arial" panose="020B0604020202020204" pitchFamily="34" charset="0"/>
              <a:buNone/>
              <a:defRPr/>
            </a:pPr>
            <a:r>
              <a:rPr lang="en-US" sz="5800" b="1" u="sng" dirty="0" smtClean="0"/>
              <a:t>Take out :</a:t>
            </a:r>
            <a:r>
              <a:rPr lang="en-US" sz="5800" b="1" dirty="0" smtClean="0"/>
              <a:t> </a:t>
            </a:r>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673100" lvl="1" indent="-273050" eaLnBrk="1" fontAlgn="auto" hangingPunct="1">
              <a:lnSpc>
                <a:spcPct val="90000"/>
              </a:lnSpc>
              <a:spcAft>
                <a:spcPts val="0"/>
              </a:spcAft>
              <a:buFont typeface="Wingdings" pitchFamily="2" charset="2"/>
              <a:buChar char="Ø"/>
              <a:defRPr/>
            </a:pPr>
            <a:r>
              <a:rPr lang="en-US" sz="5800" b="1" i="1" u="sng" dirty="0" smtClean="0"/>
              <a:t>Notes/Paper</a:t>
            </a:r>
          </a:p>
          <a:p>
            <a:pPr marL="673100" lvl="1" indent="-273050" eaLnBrk="1" fontAlgn="auto" hangingPunct="1">
              <a:lnSpc>
                <a:spcPct val="90000"/>
              </a:lnSpc>
              <a:spcAft>
                <a:spcPts val="0"/>
              </a:spcAft>
              <a:buFont typeface="Wingdings" pitchFamily="2" charset="2"/>
              <a:buChar char="Ø"/>
              <a:defRPr/>
            </a:pPr>
            <a:r>
              <a:rPr lang="en-US" sz="5800" b="1" i="1" u="sng" dirty="0" smtClean="0"/>
              <a:t>Note-taking devices</a:t>
            </a:r>
          </a:p>
          <a:p>
            <a:pPr marL="673100" lvl="1" indent="-273050" eaLnBrk="1" fontAlgn="auto" hangingPunct="1">
              <a:lnSpc>
                <a:spcPct val="90000"/>
              </a:lnSpc>
              <a:spcAft>
                <a:spcPts val="0"/>
              </a:spcAft>
              <a:buFont typeface="Wingdings" pitchFamily="2" charset="2"/>
              <a:buChar char="Ø"/>
              <a:defRPr/>
            </a:pPr>
            <a:endParaRPr lang="en-US" sz="5800" b="1" i="1" dirty="0"/>
          </a:p>
          <a:p>
            <a:pPr marL="673100" lvl="1" indent="-273050" eaLnBrk="1" fontAlgn="auto" hangingPunct="1">
              <a:lnSpc>
                <a:spcPct val="90000"/>
              </a:lnSpc>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a:t>T</a:t>
            </a:r>
            <a:r>
              <a:rPr lang="en-US" sz="5800" b="1" u="sng" dirty="0" smtClean="0"/>
              <a:t>oday’s Learning Objectives:</a:t>
            </a:r>
          </a:p>
          <a:p>
            <a:pPr marL="273050" indent="-273050" eaLnBrk="1" fontAlgn="auto" hangingPunct="1">
              <a:lnSpc>
                <a:spcPct val="90000"/>
              </a:lnSpc>
              <a:spcAft>
                <a:spcPts val="0"/>
              </a:spcAft>
              <a:buFont typeface="Arial" panose="020B0604020202020204" pitchFamily="34" charset="0"/>
              <a:buNone/>
              <a:defRPr/>
            </a:pPr>
            <a:endParaRPr lang="en-US" sz="5800" b="1" u="sng" dirty="0" smtClean="0"/>
          </a:p>
          <a:p>
            <a:pPr marL="576263" lvl="1" indent="-273050" eaLnBrk="1" fontAlgn="auto" hangingPunct="1">
              <a:lnSpc>
                <a:spcPct val="90000"/>
              </a:lnSpc>
              <a:spcAft>
                <a:spcPts val="0"/>
              </a:spcAft>
              <a:buFont typeface="Wingdings" pitchFamily="2" charset="2"/>
              <a:buChar char="Ø"/>
              <a:defRPr/>
            </a:pPr>
            <a:r>
              <a:rPr lang="en-US" sz="5800" b="1" dirty="0" smtClean="0"/>
              <a:t>I can begin to address a command </a:t>
            </a:r>
            <a:r>
              <a:rPr lang="en-US" sz="5800" b="1" dirty="0" smtClean="0"/>
              <a:t>terms </a:t>
            </a:r>
            <a:r>
              <a:rPr lang="en-US" sz="5800" b="1" dirty="0" smtClean="0"/>
              <a:t>and understand the structure of an SAQ</a:t>
            </a:r>
            <a:r>
              <a:rPr lang="en-US" sz="5800" b="1" dirty="0" smtClean="0"/>
              <a:t>.</a:t>
            </a:r>
          </a:p>
          <a:p>
            <a:pPr marL="576263" lvl="1" indent="-273050" eaLnBrk="1" fontAlgn="auto" hangingPunct="1">
              <a:lnSpc>
                <a:spcPct val="90000"/>
              </a:lnSpc>
              <a:spcAft>
                <a:spcPts val="0"/>
              </a:spcAft>
              <a:buFont typeface="Wingdings" pitchFamily="2" charset="2"/>
              <a:buChar char="Ø"/>
              <a:defRPr/>
            </a:pPr>
            <a:r>
              <a:rPr lang="en-US" sz="5800" b="1" dirty="0" smtClean="0"/>
              <a:t>I can explore the themes of ethics </a:t>
            </a:r>
            <a:r>
              <a:rPr lang="en-US" sz="5800" b="1" smtClean="0"/>
              <a:t>in research.</a:t>
            </a:r>
            <a:endParaRPr lang="en-US" sz="5800" b="1" dirty="0" smtClean="0"/>
          </a:p>
        </p:txBody>
      </p:sp>
      <p:sp>
        <p:nvSpPr>
          <p:cNvPr id="27652" name="Content Placeholder 9"/>
          <p:cNvSpPr>
            <a:spLocks noGrp="1"/>
          </p:cNvSpPr>
          <p:nvPr>
            <p:ph sz="quarter" idx="4294967295"/>
          </p:nvPr>
        </p:nvSpPr>
        <p:spPr>
          <a:xfrm>
            <a:off x="4645025" y="1219200"/>
            <a:ext cx="4498975" cy="5638800"/>
          </a:xfrm>
        </p:spPr>
        <p:txBody>
          <a:bodyPr rtlCol="0">
            <a:normAutofit fontScale="25000" lnSpcReduction="20000"/>
          </a:bodyPr>
          <a:lstStyle/>
          <a:p>
            <a:pPr marL="57150" indent="0" eaLnBrk="1" fontAlgn="auto" hangingPunct="1">
              <a:spcAft>
                <a:spcPts val="0"/>
              </a:spcAft>
              <a:buFont typeface="Wingdings" pitchFamily="2" charset="2"/>
              <a:buNone/>
              <a:defRPr/>
            </a:pPr>
            <a:r>
              <a:rPr lang="en-US" sz="9600" b="1" u="sng" dirty="0" smtClean="0"/>
              <a:t>Today’s Agenda:</a:t>
            </a:r>
          </a:p>
          <a:p>
            <a:pPr marL="514350" indent="-457200">
              <a:buFont typeface="Wingdings" pitchFamily="2" charset="2"/>
              <a:buChar char="Ø"/>
              <a:defRPr/>
            </a:pPr>
            <a:r>
              <a:rPr lang="en-US" sz="9600" b="1" dirty="0" smtClean="0"/>
              <a:t>Marking our </a:t>
            </a:r>
            <a:r>
              <a:rPr lang="en-US" sz="9600" b="1" dirty="0" smtClean="0"/>
              <a:t>first SAQ</a:t>
            </a:r>
          </a:p>
          <a:p>
            <a:pPr marL="514350" indent="-457200">
              <a:buFont typeface="Wingdings" pitchFamily="2" charset="2"/>
              <a:buChar char="Ø"/>
              <a:defRPr/>
            </a:pPr>
            <a:r>
              <a:rPr lang="en-US" sz="9600" b="1" dirty="0" smtClean="0"/>
              <a:t>Command Terms</a:t>
            </a:r>
          </a:p>
          <a:p>
            <a:pPr marL="514350" indent="-457200">
              <a:buFont typeface="Wingdings" pitchFamily="2" charset="2"/>
              <a:buChar char="Ø"/>
              <a:defRPr/>
            </a:pPr>
            <a:r>
              <a:rPr lang="en-US" sz="9600" b="1" dirty="0" smtClean="0"/>
              <a:t>Ethics </a:t>
            </a:r>
            <a:r>
              <a:rPr lang="en-US" sz="9600" b="1" dirty="0" smtClean="0"/>
              <a:t>Intro</a:t>
            </a:r>
            <a:endParaRPr lang="en-US" sz="9600" b="1" dirty="0"/>
          </a:p>
          <a:p>
            <a:pPr marL="514350" indent="-457200" eaLnBrk="1" fontAlgn="auto" hangingPunct="1">
              <a:spcAft>
                <a:spcPts val="0"/>
              </a:spcAft>
              <a:buFont typeface="Wingdings" pitchFamily="2" charset="2"/>
              <a:buChar char="Ø"/>
              <a:defRPr/>
            </a:pPr>
            <a:endParaRPr lang="en-US" sz="10000" b="1" dirty="0" smtClean="0"/>
          </a:p>
          <a:p>
            <a:pPr marL="457200" lvl="1" indent="0" eaLnBrk="1" fontAlgn="auto" hangingPunct="1">
              <a:spcAft>
                <a:spcPts val="0"/>
              </a:spcAft>
              <a:buFontTx/>
              <a:buNone/>
              <a:defRPr/>
            </a:pPr>
            <a:endParaRPr lang="en-US" sz="9600" b="1" dirty="0" smtClean="0"/>
          </a:p>
          <a:p>
            <a:pPr marL="57150" indent="0" eaLnBrk="1" fontAlgn="auto" hangingPunct="1">
              <a:spcAft>
                <a:spcPts val="0"/>
              </a:spcAft>
              <a:buFont typeface="Arial" panose="020B0604020202020204" pitchFamily="34" charset="0"/>
              <a:buNone/>
              <a:defRPr/>
            </a:pPr>
            <a:r>
              <a:rPr lang="en-US" sz="9600" b="1" u="sng" dirty="0" smtClean="0"/>
              <a:t>HW:</a:t>
            </a:r>
            <a:endParaRPr lang="en-US" sz="9600" b="1" dirty="0" smtClean="0"/>
          </a:p>
          <a:p>
            <a:pPr marL="514350" indent="-457200" eaLnBrk="1" fontAlgn="auto" hangingPunct="1">
              <a:spcAft>
                <a:spcPts val="0"/>
              </a:spcAft>
              <a:buFont typeface="Wingdings" pitchFamily="2" charset="2"/>
              <a:buChar char="Ø"/>
              <a:defRPr/>
            </a:pPr>
            <a:r>
              <a:rPr lang="en-US" sz="9600" b="1" dirty="0" smtClean="0"/>
              <a:t>Be sure to have the reading done (so we can “Celebrate”):  </a:t>
            </a:r>
          </a:p>
          <a:p>
            <a:pPr marL="57150" indent="0" eaLnBrk="1" fontAlgn="auto" hangingPunct="1">
              <a:spcAft>
                <a:spcPts val="0"/>
              </a:spcAft>
              <a:buNone/>
              <a:defRPr/>
            </a:pPr>
            <a:r>
              <a:rPr lang="en-US" sz="9600" b="1" dirty="0" smtClean="0"/>
              <a:t>--Discussion Section of “Brain Drain”</a:t>
            </a:r>
          </a:p>
          <a:p>
            <a:pPr marL="57150" indent="0" eaLnBrk="1" fontAlgn="auto" hangingPunct="1">
              <a:spcAft>
                <a:spcPts val="0"/>
              </a:spcAft>
              <a:buNone/>
              <a:defRPr/>
            </a:pPr>
            <a:r>
              <a:rPr lang="en-US" sz="9600" b="1" dirty="0" smtClean="0"/>
              <a:t>--Module 1</a:t>
            </a:r>
            <a:endParaRPr lang="en-US" sz="8800" b="1" dirty="0" smtClean="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panose="020B0604020202020204" pitchFamily="34" charset="0"/>
              <a:buNone/>
              <a:defRPr/>
            </a:pPr>
            <a:endParaRPr lang="en-US" sz="7400" b="1" u="sng" dirty="0" smtClean="0"/>
          </a:p>
          <a:p>
            <a:pPr marL="57150" indent="0" eaLnBrk="1" fontAlgn="auto" hangingPunct="1">
              <a:spcAft>
                <a:spcPts val="0"/>
              </a:spcAft>
              <a:buFont typeface="Arial" charset="0"/>
              <a:buNone/>
              <a:defRPr/>
            </a:pPr>
            <a:endParaRPr lang="en-US" sz="4500" b="1" u="sng" dirty="0" smtClean="0"/>
          </a:p>
          <a:p>
            <a:pPr marL="457200" lvl="1" indent="0" eaLnBrk="1" fontAlgn="auto" hangingPunct="1">
              <a:spcAft>
                <a:spcPts val="0"/>
              </a:spcAft>
              <a:buFont typeface="Wingdings" pitchFamily="2" charset="2"/>
              <a:buChar char="Ø"/>
              <a:defRPr/>
            </a:pPr>
            <a:endParaRPr lang="en-US" sz="9200" b="1" dirty="0" smtClean="0"/>
          </a:p>
        </p:txBody>
      </p:sp>
    </p:spTree>
    <p:extLst>
      <p:ext uri="{BB962C8B-B14F-4D97-AF65-F5344CB8AC3E}">
        <p14:creationId xmlns:p14="http://schemas.microsoft.com/office/powerpoint/2010/main" val="211126881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6 Key Themes in Ethical Research</a:t>
            </a:r>
          </a:p>
        </p:txBody>
      </p:sp>
      <p:sp>
        <p:nvSpPr>
          <p:cNvPr id="33795" name="Rectangle 3"/>
          <p:cNvSpPr>
            <a:spLocks noGrp="1" noChangeArrowheads="1"/>
          </p:cNvSpPr>
          <p:nvPr>
            <p:ph type="body" idx="1"/>
          </p:nvPr>
        </p:nvSpPr>
        <p:spPr>
          <a:xfrm>
            <a:off x="0" y="1219200"/>
            <a:ext cx="9144000" cy="3263504"/>
          </a:xfrm>
        </p:spPr>
        <p:txBody>
          <a:bodyPr/>
          <a:lstStyle/>
          <a:p>
            <a:pPr marL="457200" indent="-457200">
              <a:buFont typeface="+mj-lt"/>
              <a:buAutoNum type="arabicPeriod" startAt="6"/>
            </a:pPr>
            <a:r>
              <a:rPr lang="en-US" altLang="en-US" sz="3000" dirty="0"/>
              <a:t>Debriefing</a:t>
            </a:r>
          </a:p>
          <a:p>
            <a:pPr marL="457200" indent="-457200"/>
            <a:endParaRPr lang="en-US" altLang="en-US" dirty="0" smtClean="0"/>
          </a:p>
          <a:p>
            <a:pPr marL="457200" indent="-457200"/>
            <a:endParaRPr lang="en-US" altLang="en-US" dirty="0" smtClean="0"/>
          </a:p>
        </p:txBody>
      </p:sp>
      <p:sp>
        <p:nvSpPr>
          <p:cNvPr id="3" name="Rectangle 2"/>
          <p:cNvSpPr/>
          <p:nvPr/>
        </p:nvSpPr>
        <p:spPr>
          <a:xfrm>
            <a:off x="0" y="1752600"/>
            <a:ext cx="9144000" cy="4893647"/>
          </a:xfrm>
          <a:prstGeom prst="rect">
            <a:avLst/>
          </a:prstGeom>
        </p:spPr>
        <p:txBody>
          <a:bodyPr wrap="square">
            <a:spAutoFit/>
          </a:bodyPr>
          <a:lstStyle/>
          <a:p>
            <a:r>
              <a:rPr lang="en-US" sz="2600" dirty="0"/>
              <a:t>Section 8.08 of APA Guidelines for Research</a:t>
            </a:r>
          </a:p>
          <a:p>
            <a:pPr marL="342900" indent="-342900">
              <a:buAutoNum type="alphaLcParenBoth"/>
            </a:pPr>
            <a:r>
              <a:rPr lang="en-US" sz="2600" dirty="0"/>
              <a:t>Psychologists provide a prompt </a:t>
            </a:r>
            <a:r>
              <a:rPr lang="en-US" sz="2600" b="1" u="sng" dirty="0"/>
              <a:t>opportunity</a:t>
            </a:r>
            <a:r>
              <a:rPr lang="en-US" sz="2600" dirty="0"/>
              <a:t> for participants to obtain </a:t>
            </a:r>
            <a:r>
              <a:rPr lang="en-US" sz="2600" b="1" u="sng" dirty="0"/>
              <a:t>appropriate </a:t>
            </a:r>
            <a:r>
              <a:rPr lang="en-US" sz="2600" b="1" u="sng" dirty="0"/>
              <a:t>information</a:t>
            </a:r>
            <a:r>
              <a:rPr lang="en-US" sz="2600" b="1" dirty="0"/>
              <a:t> </a:t>
            </a:r>
            <a:r>
              <a:rPr lang="en-US" sz="2600" dirty="0"/>
              <a:t>about </a:t>
            </a:r>
            <a:r>
              <a:rPr lang="en-US" sz="2600" dirty="0"/>
              <a:t>the nature, results, and conclusions of the research, and they take reasonable steps to </a:t>
            </a:r>
            <a:r>
              <a:rPr lang="en-US" sz="2600" b="1" u="sng" dirty="0"/>
              <a:t>correct any </a:t>
            </a:r>
            <a:r>
              <a:rPr lang="en-US" sz="2600" b="1" u="sng" dirty="0"/>
              <a:t>misconceptions</a:t>
            </a:r>
            <a:r>
              <a:rPr lang="en-US" sz="2600" dirty="0"/>
              <a:t> that </a:t>
            </a:r>
            <a:r>
              <a:rPr lang="en-US" sz="2600" dirty="0"/>
              <a:t>participants may have of which the psychologists are aware. </a:t>
            </a:r>
          </a:p>
          <a:p>
            <a:pPr marL="342900" indent="-342900">
              <a:buAutoNum type="alphaLcParenBoth"/>
            </a:pPr>
            <a:r>
              <a:rPr lang="en-US" sz="2600" dirty="0"/>
              <a:t>If scientific or humane values justify delaying or withholding this information, psychologists take </a:t>
            </a:r>
            <a:r>
              <a:rPr lang="en-US" sz="2600" b="1" u="sng" dirty="0"/>
              <a:t>reasonable measures to reduce the risk of harm</a:t>
            </a:r>
            <a:r>
              <a:rPr lang="en-US" sz="2600" dirty="0"/>
              <a:t>. </a:t>
            </a:r>
          </a:p>
          <a:p>
            <a:pPr marL="342900" indent="-342900">
              <a:buAutoNum type="alphaLcParenBoth"/>
            </a:pPr>
            <a:r>
              <a:rPr lang="en-US" sz="2600" dirty="0"/>
              <a:t>When psychologists become aware that research procedures have harmed a participant, they </a:t>
            </a:r>
            <a:r>
              <a:rPr lang="en-US" sz="2600" b="1" u="sng" dirty="0"/>
              <a:t>take reasonable steps to minimize the harm</a:t>
            </a:r>
            <a:r>
              <a:rPr lang="en-US" sz="2600" dirty="0"/>
              <a:t>.</a:t>
            </a:r>
          </a:p>
        </p:txBody>
      </p:sp>
    </p:spTree>
    <p:extLst>
      <p:ext uri="{BB962C8B-B14F-4D97-AF65-F5344CB8AC3E}">
        <p14:creationId xmlns:p14="http://schemas.microsoft.com/office/powerpoint/2010/main" val="195890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ctrTitle"/>
          </p:nvPr>
        </p:nvSpPr>
        <p:spPr>
          <a:xfrm>
            <a:off x="685799" y="0"/>
            <a:ext cx="7772400" cy="1470025"/>
          </a:xfrm>
        </p:spPr>
        <p:txBody>
          <a:bodyPr/>
          <a:lstStyle/>
          <a:p>
            <a:pPr eaLnBrk="1" hangingPunct="1"/>
            <a:r>
              <a:rPr lang="en-US" altLang="en-US" dirty="0" smtClean="0"/>
              <a:t>Special Issue: Deception</a:t>
            </a:r>
          </a:p>
        </p:txBody>
      </p:sp>
      <p:pic>
        <p:nvPicPr>
          <p:cNvPr id="4" name="Picture 3"/>
          <p:cNvPicPr>
            <a:picLocks noChangeAspect="1"/>
          </p:cNvPicPr>
          <p:nvPr/>
        </p:nvPicPr>
        <p:blipFill>
          <a:blip r:embed="rId3"/>
          <a:stretch>
            <a:fillRect/>
          </a:stretch>
        </p:blipFill>
        <p:spPr>
          <a:xfrm>
            <a:off x="2081211" y="1066800"/>
            <a:ext cx="4981575" cy="4848225"/>
          </a:xfrm>
          <a:prstGeom prst="rect">
            <a:avLst/>
          </a:prstGeom>
        </p:spPr>
      </p:pic>
      <p:sp>
        <p:nvSpPr>
          <p:cNvPr id="5" name="AutoShape 2"/>
          <p:cNvSpPr txBox="1">
            <a:spLocks noChangeArrowheads="1"/>
          </p:cNvSpPr>
          <p:nvPr/>
        </p:nvSpPr>
        <p:spPr>
          <a:xfrm>
            <a:off x="714373" y="5562600"/>
            <a:ext cx="771525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t>Is Deception Permissible?</a:t>
            </a:r>
            <a:endParaRPr lang="en-US" altLang="en-US" dirty="0"/>
          </a:p>
        </p:txBody>
      </p:sp>
    </p:spTree>
    <p:extLst>
      <p:ext uri="{BB962C8B-B14F-4D97-AF65-F5344CB8AC3E}">
        <p14:creationId xmlns:p14="http://schemas.microsoft.com/office/powerpoint/2010/main" val="38721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altLang="en-US" sz="2400"/>
              <a:t>When is Deception Permissible?</a:t>
            </a:r>
          </a:p>
        </p:txBody>
      </p:sp>
      <p:sp>
        <p:nvSpPr>
          <p:cNvPr id="36867" name="Rectangle 3"/>
          <p:cNvSpPr>
            <a:spLocks noGrp="1" noChangeArrowheads="1"/>
          </p:cNvSpPr>
          <p:nvPr>
            <p:ph type="body" idx="1"/>
          </p:nvPr>
        </p:nvSpPr>
        <p:spPr>
          <a:xfrm>
            <a:off x="457200" y="1066800"/>
            <a:ext cx="8229600" cy="5715000"/>
          </a:xfrm>
        </p:spPr>
        <p:txBody>
          <a:bodyPr>
            <a:normAutofit lnSpcReduction="10000"/>
          </a:bodyPr>
          <a:lstStyle/>
          <a:p>
            <a:pPr eaLnBrk="1" hangingPunct="1">
              <a:lnSpc>
                <a:spcPct val="90000"/>
              </a:lnSpc>
            </a:pPr>
            <a:r>
              <a:rPr lang="en-US" altLang="en-US" sz="4000" dirty="0" smtClean="0"/>
              <a:t>According to the American Psychological Association (APA), it is permissible to use deception under these conditions:</a:t>
            </a:r>
          </a:p>
          <a:p>
            <a:pPr lvl="1" eaLnBrk="1" hangingPunct="1">
              <a:lnSpc>
                <a:spcPct val="90000"/>
              </a:lnSpc>
            </a:pPr>
            <a:r>
              <a:rPr lang="en-US" altLang="en-US" sz="3600" dirty="0" smtClean="0"/>
              <a:t>The research is </a:t>
            </a:r>
            <a:r>
              <a:rPr lang="en-US" altLang="en-US" sz="3600" u="sng" dirty="0" smtClean="0"/>
              <a:t>important</a:t>
            </a:r>
          </a:p>
          <a:p>
            <a:pPr lvl="1" eaLnBrk="1" hangingPunct="1">
              <a:lnSpc>
                <a:spcPct val="90000"/>
              </a:lnSpc>
            </a:pPr>
            <a:r>
              <a:rPr lang="en-US" altLang="en-US" sz="3600" dirty="0" smtClean="0"/>
              <a:t>There are no alternatives</a:t>
            </a:r>
          </a:p>
          <a:p>
            <a:pPr lvl="1" eaLnBrk="1" hangingPunct="1">
              <a:lnSpc>
                <a:spcPct val="90000"/>
              </a:lnSpc>
            </a:pPr>
            <a:r>
              <a:rPr lang="en-US" altLang="en-US" sz="3600" dirty="0" smtClean="0"/>
              <a:t>There is no </a:t>
            </a:r>
            <a:r>
              <a:rPr lang="en-US" altLang="en-US" sz="3600" u="sng" dirty="0" smtClean="0"/>
              <a:t>foreseeable</a:t>
            </a:r>
            <a:r>
              <a:rPr lang="en-US" altLang="en-US" sz="3600" dirty="0" smtClean="0"/>
              <a:t> harm to participants</a:t>
            </a:r>
          </a:p>
          <a:p>
            <a:pPr eaLnBrk="1" hangingPunct="1">
              <a:lnSpc>
                <a:spcPct val="90000"/>
              </a:lnSpc>
            </a:pPr>
            <a:r>
              <a:rPr lang="en-US" altLang="en-US" sz="4000" dirty="0" smtClean="0"/>
              <a:t>Sometimes deception is the only way to investigate important questions.</a:t>
            </a:r>
          </a:p>
          <a:p>
            <a:pPr lvl="1" eaLnBrk="1" hangingPunct="1">
              <a:lnSpc>
                <a:spcPct val="90000"/>
              </a:lnSpc>
              <a:buFontTx/>
              <a:buNone/>
            </a:pPr>
            <a:endParaRPr lang="en-US" altLang="en-US" sz="1500" dirty="0"/>
          </a:p>
          <a:p>
            <a:pPr eaLnBrk="1" hangingPunct="1">
              <a:lnSpc>
                <a:spcPct val="90000"/>
              </a:lnSpc>
            </a:pPr>
            <a:endParaRPr lang="en-US" altLang="en-US" sz="1800" dirty="0"/>
          </a:p>
        </p:txBody>
      </p:sp>
    </p:spTree>
    <p:extLst>
      <p:ext uri="{BB962C8B-B14F-4D97-AF65-F5344CB8AC3E}">
        <p14:creationId xmlns:p14="http://schemas.microsoft.com/office/powerpoint/2010/main" val="350872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altLang="en-US" i="1" dirty="0" smtClean="0"/>
              <a:t>APA</a:t>
            </a:r>
            <a:r>
              <a:rPr lang="en-US" altLang="en-US" dirty="0" smtClean="0"/>
              <a:t> on Deception</a:t>
            </a:r>
          </a:p>
        </p:txBody>
      </p:sp>
      <p:sp>
        <p:nvSpPr>
          <p:cNvPr id="321539" name="Rectangle 3"/>
          <p:cNvSpPr>
            <a:spLocks noGrp="1" noChangeArrowheads="1"/>
          </p:cNvSpPr>
          <p:nvPr>
            <p:ph type="body" idx="1"/>
          </p:nvPr>
        </p:nvSpPr>
        <p:spPr>
          <a:xfrm>
            <a:off x="0" y="1600200"/>
            <a:ext cx="9144000" cy="4525963"/>
          </a:xfrm>
        </p:spPr>
        <p:txBody>
          <a:bodyPr>
            <a:noAutofit/>
          </a:bodyPr>
          <a:lstStyle/>
          <a:p>
            <a:pPr eaLnBrk="1" hangingPunct="1">
              <a:lnSpc>
                <a:spcPct val="80000"/>
              </a:lnSpc>
            </a:pPr>
            <a:r>
              <a:rPr lang="en-US" altLang="en-US" sz="2800" dirty="0"/>
              <a:t>a) Psychologists do not conduct a study involving deception unless they have determined that the use of deceptive techniques is </a:t>
            </a:r>
            <a:r>
              <a:rPr lang="en-US" altLang="en-US" sz="2800" b="1" i="1" u="sng" dirty="0"/>
              <a:t>justified</a:t>
            </a:r>
            <a:r>
              <a:rPr lang="en-US" altLang="en-US" sz="2800" dirty="0"/>
              <a:t> by the study's significant prospective scientific, educational, or applied </a:t>
            </a:r>
            <a:r>
              <a:rPr lang="en-US" altLang="en-US" sz="2800" b="1" i="1" u="sng" dirty="0"/>
              <a:t>value</a:t>
            </a:r>
            <a:r>
              <a:rPr lang="en-US" altLang="en-US" sz="2800" dirty="0"/>
              <a:t> and that effective </a:t>
            </a:r>
            <a:r>
              <a:rPr lang="en-US" altLang="en-US" sz="2800" dirty="0"/>
              <a:t>non-deceptive </a:t>
            </a:r>
            <a:r>
              <a:rPr lang="en-US" altLang="en-US" sz="2800" dirty="0"/>
              <a:t>alternative procedures are not feasible.</a:t>
            </a:r>
          </a:p>
          <a:p>
            <a:pPr eaLnBrk="1" hangingPunct="1">
              <a:lnSpc>
                <a:spcPct val="80000"/>
              </a:lnSpc>
            </a:pPr>
            <a:r>
              <a:rPr lang="en-US" altLang="en-US" sz="2800" dirty="0"/>
              <a:t>(b) Psychologists do not deceive prospective participants about research that is </a:t>
            </a:r>
            <a:r>
              <a:rPr lang="en-US" altLang="en-US" sz="2800" b="1" i="1" u="sng" dirty="0"/>
              <a:t>reasonably expected</a:t>
            </a:r>
            <a:r>
              <a:rPr lang="en-US" altLang="en-US" sz="2800" dirty="0"/>
              <a:t> to cause physical pain or severe emotional distress.</a:t>
            </a:r>
          </a:p>
          <a:p>
            <a:pPr eaLnBrk="1" hangingPunct="1">
              <a:lnSpc>
                <a:spcPct val="80000"/>
              </a:lnSpc>
            </a:pPr>
            <a:r>
              <a:rPr lang="en-US" altLang="en-US" sz="2800" dirty="0"/>
              <a:t>(c) Psychologists explain any deception that is an integral feature of the design and conduct of an experiment to participants as </a:t>
            </a:r>
            <a:r>
              <a:rPr lang="en-US" altLang="en-US" sz="2800" b="1" u="sng" dirty="0"/>
              <a:t>early as is feasible</a:t>
            </a:r>
            <a:r>
              <a:rPr lang="en-US" altLang="en-US" sz="2800" dirty="0"/>
              <a:t>, preferably at the conclusion of their participation, but no later than at the conclusion of the data collection, </a:t>
            </a:r>
            <a:r>
              <a:rPr lang="en-US" altLang="en-US" sz="2800" b="1" u="sng" dirty="0"/>
              <a:t>and</a:t>
            </a:r>
            <a:r>
              <a:rPr lang="en-US" altLang="en-US" sz="2800" dirty="0"/>
              <a:t> permit participants to </a:t>
            </a:r>
            <a:r>
              <a:rPr lang="en-US" altLang="en-US" sz="2800" b="1" u="sng" dirty="0"/>
              <a:t>withdraw their data</a:t>
            </a:r>
            <a:r>
              <a:rPr lang="en-US" altLang="en-US" sz="2800" dirty="0"/>
              <a:t>. </a:t>
            </a:r>
          </a:p>
        </p:txBody>
      </p:sp>
    </p:spTree>
    <p:extLst>
      <p:ext uri="{BB962C8B-B14F-4D97-AF65-F5344CB8AC3E}">
        <p14:creationId xmlns:p14="http://schemas.microsoft.com/office/powerpoint/2010/main" val="243112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1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1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09231348"/>
              </p:ext>
            </p:extLst>
          </p:nvPr>
        </p:nvGraphicFramePr>
        <p:xfrm>
          <a:off x="473696" y="1028700"/>
          <a:ext cx="7774941" cy="2585464"/>
        </p:xfrm>
        <a:graphic>
          <a:graphicData uri="http://schemas.openxmlformats.org/drawingml/2006/table">
            <a:tbl>
              <a:tblPr firstRow="1" firstCol="1" bandRow="1">
                <a:tableStyleId>{5C22544A-7EE6-4342-B048-85BDC9FD1C3A}</a:tableStyleId>
              </a:tblPr>
              <a:tblGrid>
                <a:gridCol w="2591647">
                  <a:extLst>
                    <a:ext uri="{9D8B030D-6E8A-4147-A177-3AD203B41FA5}">
                      <a16:colId xmlns:a16="http://schemas.microsoft.com/office/drawing/2014/main" val="3574228727"/>
                    </a:ext>
                  </a:extLst>
                </a:gridCol>
                <a:gridCol w="2591647">
                  <a:extLst>
                    <a:ext uri="{9D8B030D-6E8A-4147-A177-3AD203B41FA5}">
                      <a16:colId xmlns:a16="http://schemas.microsoft.com/office/drawing/2014/main" val="605645636"/>
                    </a:ext>
                  </a:extLst>
                </a:gridCol>
                <a:gridCol w="2591647">
                  <a:extLst>
                    <a:ext uri="{9D8B030D-6E8A-4147-A177-3AD203B41FA5}">
                      <a16:colId xmlns:a16="http://schemas.microsoft.com/office/drawing/2014/main" val="96127504"/>
                    </a:ext>
                  </a:extLst>
                </a:gridCol>
              </a:tblGrid>
              <a:tr h="884236">
                <a:tc>
                  <a:txBody>
                    <a:bodyPr/>
                    <a:lstStyle/>
                    <a:p>
                      <a:pPr marL="0" marR="0">
                        <a:lnSpc>
                          <a:spcPts val="1500"/>
                        </a:lnSpc>
                        <a:spcBef>
                          <a:spcPts val="0"/>
                        </a:spcBef>
                        <a:spcAft>
                          <a:spcPts val="1000"/>
                        </a:spcAft>
                      </a:pPr>
                      <a:r>
                        <a:rPr lang="en-US" sz="3200" dirty="0">
                          <a:effectLst/>
                        </a:rPr>
                        <a:t>Describe</a:t>
                      </a:r>
                      <a:endParaRPr lang="en-US" sz="1100" dirty="0">
                        <a:effectLst/>
                        <a:latin typeface="Calibri"/>
                        <a:ea typeface="Calibri"/>
                        <a:cs typeface="Times New Roman"/>
                      </a:endParaRPr>
                    </a:p>
                  </a:txBody>
                  <a:tcPr marL="114300" marR="114300" marT="57150" marB="57150" anchor="ctr"/>
                </a:tc>
                <a:tc>
                  <a:txBody>
                    <a:bodyPr/>
                    <a:lstStyle/>
                    <a:p>
                      <a:pPr marL="0" marR="0">
                        <a:lnSpc>
                          <a:spcPts val="1500"/>
                        </a:lnSpc>
                        <a:spcBef>
                          <a:spcPts val="0"/>
                        </a:spcBef>
                        <a:spcAft>
                          <a:spcPts val="0"/>
                        </a:spcAft>
                      </a:pPr>
                      <a:r>
                        <a:rPr lang="en-US" sz="2000" i="1" dirty="0">
                          <a:solidFill>
                            <a:schemeClr val="tx1"/>
                          </a:solidFill>
                          <a:effectLst/>
                        </a:rPr>
                        <a:t>Give a detailed account</a:t>
                      </a:r>
                      <a:endParaRPr lang="en-US" sz="2400" i="1" dirty="0">
                        <a:solidFill>
                          <a:schemeClr val="tx1"/>
                        </a:solidFill>
                        <a:effectLst/>
                        <a:latin typeface="Calibri"/>
                        <a:ea typeface="Times New Roman"/>
                        <a:cs typeface="Times New Roman"/>
                      </a:endParaRPr>
                    </a:p>
                  </a:txBody>
                  <a:tcPr marL="114300" marR="114300" marT="57150" marB="57150" anchor="ctr">
                    <a:solidFill>
                      <a:schemeClr val="accent2"/>
                    </a:solidFill>
                  </a:tcPr>
                </a:tc>
                <a:tc>
                  <a:txBody>
                    <a:bodyPr/>
                    <a:lstStyle/>
                    <a:p>
                      <a:pPr marL="0" marR="0">
                        <a:lnSpc>
                          <a:spcPts val="1500"/>
                        </a:lnSpc>
                        <a:spcBef>
                          <a:spcPts val="750"/>
                        </a:spcBef>
                        <a:spcAft>
                          <a:spcPts val="750"/>
                        </a:spcAft>
                      </a:pPr>
                      <a:r>
                        <a:rPr lang="en-US" sz="1600" b="1" dirty="0">
                          <a:solidFill>
                            <a:schemeClr val="tx1"/>
                          </a:solidFill>
                          <a:effectLst/>
                        </a:rPr>
                        <a:t>Write a narrative that </a:t>
                      </a:r>
                      <a:r>
                        <a:rPr lang="en-US" sz="1600" b="1" u="sng" dirty="0">
                          <a:solidFill>
                            <a:schemeClr val="tx1"/>
                          </a:solidFill>
                          <a:effectLst/>
                          <a:highlight>
                            <a:srgbClr val="FFFF00"/>
                          </a:highlight>
                        </a:rPr>
                        <a:t>outlines</a:t>
                      </a:r>
                      <a:r>
                        <a:rPr lang="en-US" sz="1600" b="1" dirty="0">
                          <a:solidFill>
                            <a:schemeClr val="tx1"/>
                          </a:solidFill>
                          <a:effectLst/>
                        </a:rPr>
                        <a:t> the details of something </a:t>
                      </a:r>
                      <a:r>
                        <a:rPr lang="en-US" sz="1600" b="1" u="sng" dirty="0">
                          <a:solidFill>
                            <a:schemeClr val="tx1"/>
                          </a:solidFill>
                          <a:effectLst/>
                          <a:highlight>
                            <a:srgbClr val="FFFF00"/>
                          </a:highlight>
                        </a:rPr>
                        <a:t>using examples</a:t>
                      </a:r>
                      <a:r>
                        <a:rPr lang="en-US" sz="1600" b="1" dirty="0">
                          <a:solidFill>
                            <a:schemeClr val="tx1"/>
                          </a:solidFill>
                          <a:effectLst/>
                          <a:highlight>
                            <a:srgbClr val="FFFF00"/>
                          </a:highlight>
                        </a:rPr>
                        <a:t>.</a:t>
                      </a:r>
                      <a:endParaRPr lang="en-US" sz="1800" b="1" dirty="0">
                        <a:solidFill>
                          <a:schemeClr val="tx1"/>
                        </a:solidFill>
                        <a:effectLst/>
                        <a:latin typeface="Calibri"/>
                        <a:ea typeface="Calibri"/>
                        <a:cs typeface="Times New Roman"/>
                      </a:endParaRPr>
                    </a:p>
                  </a:txBody>
                  <a:tcPr marL="114300" marR="114300" marT="57150" marB="57150" anchor="ctr">
                    <a:solidFill>
                      <a:schemeClr val="accent2"/>
                    </a:solidFill>
                  </a:tcPr>
                </a:tc>
                <a:extLst>
                  <a:ext uri="{0D108BD9-81ED-4DB2-BD59-A6C34878D82A}">
                    <a16:rowId xmlns:a16="http://schemas.microsoft.com/office/drawing/2014/main" val="2647988917"/>
                  </a:ext>
                </a:extLst>
              </a:tr>
              <a:tr h="824928">
                <a:tc>
                  <a:txBody>
                    <a:bodyPr/>
                    <a:lstStyle/>
                    <a:p>
                      <a:pPr marL="0" marR="0">
                        <a:lnSpc>
                          <a:spcPts val="1500"/>
                        </a:lnSpc>
                        <a:spcBef>
                          <a:spcPts val="0"/>
                        </a:spcBef>
                        <a:spcAft>
                          <a:spcPts val="1000"/>
                        </a:spcAft>
                      </a:pPr>
                      <a:r>
                        <a:rPr lang="en-US" sz="2800" dirty="0">
                          <a:effectLst/>
                        </a:rPr>
                        <a:t>Outline</a:t>
                      </a:r>
                      <a:endParaRPr lang="en-US" sz="4000" dirty="0">
                        <a:effectLst/>
                        <a:latin typeface="Calibri"/>
                        <a:ea typeface="Calibri"/>
                        <a:cs typeface="Times New Roman"/>
                      </a:endParaRPr>
                    </a:p>
                  </a:txBody>
                  <a:tcPr marL="114300" marR="114300" marT="57150" marB="57150" anchor="ctr"/>
                </a:tc>
                <a:tc>
                  <a:txBody>
                    <a:bodyPr/>
                    <a:lstStyle/>
                    <a:p>
                      <a:pPr marL="0" marR="0">
                        <a:lnSpc>
                          <a:spcPts val="1500"/>
                        </a:lnSpc>
                        <a:spcBef>
                          <a:spcPts val="0"/>
                        </a:spcBef>
                        <a:spcAft>
                          <a:spcPts val="0"/>
                        </a:spcAft>
                      </a:pPr>
                      <a:r>
                        <a:rPr lang="en-US" sz="1800" b="1" i="1" dirty="0">
                          <a:effectLst/>
                        </a:rPr>
                        <a:t>Give a brief account or summary of something.</a:t>
                      </a:r>
                      <a:endParaRPr lang="en-US" sz="2000" b="1" i="1" dirty="0">
                        <a:effectLst/>
                        <a:latin typeface="Calibri"/>
                        <a:ea typeface="Times New Roman"/>
                        <a:cs typeface="Times New Roman"/>
                      </a:endParaRPr>
                    </a:p>
                  </a:txBody>
                  <a:tcPr marL="114300" marR="114300" marT="57150" marB="57150" anchor="ctr">
                    <a:solidFill>
                      <a:schemeClr val="accent2"/>
                    </a:solidFill>
                  </a:tcPr>
                </a:tc>
                <a:tc>
                  <a:txBody>
                    <a:bodyPr/>
                    <a:lstStyle/>
                    <a:p>
                      <a:pPr marL="0" marR="0">
                        <a:lnSpc>
                          <a:spcPts val="1500"/>
                        </a:lnSpc>
                        <a:spcBef>
                          <a:spcPts val="750"/>
                        </a:spcBef>
                        <a:spcAft>
                          <a:spcPts val="750"/>
                        </a:spcAft>
                      </a:pPr>
                      <a:r>
                        <a:rPr lang="en-US" sz="1800" b="1" dirty="0">
                          <a:effectLst/>
                          <a:highlight>
                            <a:srgbClr val="FFFF00"/>
                          </a:highlight>
                        </a:rPr>
                        <a:t>Give a brief summary of whatever is mentioned in the question.</a:t>
                      </a:r>
                      <a:endParaRPr lang="en-US" sz="2000" b="1" dirty="0">
                        <a:effectLst/>
                        <a:latin typeface="Calibri"/>
                        <a:ea typeface="Calibri"/>
                        <a:cs typeface="Times New Roman"/>
                      </a:endParaRPr>
                    </a:p>
                  </a:txBody>
                  <a:tcPr marL="114300" marR="114300" marT="57150" marB="57150" anchor="ctr">
                    <a:solidFill>
                      <a:schemeClr val="accent2"/>
                    </a:solidFill>
                  </a:tcPr>
                </a:tc>
                <a:extLst>
                  <a:ext uri="{0D108BD9-81ED-4DB2-BD59-A6C34878D82A}">
                    <a16:rowId xmlns:a16="http://schemas.microsoft.com/office/drawing/2014/main" val="4127434939"/>
                  </a:ext>
                </a:extLst>
              </a:tr>
              <a:tr h="824928">
                <a:tc>
                  <a:txBody>
                    <a:bodyPr/>
                    <a:lstStyle/>
                    <a:p>
                      <a:pPr marL="0" marR="0">
                        <a:lnSpc>
                          <a:spcPts val="1500"/>
                        </a:lnSpc>
                        <a:spcBef>
                          <a:spcPts val="0"/>
                        </a:spcBef>
                        <a:spcAft>
                          <a:spcPts val="1000"/>
                        </a:spcAft>
                      </a:pPr>
                      <a:r>
                        <a:rPr lang="en-US" sz="3200" dirty="0" smtClean="0">
                          <a:effectLst/>
                        </a:rPr>
                        <a:t>Explain</a:t>
                      </a:r>
                      <a:endParaRPr lang="en-US" sz="1100" dirty="0">
                        <a:effectLst/>
                        <a:latin typeface="Calibri"/>
                        <a:ea typeface="Calibri"/>
                        <a:cs typeface="Times New Roman"/>
                      </a:endParaRPr>
                    </a:p>
                  </a:txBody>
                  <a:tcPr marL="114300" marR="114300" marT="57150" marB="57150" anchor="ctr"/>
                </a:tc>
                <a:tc>
                  <a:txBody>
                    <a:bodyPr/>
                    <a:lstStyle/>
                    <a:p>
                      <a:pPr marL="0" marR="0">
                        <a:lnSpc>
                          <a:spcPts val="1500"/>
                        </a:lnSpc>
                        <a:spcBef>
                          <a:spcPts val="0"/>
                        </a:spcBef>
                        <a:spcAft>
                          <a:spcPts val="0"/>
                        </a:spcAft>
                      </a:pPr>
                      <a:r>
                        <a:rPr lang="en-US" sz="1800" b="1" i="1" kern="1200" dirty="0" smtClean="0">
                          <a:solidFill>
                            <a:schemeClr val="tx1"/>
                          </a:solidFill>
                          <a:effectLst/>
                          <a:latin typeface="+mn-lt"/>
                          <a:ea typeface="+mn-ea"/>
                          <a:cs typeface="+mn-cs"/>
                        </a:rPr>
                        <a:t>Give a detailed account including reasons and causes.</a:t>
                      </a:r>
                      <a:endParaRPr lang="en-US" sz="2400" b="1" i="1" dirty="0">
                        <a:solidFill>
                          <a:schemeClr val="tx1"/>
                        </a:solidFill>
                        <a:effectLst/>
                        <a:latin typeface="Calibri"/>
                        <a:ea typeface="Times New Roman"/>
                        <a:cs typeface="Times New Roman"/>
                      </a:endParaRPr>
                    </a:p>
                  </a:txBody>
                  <a:tcPr marL="114300" marR="114300" marT="57150" marB="57150" anchor="ctr">
                    <a:solidFill>
                      <a:schemeClr val="accent2"/>
                    </a:solidFill>
                  </a:tcPr>
                </a:tc>
                <a:tc>
                  <a:txBody>
                    <a:bodyPr/>
                    <a:lstStyle/>
                    <a:p>
                      <a:pPr marL="0" marR="0" lvl="0" indent="0" algn="l" defTabSz="914400" rtl="0" eaLnBrk="1" fontAlgn="auto" latinLnBrk="0" hangingPunct="1">
                        <a:lnSpc>
                          <a:spcPts val="1500"/>
                        </a:lnSpc>
                        <a:spcBef>
                          <a:spcPts val="750"/>
                        </a:spcBef>
                        <a:spcAft>
                          <a:spcPts val="750"/>
                        </a:spcAft>
                        <a:buClrTx/>
                        <a:buSzTx/>
                        <a:buFontTx/>
                        <a:buNone/>
                        <a:tabLst/>
                        <a:defRPr/>
                      </a:pPr>
                      <a:r>
                        <a:rPr lang="en-US" sz="1800" b="1" i="1" kern="1200" dirty="0" smtClean="0">
                          <a:solidFill>
                            <a:schemeClr val="tx1"/>
                          </a:solidFill>
                          <a:effectLst/>
                          <a:latin typeface="+mn-lt"/>
                          <a:ea typeface="+mn-ea"/>
                          <a:cs typeface="+mn-cs"/>
                        </a:rPr>
                        <a:t>Give   </a:t>
                      </a:r>
                      <a:r>
                        <a:rPr lang="en-US" sz="1800" b="1" i="1" dirty="0" smtClean="0">
                          <a:effectLst/>
                          <a:highlight>
                            <a:srgbClr val="FFFF00"/>
                          </a:highlight>
                        </a:rPr>
                        <a:t>reasons</a:t>
                      </a:r>
                      <a:r>
                        <a:rPr lang="en-US" sz="1800" b="1" i="1" baseline="0" dirty="0" smtClean="0">
                          <a:effectLst/>
                          <a:highlight>
                            <a:srgbClr val="FFFF00"/>
                          </a:highlight>
                        </a:rPr>
                        <a:t> and causes   </a:t>
                      </a:r>
                      <a:r>
                        <a:rPr lang="en-US" sz="1800" b="1" i="1" kern="1200" dirty="0" smtClean="0">
                          <a:solidFill>
                            <a:schemeClr val="tx1"/>
                          </a:solidFill>
                          <a:effectLst/>
                          <a:latin typeface="+mn-lt"/>
                          <a:ea typeface="+mn-ea"/>
                          <a:cs typeface="+mn-cs"/>
                        </a:rPr>
                        <a:t>for a   </a:t>
                      </a:r>
                      <a:r>
                        <a:rPr lang="en-US" sz="1800" b="1" i="1" baseline="0" dirty="0" smtClean="0">
                          <a:effectLst/>
                          <a:highlight>
                            <a:srgbClr val="FFFF00"/>
                          </a:highlight>
                        </a:rPr>
                        <a:t>behavior or psychological phenomenon. </a:t>
                      </a:r>
                      <a:endParaRPr lang="en-US" sz="1800" b="1" i="1" dirty="0">
                        <a:solidFill>
                          <a:schemeClr val="tx1"/>
                        </a:solidFill>
                        <a:effectLst/>
                        <a:latin typeface="Calibri"/>
                        <a:ea typeface="Calibri"/>
                        <a:cs typeface="Times New Roman"/>
                      </a:endParaRPr>
                    </a:p>
                  </a:txBody>
                  <a:tcPr marL="114300" marR="114300" marT="57150" marB="57150" anchor="ctr">
                    <a:solidFill>
                      <a:schemeClr val="accent2"/>
                    </a:solidFill>
                  </a:tcPr>
                </a:tc>
                <a:extLst>
                  <a:ext uri="{0D108BD9-81ED-4DB2-BD59-A6C34878D82A}">
                    <a16:rowId xmlns:a16="http://schemas.microsoft.com/office/drawing/2014/main" val="758527420"/>
                  </a:ext>
                </a:extLst>
              </a:tr>
            </a:tbl>
          </a:graphicData>
        </a:graphic>
      </p:graphicFrame>
      <p:sp>
        <p:nvSpPr>
          <p:cNvPr id="5" name="Title 4"/>
          <p:cNvSpPr>
            <a:spLocks noGrp="1"/>
          </p:cNvSpPr>
          <p:nvPr>
            <p:ph type="title"/>
          </p:nvPr>
        </p:nvSpPr>
        <p:spPr>
          <a:xfrm>
            <a:off x="457200" y="274638"/>
            <a:ext cx="8229600" cy="422698"/>
          </a:xfrm>
        </p:spPr>
        <p:txBody>
          <a:bodyPr>
            <a:normAutofit fontScale="90000"/>
          </a:bodyPr>
          <a:lstStyle/>
          <a:p>
            <a:r>
              <a:rPr lang="en-US" dirty="0" smtClean="0"/>
              <a:t>Command Terms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37134037"/>
              </p:ext>
            </p:extLst>
          </p:nvPr>
        </p:nvGraphicFramePr>
        <p:xfrm>
          <a:off x="468197" y="4861091"/>
          <a:ext cx="7774941" cy="1768472"/>
        </p:xfrm>
        <a:graphic>
          <a:graphicData uri="http://schemas.openxmlformats.org/drawingml/2006/table">
            <a:tbl>
              <a:tblPr firstRow="1" firstCol="1" bandRow="1">
                <a:tableStyleId>{5C22544A-7EE6-4342-B048-85BDC9FD1C3A}</a:tableStyleId>
              </a:tblPr>
              <a:tblGrid>
                <a:gridCol w="2591647">
                  <a:extLst>
                    <a:ext uri="{9D8B030D-6E8A-4147-A177-3AD203B41FA5}">
                      <a16:colId xmlns:a16="http://schemas.microsoft.com/office/drawing/2014/main" val="20000"/>
                    </a:ext>
                  </a:extLst>
                </a:gridCol>
                <a:gridCol w="2591647">
                  <a:extLst>
                    <a:ext uri="{9D8B030D-6E8A-4147-A177-3AD203B41FA5}">
                      <a16:colId xmlns:a16="http://schemas.microsoft.com/office/drawing/2014/main" val="20001"/>
                    </a:ext>
                  </a:extLst>
                </a:gridCol>
                <a:gridCol w="2591647">
                  <a:extLst>
                    <a:ext uri="{9D8B030D-6E8A-4147-A177-3AD203B41FA5}">
                      <a16:colId xmlns:a16="http://schemas.microsoft.com/office/drawing/2014/main" val="20002"/>
                    </a:ext>
                  </a:extLst>
                </a:gridCol>
              </a:tblGrid>
              <a:tr h="884236">
                <a:tc>
                  <a:txBody>
                    <a:bodyPr/>
                    <a:lstStyle/>
                    <a:p>
                      <a:pPr algn="ctr"/>
                      <a:r>
                        <a:rPr lang="en-US" dirty="0" smtClean="0"/>
                        <a:t>Command Term:  The</a:t>
                      </a:r>
                      <a:r>
                        <a:rPr lang="en-US" baseline="0" dirty="0" smtClean="0"/>
                        <a:t> task</a:t>
                      </a:r>
                      <a:endParaRPr lang="en-US" dirty="0"/>
                    </a:p>
                  </a:txBody>
                  <a:tcPr marL="114300" marR="114300" marT="57150" marB="57150" anchor="ctr"/>
                </a:tc>
                <a:tc>
                  <a:txBody>
                    <a:bodyPr/>
                    <a:lstStyle/>
                    <a:p>
                      <a:pPr algn="ctr"/>
                      <a:r>
                        <a:rPr lang="en-US" dirty="0" smtClean="0"/>
                        <a:t>The topic or theory</a:t>
                      </a:r>
                      <a:endParaRPr lang="en-US" dirty="0"/>
                    </a:p>
                  </a:txBody>
                  <a:tcPr marL="114300" marR="114300" marT="57150" marB="57150" anchor="ctr">
                    <a:solidFill>
                      <a:schemeClr val="accent2"/>
                    </a:solidFill>
                  </a:tcPr>
                </a:tc>
                <a:tc>
                  <a:txBody>
                    <a:bodyPr/>
                    <a:lstStyle/>
                    <a:p>
                      <a:pPr algn="ctr"/>
                      <a:r>
                        <a:rPr lang="en-US" dirty="0" smtClean="0"/>
                        <a:t>Approach to Psychology</a:t>
                      </a:r>
                      <a:endParaRPr lang="en-US" dirty="0"/>
                    </a:p>
                  </a:txBody>
                  <a:tcPr marL="114300" marR="114300" marT="57150" marB="57150" anchor="ctr">
                    <a:solidFill>
                      <a:schemeClr val="accent2"/>
                    </a:solidFill>
                  </a:tcPr>
                </a:tc>
                <a:extLst>
                  <a:ext uri="{0D108BD9-81ED-4DB2-BD59-A6C34878D82A}">
                    <a16:rowId xmlns:a16="http://schemas.microsoft.com/office/drawing/2014/main" val="10000"/>
                  </a:ext>
                </a:extLst>
              </a:tr>
              <a:tr h="884236">
                <a:tc>
                  <a:txBody>
                    <a:bodyPr/>
                    <a:lstStyle/>
                    <a:p>
                      <a:pPr algn="ctr"/>
                      <a:r>
                        <a:rPr lang="en-US" sz="2000" b="1" dirty="0" smtClean="0">
                          <a:solidFill>
                            <a:srgbClr val="242424"/>
                          </a:solidFill>
                          <a:latin typeface="Arial" panose="020B0604020202020204" pitchFamily="34" charset="0"/>
                        </a:rPr>
                        <a:t>Describe</a:t>
                      </a:r>
                      <a:endParaRPr lang="en-US" sz="2000" dirty="0">
                        <a:solidFill>
                          <a:schemeClr val="tx1"/>
                        </a:solidFill>
                      </a:endParaRPr>
                    </a:p>
                  </a:txBody>
                  <a:tcPr marL="114300" marR="114300" marT="57150" marB="571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242424"/>
                          </a:solidFill>
                          <a:latin typeface="Arial" panose="020B0604020202020204" pitchFamily="34" charset="0"/>
                        </a:rPr>
                        <a:t>research method(s) </a:t>
                      </a:r>
                      <a:endParaRPr lang="en-US" sz="2000" b="1" dirty="0">
                        <a:solidFill>
                          <a:schemeClr val="tx1"/>
                        </a:solidFill>
                      </a:endParaRPr>
                    </a:p>
                  </a:txBody>
                  <a:tcPr marL="114300" marR="114300" marT="57150" marB="5715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242424"/>
                          </a:solidFill>
                          <a:latin typeface="Arial" panose="020B0604020202020204" pitchFamily="34" charset="0"/>
                        </a:rPr>
                        <a:t>cognitive approach</a:t>
                      </a:r>
                      <a:endParaRPr lang="en-US" sz="2000" b="1" dirty="0">
                        <a:solidFill>
                          <a:schemeClr val="tx1"/>
                        </a:solidFill>
                      </a:endParaRPr>
                    </a:p>
                  </a:txBody>
                  <a:tcPr marL="114300" marR="114300" marT="57150" marB="57150" anchor="ctr">
                    <a:solidFill>
                      <a:schemeClr val="accent2"/>
                    </a:solidFill>
                  </a:tcPr>
                </a:tc>
                <a:extLst>
                  <a:ext uri="{0D108BD9-81ED-4DB2-BD59-A6C34878D82A}">
                    <a16:rowId xmlns:a16="http://schemas.microsoft.com/office/drawing/2014/main" val="309708058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66890310"/>
              </p:ext>
            </p:extLst>
          </p:nvPr>
        </p:nvGraphicFramePr>
        <p:xfrm>
          <a:off x="468197" y="752053"/>
          <a:ext cx="7774941" cy="370840"/>
        </p:xfrm>
        <a:graphic>
          <a:graphicData uri="http://schemas.openxmlformats.org/drawingml/2006/table">
            <a:tbl>
              <a:tblPr firstRow="1" bandRow="1">
                <a:tableStyleId>{5C22544A-7EE6-4342-B048-85BDC9FD1C3A}</a:tableStyleId>
              </a:tblPr>
              <a:tblGrid>
                <a:gridCol w="2591647">
                  <a:extLst>
                    <a:ext uri="{9D8B030D-6E8A-4147-A177-3AD203B41FA5}">
                      <a16:colId xmlns:a16="http://schemas.microsoft.com/office/drawing/2014/main" val="423054543"/>
                    </a:ext>
                  </a:extLst>
                </a:gridCol>
                <a:gridCol w="2591647">
                  <a:extLst>
                    <a:ext uri="{9D8B030D-6E8A-4147-A177-3AD203B41FA5}">
                      <a16:colId xmlns:a16="http://schemas.microsoft.com/office/drawing/2014/main" val="3693014779"/>
                    </a:ext>
                  </a:extLst>
                </a:gridCol>
                <a:gridCol w="2591647">
                  <a:extLst>
                    <a:ext uri="{9D8B030D-6E8A-4147-A177-3AD203B41FA5}">
                      <a16:colId xmlns:a16="http://schemas.microsoft.com/office/drawing/2014/main" val="36221674"/>
                    </a:ext>
                  </a:extLst>
                </a:gridCol>
              </a:tblGrid>
              <a:tr h="370840">
                <a:tc>
                  <a:txBody>
                    <a:bodyPr/>
                    <a:lstStyle/>
                    <a:p>
                      <a:pPr algn="ctr"/>
                      <a:r>
                        <a:rPr lang="en-US" dirty="0" smtClean="0"/>
                        <a:t>Command Term</a:t>
                      </a:r>
                      <a:endParaRPr lang="en-US" dirty="0"/>
                    </a:p>
                  </a:txBody>
                  <a:tcPr/>
                </a:tc>
                <a:tc>
                  <a:txBody>
                    <a:bodyPr/>
                    <a:lstStyle/>
                    <a:p>
                      <a:pPr algn="ctr"/>
                      <a:r>
                        <a:rPr lang="en-US" dirty="0" smtClean="0"/>
                        <a:t>IB “Definition”</a:t>
                      </a:r>
                      <a:endParaRPr lang="en-US" dirty="0"/>
                    </a:p>
                  </a:txBody>
                  <a:tcPr/>
                </a:tc>
                <a:tc>
                  <a:txBody>
                    <a:bodyPr/>
                    <a:lstStyle/>
                    <a:p>
                      <a:pPr algn="ctr"/>
                      <a:r>
                        <a:rPr lang="en-US" dirty="0" smtClean="0"/>
                        <a:t>What is really</a:t>
                      </a:r>
                      <a:r>
                        <a:rPr lang="en-US" baseline="0" dirty="0" smtClean="0"/>
                        <a:t> means…</a:t>
                      </a:r>
                      <a:endParaRPr lang="en-US" dirty="0"/>
                    </a:p>
                  </a:txBody>
                  <a:tcPr/>
                </a:tc>
                <a:extLst>
                  <a:ext uri="{0D108BD9-81ED-4DB2-BD59-A6C34878D82A}">
                    <a16:rowId xmlns:a16="http://schemas.microsoft.com/office/drawing/2014/main" val="2339216294"/>
                  </a:ext>
                </a:extLst>
              </a:tr>
            </a:tbl>
          </a:graphicData>
        </a:graphic>
      </p:graphicFrame>
      <p:sp>
        <p:nvSpPr>
          <p:cNvPr id="9" name="Title 4"/>
          <p:cNvSpPr txBox="1">
            <a:spLocks/>
          </p:cNvSpPr>
          <p:nvPr/>
        </p:nvSpPr>
        <p:spPr>
          <a:xfrm>
            <a:off x="468197" y="3710925"/>
            <a:ext cx="8229600" cy="38517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dirty="0" smtClean="0"/>
              <a:t>Construction of Prompts:  A General Guideline</a:t>
            </a:r>
            <a:endParaRPr lang="en-US" sz="2400" u="sng" dirty="0"/>
          </a:p>
        </p:txBody>
      </p:sp>
      <p:sp>
        <p:nvSpPr>
          <p:cNvPr id="10" name="Rectangle 9"/>
          <p:cNvSpPr/>
          <p:nvPr/>
        </p:nvSpPr>
        <p:spPr>
          <a:xfrm>
            <a:off x="468197" y="3958228"/>
            <a:ext cx="7774941" cy="646331"/>
          </a:xfrm>
          <a:prstGeom prst="rect">
            <a:avLst/>
          </a:prstGeom>
        </p:spPr>
        <p:txBody>
          <a:bodyPr wrap="square">
            <a:spAutoFit/>
          </a:bodyPr>
          <a:lstStyle/>
          <a:p>
            <a:r>
              <a:rPr lang="en-US" b="1" dirty="0">
                <a:solidFill>
                  <a:srgbClr val="242424"/>
                </a:solidFill>
                <a:latin typeface="Arial" panose="020B0604020202020204" pitchFamily="34" charset="0"/>
              </a:rPr>
              <a:t>Describe</a:t>
            </a:r>
            <a:r>
              <a:rPr lang="en-US" dirty="0">
                <a:solidFill>
                  <a:srgbClr val="242424"/>
                </a:solidFill>
                <a:latin typeface="Arial" panose="020B0604020202020204" pitchFamily="34" charset="0"/>
              </a:rPr>
              <a:t> the use of </a:t>
            </a:r>
            <a:r>
              <a:rPr lang="en-US" b="1" u="sng" dirty="0">
                <a:solidFill>
                  <a:srgbClr val="242424"/>
                </a:solidFill>
                <a:latin typeface="Arial" panose="020B0604020202020204" pitchFamily="34" charset="0"/>
              </a:rPr>
              <a:t>one</a:t>
            </a:r>
            <a:r>
              <a:rPr lang="en-US" dirty="0">
                <a:solidFill>
                  <a:srgbClr val="242424"/>
                </a:solidFill>
                <a:latin typeface="Arial" panose="020B0604020202020204" pitchFamily="34" charset="0"/>
              </a:rPr>
              <a:t> research method in the cognitive approach to studying human </a:t>
            </a:r>
            <a:r>
              <a:rPr lang="en-US" dirty="0" smtClean="0">
                <a:solidFill>
                  <a:srgbClr val="242424"/>
                </a:solidFill>
                <a:latin typeface="Arial" panose="020B0604020202020204" pitchFamily="34" charset="0"/>
              </a:rPr>
              <a:t>behavior.</a:t>
            </a:r>
            <a:endParaRPr lang="en-US" dirty="0"/>
          </a:p>
        </p:txBody>
      </p:sp>
    </p:spTree>
    <p:extLst>
      <p:ext uri="{BB962C8B-B14F-4D97-AF65-F5344CB8AC3E}">
        <p14:creationId xmlns:p14="http://schemas.microsoft.com/office/powerpoint/2010/main" val="22482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1000" b="-1000"/>
          </a:stretch>
        </a:blipFill>
        <a:effectLst/>
      </p:bgPr>
    </p:bg>
    <p:spTree>
      <p:nvGrpSpPr>
        <p:cNvPr id="1" name=""/>
        <p:cNvGrpSpPr/>
        <p:nvPr/>
      </p:nvGrpSpPr>
      <p:grpSpPr>
        <a:xfrm>
          <a:off x="0" y="0"/>
          <a:ext cx="0" cy="0"/>
          <a:chOff x="0" y="0"/>
          <a:chExt cx="0" cy="0"/>
        </a:xfrm>
      </p:grpSpPr>
      <p:sp>
        <p:nvSpPr>
          <p:cNvPr id="27650" name="AutoShape 4"/>
          <p:cNvSpPr>
            <a:spLocks noGrp="1" noChangeArrowheads="1"/>
          </p:cNvSpPr>
          <p:nvPr>
            <p:ph type="ctrTitle"/>
          </p:nvPr>
        </p:nvSpPr>
        <p:spPr>
          <a:xfrm>
            <a:off x="9525" y="457200"/>
            <a:ext cx="9144000" cy="3200400"/>
          </a:xfrm>
        </p:spPr>
        <p:txBody>
          <a:bodyPr>
            <a:noAutofit/>
          </a:bodyPr>
          <a:lstStyle/>
          <a:p>
            <a:r>
              <a:rPr lang="en-US" altLang="en-US" sz="4800" dirty="0" smtClean="0"/>
              <a:t>Ethics:  “</a:t>
            </a:r>
            <a:r>
              <a:rPr lang="en-US" sz="4800" dirty="0" smtClean="0"/>
              <a:t>Moral </a:t>
            </a:r>
            <a:r>
              <a:rPr lang="en-US" sz="4800" dirty="0"/>
              <a:t>principles that govern a person's </a:t>
            </a:r>
            <a:r>
              <a:rPr lang="en-US" sz="4800" dirty="0" smtClean="0"/>
              <a:t>behavior </a:t>
            </a:r>
            <a:r>
              <a:rPr lang="en-US" sz="4800" dirty="0"/>
              <a:t>or the conducting of an activity</a:t>
            </a:r>
            <a:r>
              <a:rPr lang="en-US" sz="4800" dirty="0" smtClean="0"/>
              <a:t>.” (</a:t>
            </a:r>
            <a:r>
              <a:rPr lang="en-US" sz="4800" i="1" dirty="0" smtClean="0"/>
              <a:t>OED)</a:t>
            </a:r>
            <a:r>
              <a:rPr lang="en-US" sz="4800" dirty="0" smtClean="0"/>
              <a:t/>
            </a:r>
            <a:br>
              <a:rPr lang="en-US" sz="4800" dirty="0" smtClean="0"/>
            </a:br>
            <a:endParaRPr lang="en-US" altLang="en-US" sz="6000" dirty="0" smtClean="0"/>
          </a:p>
        </p:txBody>
      </p:sp>
      <p:sp>
        <p:nvSpPr>
          <p:cNvPr id="2" name="Rectangle 1"/>
          <p:cNvSpPr/>
          <p:nvPr/>
        </p:nvSpPr>
        <p:spPr>
          <a:xfrm>
            <a:off x="9525" y="3105835"/>
            <a:ext cx="9134475" cy="1938992"/>
          </a:xfrm>
          <a:prstGeom prst="rect">
            <a:avLst/>
          </a:prstGeom>
        </p:spPr>
        <p:txBody>
          <a:bodyPr wrap="square">
            <a:spAutoFit/>
          </a:bodyPr>
          <a:lstStyle/>
          <a:p>
            <a:pPr algn="ctr"/>
            <a:r>
              <a:rPr lang="en-US" altLang="en-US" sz="4000" dirty="0"/>
              <a:t>What needs to be addressed in dealing with ethical principles for psychological research ?</a:t>
            </a:r>
            <a:endParaRPr lang="en-US" sz="4000" dirty="0"/>
          </a:p>
        </p:txBody>
      </p:sp>
    </p:spTree>
    <p:extLst>
      <p:ext uri="{BB962C8B-B14F-4D97-AF65-F5344CB8AC3E}">
        <p14:creationId xmlns:p14="http://schemas.microsoft.com/office/powerpoint/2010/main" val="331853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6 Key Themes in Ethical Research</a:t>
            </a:r>
          </a:p>
        </p:txBody>
      </p:sp>
      <p:sp>
        <p:nvSpPr>
          <p:cNvPr id="33795" name="Rectangle 3"/>
          <p:cNvSpPr>
            <a:spLocks noGrp="1" noChangeArrowheads="1"/>
          </p:cNvSpPr>
          <p:nvPr>
            <p:ph type="body" idx="1"/>
          </p:nvPr>
        </p:nvSpPr>
        <p:spPr/>
        <p:txBody>
          <a:bodyPr/>
          <a:lstStyle/>
          <a:p>
            <a:pPr marL="609600" indent="-609600" eaLnBrk="1" hangingPunct="1">
              <a:buFontTx/>
              <a:buAutoNum type="arabicPeriod"/>
            </a:pPr>
            <a:r>
              <a:rPr lang="en-US" altLang="en-US" dirty="0" smtClean="0"/>
              <a:t>Informed Consent</a:t>
            </a:r>
          </a:p>
          <a:p>
            <a:pPr marL="609600" indent="-609600" eaLnBrk="1" hangingPunct="1">
              <a:buFontTx/>
              <a:buAutoNum type="arabicPeriod"/>
            </a:pPr>
            <a:r>
              <a:rPr lang="en-US" altLang="en-US" dirty="0" smtClean="0"/>
              <a:t>Freedom from Coercion</a:t>
            </a:r>
          </a:p>
          <a:p>
            <a:pPr marL="609600" indent="-609600" eaLnBrk="1" hangingPunct="1">
              <a:buFontTx/>
              <a:buAutoNum type="arabicPeriod"/>
            </a:pPr>
            <a:r>
              <a:rPr lang="en-US" altLang="en-US" dirty="0" smtClean="0"/>
              <a:t>Protection from Physical and Psychological Harm</a:t>
            </a:r>
          </a:p>
          <a:p>
            <a:pPr marL="609600" indent="-609600" eaLnBrk="1" hangingPunct="1">
              <a:buFontTx/>
              <a:buAutoNum type="arabicPeriod"/>
            </a:pPr>
            <a:r>
              <a:rPr lang="en-US" altLang="en-US" dirty="0" smtClean="0"/>
              <a:t>Protection of Privacy, Confidentiality, or Anonymity</a:t>
            </a:r>
          </a:p>
          <a:p>
            <a:pPr marL="609600" indent="-609600" eaLnBrk="1" hangingPunct="1">
              <a:buFontTx/>
              <a:buAutoNum type="arabicPeriod"/>
            </a:pPr>
            <a:r>
              <a:rPr lang="en-US" altLang="en-US" dirty="0" smtClean="0"/>
              <a:t>The Risk-Benefit Rule</a:t>
            </a:r>
          </a:p>
          <a:p>
            <a:pPr marL="609600" indent="-609600" eaLnBrk="1" hangingPunct="1">
              <a:buFontTx/>
              <a:buAutoNum type="arabicPeriod"/>
            </a:pPr>
            <a:r>
              <a:rPr lang="en-US" altLang="en-US" dirty="0" smtClean="0"/>
              <a:t>Debriefing</a:t>
            </a:r>
          </a:p>
          <a:p>
            <a:pPr marL="609600" indent="-609600" eaLnBrk="1" hangingPunct="1"/>
            <a:endParaRPr lang="en-US" altLang="en-US" dirty="0" smtClean="0"/>
          </a:p>
          <a:p>
            <a:pPr marL="609600" indent="-609600" eaLnBrk="1" hangingPunct="1"/>
            <a:endParaRPr lang="en-US" altLang="en-US" dirty="0" smtClean="0"/>
          </a:p>
        </p:txBody>
      </p:sp>
    </p:spTree>
    <p:extLst>
      <p:ext uri="{BB962C8B-B14F-4D97-AF65-F5344CB8AC3E}">
        <p14:creationId xmlns:p14="http://schemas.microsoft.com/office/powerpoint/2010/main" val="2428383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6 Key Themes in Ethical Research</a:t>
            </a:r>
          </a:p>
        </p:txBody>
      </p:sp>
      <p:sp>
        <p:nvSpPr>
          <p:cNvPr id="33795" name="Rectangle 3"/>
          <p:cNvSpPr>
            <a:spLocks noGrp="1" noChangeArrowheads="1"/>
          </p:cNvSpPr>
          <p:nvPr>
            <p:ph type="body" idx="1"/>
          </p:nvPr>
        </p:nvSpPr>
        <p:spPr/>
        <p:txBody>
          <a:bodyPr/>
          <a:lstStyle/>
          <a:p>
            <a:pPr marL="609600" indent="-609600" eaLnBrk="1" hangingPunct="1">
              <a:buFontTx/>
              <a:buAutoNum type="arabicPeriod"/>
            </a:pPr>
            <a:r>
              <a:rPr lang="en-US" altLang="en-US" dirty="0" smtClean="0"/>
              <a:t>Informed Consent</a:t>
            </a:r>
          </a:p>
          <a:p>
            <a:pPr marL="609600" indent="-609600" eaLnBrk="1" hangingPunct="1"/>
            <a:endParaRPr lang="en-US" altLang="en-US" dirty="0" smtClean="0"/>
          </a:p>
          <a:p>
            <a:pPr marL="609600" indent="-609600" eaLnBrk="1" hangingPunct="1"/>
            <a:endParaRPr lang="en-US" altLang="en-US" dirty="0" smtClean="0"/>
          </a:p>
        </p:txBody>
      </p:sp>
      <p:sp>
        <p:nvSpPr>
          <p:cNvPr id="2" name="Rectangle 1"/>
          <p:cNvSpPr/>
          <p:nvPr/>
        </p:nvSpPr>
        <p:spPr>
          <a:xfrm>
            <a:off x="0" y="2286000"/>
            <a:ext cx="9144000" cy="4247317"/>
          </a:xfrm>
          <a:prstGeom prst="rect">
            <a:avLst/>
          </a:prstGeom>
        </p:spPr>
        <p:txBody>
          <a:bodyPr wrap="square">
            <a:spAutoFit/>
          </a:bodyPr>
          <a:lstStyle/>
          <a:p>
            <a:r>
              <a:rPr lang="en-US" dirty="0" smtClean="0">
                <a:solidFill>
                  <a:srgbClr val="000000"/>
                </a:solidFill>
                <a:latin typeface="ProximaNova"/>
              </a:rPr>
              <a:t>According to the APA guidelines:</a:t>
            </a:r>
          </a:p>
          <a:p>
            <a:r>
              <a:rPr lang="en-US" dirty="0" smtClean="0">
                <a:solidFill>
                  <a:srgbClr val="000000"/>
                </a:solidFill>
                <a:latin typeface="ProximaNova"/>
              </a:rPr>
              <a:t>“…psychologists </a:t>
            </a:r>
            <a:r>
              <a:rPr lang="en-US" dirty="0">
                <a:solidFill>
                  <a:srgbClr val="000000"/>
                </a:solidFill>
                <a:latin typeface="ProximaNova"/>
              </a:rPr>
              <a:t>inform participants about </a:t>
            </a:r>
            <a:endParaRPr lang="en-US" dirty="0" smtClean="0">
              <a:solidFill>
                <a:srgbClr val="000000"/>
              </a:solidFill>
              <a:latin typeface="ProximaNova"/>
            </a:endParaRPr>
          </a:p>
          <a:p>
            <a:pPr marL="342900" indent="-342900">
              <a:buAutoNum type="arabicParenBoth"/>
            </a:pPr>
            <a:r>
              <a:rPr lang="en-US" dirty="0" smtClean="0">
                <a:solidFill>
                  <a:srgbClr val="000000"/>
                </a:solidFill>
                <a:latin typeface="ProximaNova"/>
              </a:rPr>
              <a:t>the </a:t>
            </a:r>
            <a:r>
              <a:rPr lang="en-US" b="1" u="sng" dirty="0">
                <a:solidFill>
                  <a:srgbClr val="000000"/>
                </a:solidFill>
                <a:latin typeface="ProximaNova"/>
              </a:rPr>
              <a:t>purpose of the research</a:t>
            </a:r>
            <a:r>
              <a:rPr lang="en-US" dirty="0">
                <a:solidFill>
                  <a:srgbClr val="000000"/>
                </a:solidFill>
                <a:latin typeface="ProximaNova"/>
              </a:rPr>
              <a:t>, expected duration and procedures; </a:t>
            </a:r>
            <a:endParaRPr lang="en-US" dirty="0" smtClean="0">
              <a:solidFill>
                <a:srgbClr val="000000"/>
              </a:solidFill>
              <a:latin typeface="ProximaNova"/>
            </a:endParaRPr>
          </a:p>
          <a:p>
            <a:pPr marL="342900" indent="-342900">
              <a:buAutoNum type="arabicParenBoth"/>
            </a:pPr>
            <a:r>
              <a:rPr lang="en-US" dirty="0" smtClean="0">
                <a:solidFill>
                  <a:srgbClr val="000000"/>
                </a:solidFill>
                <a:latin typeface="ProximaNova"/>
              </a:rPr>
              <a:t>their </a:t>
            </a:r>
            <a:r>
              <a:rPr lang="en-US" b="1" u="sng" dirty="0">
                <a:solidFill>
                  <a:srgbClr val="000000"/>
                </a:solidFill>
                <a:latin typeface="ProximaNova"/>
              </a:rPr>
              <a:t>right to decline </a:t>
            </a:r>
            <a:r>
              <a:rPr lang="en-US" dirty="0">
                <a:solidFill>
                  <a:srgbClr val="000000"/>
                </a:solidFill>
                <a:latin typeface="ProximaNova"/>
              </a:rPr>
              <a:t>to participate and to withdraw from the research once participation has begun; </a:t>
            </a:r>
            <a:endParaRPr lang="en-US" dirty="0" smtClean="0">
              <a:solidFill>
                <a:srgbClr val="000000"/>
              </a:solidFill>
              <a:latin typeface="ProximaNova"/>
            </a:endParaRPr>
          </a:p>
          <a:p>
            <a:pPr marL="342900" indent="-342900">
              <a:buAutoNum type="arabicParenBoth"/>
            </a:pPr>
            <a:r>
              <a:rPr lang="en-US" dirty="0" smtClean="0">
                <a:solidFill>
                  <a:srgbClr val="000000"/>
                </a:solidFill>
                <a:latin typeface="ProximaNova"/>
              </a:rPr>
              <a:t>the </a:t>
            </a:r>
            <a:r>
              <a:rPr lang="en-US" dirty="0">
                <a:solidFill>
                  <a:srgbClr val="000000"/>
                </a:solidFill>
                <a:latin typeface="ProximaNova"/>
              </a:rPr>
              <a:t>foreseeable consequences of declining or withdrawing; </a:t>
            </a:r>
            <a:endParaRPr lang="en-US" dirty="0" smtClean="0">
              <a:solidFill>
                <a:srgbClr val="000000"/>
              </a:solidFill>
              <a:latin typeface="ProximaNova"/>
            </a:endParaRPr>
          </a:p>
          <a:p>
            <a:pPr marL="342900" indent="-342900">
              <a:buAutoNum type="arabicParenBoth"/>
            </a:pPr>
            <a:r>
              <a:rPr lang="en-US" dirty="0" smtClean="0">
                <a:solidFill>
                  <a:srgbClr val="000000"/>
                </a:solidFill>
                <a:latin typeface="ProximaNova"/>
              </a:rPr>
              <a:t>reasonably </a:t>
            </a:r>
            <a:r>
              <a:rPr lang="en-US" dirty="0">
                <a:solidFill>
                  <a:srgbClr val="000000"/>
                </a:solidFill>
                <a:latin typeface="ProximaNova"/>
              </a:rPr>
              <a:t>foreseeable factors that may be expected to influence their willingness to participate such as </a:t>
            </a:r>
            <a:r>
              <a:rPr lang="en-US" b="1" u="sng" dirty="0">
                <a:solidFill>
                  <a:srgbClr val="000000"/>
                </a:solidFill>
                <a:latin typeface="ProximaNova"/>
              </a:rPr>
              <a:t>potential risks</a:t>
            </a:r>
            <a:r>
              <a:rPr lang="en-US" dirty="0">
                <a:solidFill>
                  <a:srgbClr val="000000"/>
                </a:solidFill>
                <a:latin typeface="ProximaNova"/>
              </a:rPr>
              <a:t>, discomfort or adverse effects; </a:t>
            </a:r>
            <a:endParaRPr lang="en-US" dirty="0" smtClean="0">
              <a:solidFill>
                <a:srgbClr val="000000"/>
              </a:solidFill>
              <a:latin typeface="ProximaNova"/>
            </a:endParaRPr>
          </a:p>
          <a:p>
            <a:pPr marL="342900" indent="-342900">
              <a:buAutoNum type="arabicParenBoth"/>
            </a:pPr>
            <a:r>
              <a:rPr lang="en-US" dirty="0" smtClean="0">
                <a:solidFill>
                  <a:srgbClr val="000000"/>
                </a:solidFill>
                <a:latin typeface="ProximaNova"/>
              </a:rPr>
              <a:t>any </a:t>
            </a:r>
            <a:r>
              <a:rPr lang="en-US" dirty="0">
                <a:solidFill>
                  <a:srgbClr val="000000"/>
                </a:solidFill>
                <a:latin typeface="ProximaNova"/>
              </a:rPr>
              <a:t>prospective </a:t>
            </a:r>
            <a:r>
              <a:rPr lang="en-US" b="1" u="sng" dirty="0">
                <a:solidFill>
                  <a:srgbClr val="000000"/>
                </a:solidFill>
                <a:latin typeface="ProximaNova"/>
              </a:rPr>
              <a:t>research benefits</a:t>
            </a:r>
            <a:r>
              <a:rPr lang="en-US" dirty="0">
                <a:solidFill>
                  <a:srgbClr val="000000"/>
                </a:solidFill>
                <a:latin typeface="ProximaNova"/>
              </a:rPr>
              <a:t>; </a:t>
            </a:r>
            <a:endParaRPr lang="en-US" dirty="0" smtClean="0">
              <a:solidFill>
                <a:srgbClr val="000000"/>
              </a:solidFill>
              <a:latin typeface="ProximaNova"/>
            </a:endParaRPr>
          </a:p>
          <a:p>
            <a:pPr marL="342900" indent="-342900">
              <a:buAutoNum type="arabicParenBoth"/>
            </a:pPr>
            <a:r>
              <a:rPr lang="en-US" dirty="0" smtClean="0">
                <a:solidFill>
                  <a:srgbClr val="000000"/>
                </a:solidFill>
                <a:latin typeface="ProximaNova"/>
              </a:rPr>
              <a:t>limits </a:t>
            </a:r>
            <a:r>
              <a:rPr lang="en-US" dirty="0">
                <a:solidFill>
                  <a:srgbClr val="000000"/>
                </a:solidFill>
                <a:latin typeface="ProximaNova"/>
              </a:rPr>
              <a:t>of </a:t>
            </a:r>
            <a:r>
              <a:rPr lang="en-US" b="1" u="sng" dirty="0">
                <a:solidFill>
                  <a:srgbClr val="000000"/>
                </a:solidFill>
                <a:latin typeface="ProximaNova"/>
              </a:rPr>
              <a:t>confidentiality</a:t>
            </a:r>
            <a:r>
              <a:rPr lang="en-US" dirty="0">
                <a:solidFill>
                  <a:srgbClr val="000000"/>
                </a:solidFill>
                <a:latin typeface="ProximaNova"/>
              </a:rPr>
              <a:t>; </a:t>
            </a:r>
            <a:endParaRPr lang="en-US" dirty="0" smtClean="0">
              <a:solidFill>
                <a:srgbClr val="000000"/>
              </a:solidFill>
              <a:latin typeface="ProximaNova"/>
            </a:endParaRPr>
          </a:p>
          <a:p>
            <a:pPr marL="342900" indent="-342900">
              <a:buAutoNum type="arabicParenBoth"/>
            </a:pPr>
            <a:r>
              <a:rPr lang="en-US" b="1" u="sng" dirty="0" smtClean="0">
                <a:solidFill>
                  <a:srgbClr val="000000"/>
                </a:solidFill>
                <a:latin typeface="ProximaNova"/>
              </a:rPr>
              <a:t>incentives</a:t>
            </a:r>
            <a:r>
              <a:rPr lang="en-US" dirty="0" smtClean="0">
                <a:solidFill>
                  <a:srgbClr val="000000"/>
                </a:solidFill>
                <a:latin typeface="ProximaNova"/>
              </a:rPr>
              <a:t> </a:t>
            </a:r>
            <a:r>
              <a:rPr lang="en-US" dirty="0">
                <a:solidFill>
                  <a:srgbClr val="000000"/>
                </a:solidFill>
                <a:latin typeface="ProximaNova"/>
              </a:rPr>
              <a:t>for participation; </a:t>
            </a:r>
            <a:endParaRPr lang="en-US" dirty="0" smtClean="0">
              <a:solidFill>
                <a:srgbClr val="000000"/>
              </a:solidFill>
              <a:latin typeface="ProximaNova"/>
            </a:endParaRPr>
          </a:p>
          <a:p>
            <a:pPr marL="342900" indent="-342900">
              <a:buAutoNum type="arabicParenBoth"/>
            </a:pPr>
            <a:r>
              <a:rPr lang="en-US" dirty="0" smtClean="0">
                <a:solidFill>
                  <a:srgbClr val="000000"/>
                </a:solidFill>
                <a:latin typeface="ProximaNova"/>
              </a:rPr>
              <a:t>whom </a:t>
            </a:r>
            <a:r>
              <a:rPr lang="en-US" dirty="0">
                <a:solidFill>
                  <a:srgbClr val="000000"/>
                </a:solidFill>
                <a:latin typeface="ProximaNova"/>
              </a:rPr>
              <a:t>to contact for questions about the research and research </a:t>
            </a:r>
            <a:r>
              <a:rPr lang="en-US" b="1" u="sng" dirty="0">
                <a:solidFill>
                  <a:srgbClr val="000000"/>
                </a:solidFill>
                <a:latin typeface="ProximaNova"/>
              </a:rPr>
              <a:t>participants' </a:t>
            </a:r>
            <a:r>
              <a:rPr lang="en-US" b="1" u="sng" dirty="0" smtClean="0">
                <a:solidFill>
                  <a:srgbClr val="000000"/>
                </a:solidFill>
                <a:latin typeface="ProximaNova"/>
              </a:rPr>
              <a:t>rights</a:t>
            </a:r>
            <a:r>
              <a:rPr lang="en-US" dirty="0" smtClean="0">
                <a:solidFill>
                  <a:srgbClr val="000000"/>
                </a:solidFill>
                <a:latin typeface="ProximaNova"/>
              </a:rPr>
              <a:t>.</a:t>
            </a:r>
          </a:p>
          <a:p>
            <a:endParaRPr lang="en-US" dirty="0">
              <a:solidFill>
                <a:srgbClr val="000000"/>
              </a:solidFill>
              <a:latin typeface="ProximaNova"/>
            </a:endParaRPr>
          </a:p>
          <a:p>
            <a:r>
              <a:rPr lang="en-US" dirty="0" smtClean="0">
                <a:solidFill>
                  <a:srgbClr val="000000"/>
                </a:solidFill>
                <a:latin typeface="ProximaNova"/>
              </a:rPr>
              <a:t>They </a:t>
            </a:r>
            <a:r>
              <a:rPr lang="en-US" dirty="0">
                <a:solidFill>
                  <a:srgbClr val="000000"/>
                </a:solidFill>
                <a:latin typeface="ProximaNova"/>
              </a:rPr>
              <a:t>provide opportunity for the prospective participants to ask questions and receive answers.”</a:t>
            </a:r>
            <a:endParaRPr lang="en-US" dirty="0"/>
          </a:p>
        </p:txBody>
      </p:sp>
    </p:spTree>
    <p:extLst>
      <p:ext uri="{BB962C8B-B14F-4D97-AF65-F5344CB8AC3E}">
        <p14:creationId xmlns:p14="http://schemas.microsoft.com/office/powerpoint/2010/main" val="239377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6 Key Themes in Ethical Research</a:t>
            </a:r>
          </a:p>
        </p:txBody>
      </p:sp>
      <p:sp>
        <p:nvSpPr>
          <p:cNvPr id="33795" name="Rectangle 3"/>
          <p:cNvSpPr>
            <a:spLocks noGrp="1" noChangeArrowheads="1"/>
          </p:cNvSpPr>
          <p:nvPr>
            <p:ph type="body" idx="1"/>
          </p:nvPr>
        </p:nvSpPr>
        <p:spPr>
          <a:xfrm>
            <a:off x="0" y="1143000"/>
            <a:ext cx="9144000" cy="4525963"/>
          </a:xfrm>
        </p:spPr>
        <p:txBody>
          <a:bodyPr/>
          <a:lstStyle/>
          <a:p>
            <a:pPr marL="609600" indent="-609600" eaLnBrk="1" hangingPunct="1">
              <a:buFont typeface="+mj-lt"/>
              <a:buAutoNum type="arabicPeriod" startAt="2"/>
            </a:pPr>
            <a:r>
              <a:rPr lang="en-US" altLang="en-US" dirty="0" smtClean="0"/>
              <a:t>Freedom from Coercion</a:t>
            </a:r>
          </a:p>
          <a:p>
            <a:pPr marL="609600" indent="-609600" eaLnBrk="1" hangingPunct="1"/>
            <a:endParaRPr lang="en-US" altLang="en-US" dirty="0" smtClean="0"/>
          </a:p>
          <a:p>
            <a:pPr marL="0" indent="0" eaLnBrk="1" hangingPunct="1">
              <a:buNone/>
            </a:pPr>
            <a:endParaRPr lang="en-US" altLang="en-US" dirty="0" smtClean="0"/>
          </a:p>
        </p:txBody>
      </p:sp>
      <p:sp>
        <p:nvSpPr>
          <p:cNvPr id="2" name="Rectangle 1"/>
          <p:cNvSpPr/>
          <p:nvPr/>
        </p:nvSpPr>
        <p:spPr>
          <a:xfrm>
            <a:off x="0" y="1600200"/>
            <a:ext cx="9144000" cy="5062924"/>
          </a:xfrm>
          <a:prstGeom prst="rect">
            <a:avLst/>
          </a:prstGeom>
        </p:spPr>
        <p:txBody>
          <a:bodyPr wrap="square">
            <a:spAutoFit/>
          </a:bodyPr>
          <a:lstStyle/>
          <a:p>
            <a:r>
              <a:rPr lang="en-US" sz="1700" dirty="0" smtClean="0">
                <a:latin typeface="Arial" panose="020B0604020202020204" pitchFamily="34" charset="0"/>
              </a:rPr>
              <a:t>Restrictive </a:t>
            </a:r>
            <a:r>
              <a:rPr lang="en-US" sz="1700" dirty="0">
                <a:latin typeface="Arial" panose="020B0604020202020204" pitchFamily="34" charset="0"/>
              </a:rPr>
              <a:t>techniques such as extended audio, visual, verbal, or tactile fixation, exhaustive, exact repetition of routine activities, sleep restriction, and/or social restriction. </a:t>
            </a:r>
            <a:r>
              <a:rPr lang="en-US" sz="1700" dirty="0" smtClean="0"/>
              <a:t/>
            </a:r>
            <a:br>
              <a:rPr lang="en-US" sz="1700" dirty="0" smtClean="0"/>
            </a:br>
            <a:r>
              <a:rPr lang="en-US" sz="1700" dirty="0"/>
              <a:t/>
            </a:r>
            <a:br>
              <a:rPr lang="en-US" sz="1700" dirty="0"/>
            </a:br>
            <a:r>
              <a:rPr lang="en-US" sz="1700" dirty="0" smtClean="0">
                <a:latin typeface="Arial" panose="020B0604020202020204" pitchFamily="34" charset="0"/>
              </a:rPr>
              <a:t>Establishment </a:t>
            </a:r>
            <a:r>
              <a:rPr lang="en-US" sz="1700" dirty="0">
                <a:latin typeface="Arial" panose="020B0604020202020204" pitchFamily="34" charset="0"/>
              </a:rPr>
              <a:t>of control over the victim's social environment, time, and sources of social support by creating social </a:t>
            </a:r>
            <a:r>
              <a:rPr lang="en-US" sz="1700" dirty="0" smtClean="0">
                <a:latin typeface="Arial" panose="020B0604020202020204" pitchFamily="34" charset="0"/>
              </a:rPr>
              <a:t>isolation</a:t>
            </a:r>
            <a:r>
              <a:rPr lang="en-US" sz="1700" dirty="0" smtClean="0"/>
              <a:t/>
            </a:r>
            <a:br>
              <a:rPr lang="en-US" sz="1700" dirty="0" smtClean="0"/>
            </a:br>
            <a:r>
              <a:rPr lang="en-US" sz="1700" dirty="0"/>
              <a:t/>
            </a:r>
            <a:br>
              <a:rPr lang="en-US" sz="1700" dirty="0"/>
            </a:br>
            <a:r>
              <a:rPr lang="en-US" sz="1700" dirty="0" smtClean="0">
                <a:latin typeface="Arial" panose="020B0604020202020204" pitchFamily="34" charset="0"/>
              </a:rPr>
              <a:t>Rejection </a:t>
            </a:r>
            <a:r>
              <a:rPr lang="en-US" sz="1700" dirty="0">
                <a:latin typeface="Arial" panose="020B0604020202020204" pitchFamily="34" charset="0"/>
              </a:rPr>
              <a:t>of alternate information and separate opinions. Rules exist about permissible topics to discuss. Communication is highly controlled. </a:t>
            </a:r>
            <a:r>
              <a:rPr lang="en-US" sz="1700" dirty="0" smtClean="0"/>
              <a:t/>
            </a:r>
            <a:br>
              <a:rPr lang="en-US" sz="1700" dirty="0" smtClean="0"/>
            </a:br>
            <a:r>
              <a:rPr lang="en-US" sz="1700" dirty="0"/>
              <a:t/>
            </a:r>
            <a:br>
              <a:rPr lang="en-US" sz="1700" dirty="0"/>
            </a:br>
            <a:r>
              <a:rPr lang="en-US" sz="1700" dirty="0" smtClean="0">
                <a:latin typeface="Arial" panose="020B0604020202020204" pitchFamily="34" charset="0"/>
              </a:rPr>
              <a:t>Forcing </a:t>
            </a:r>
            <a:r>
              <a:rPr lang="en-US" sz="1700" dirty="0">
                <a:latin typeface="Arial" panose="020B0604020202020204" pitchFamily="34" charset="0"/>
              </a:rPr>
              <a:t>the victim to re-evaluate the most central aspects of his or her experience of self and prior conduct in negative ways. The victim is made to feel like a "bad" person. </a:t>
            </a:r>
            <a:r>
              <a:rPr lang="en-US" sz="1700" dirty="0" smtClean="0"/>
              <a:t/>
            </a:r>
            <a:br>
              <a:rPr lang="en-US" sz="1700" dirty="0" smtClean="0"/>
            </a:br>
            <a:r>
              <a:rPr lang="en-US" sz="1700" dirty="0"/>
              <a:t/>
            </a:r>
            <a:br>
              <a:rPr lang="en-US" sz="1700" dirty="0"/>
            </a:br>
            <a:r>
              <a:rPr lang="en-US" sz="1700" dirty="0" smtClean="0">
                <a:latin typeface="Arial" panose="020B0604020202020204" pitchFamily="34" charset="0"/>
              </a:rPr>
              <a:t>Creating </a:t>
            </a:r>
            <a:r>
              <a:rPr lang="en-US" sz="1700" dirty="0">
                <a:latin typeface="Arial" panose="020B0604020202020204" pitchFamily="34" charset="0"/>
              </a:rPr>
              <a:t>a sense of powerlessness by subjecting the victim to intense and frequently confusing, conflicting actions and situations which undermine the victim's self-confidence and judgment. </a:t>
            </a:r>
            <a:r>
              <a:rPr lang="en-US" sz="1700" dirty="0" smtClean="0"/>
              <a:t/>
            </a:r>
            <a:br>
              <a:rPr lang="en-US" sz="1700" dirty="0" smtClean="0"/>
            </a:br>
            <a:r>
              <a:rPr lang="en-US" sz="1700" dirty="0"/>
              <a:t/>
            </a:r>
            <a:br>
              <a:rPr lang="en-US" sz="1700" dirty="0"/>
            </a:br>
            <a:r>
              <a:rPr lang="en-US" sz="1700" dirty="0" smtClean="0">
                <a:latin typeface="Arial" panose="020B0604020202020204" pitchFamily="34" charset="0"/>
              </a:rPr>
              <a:t>Creating </a:t>
            </a:r>
            <a:r>
              <a:rPr lang="en-US" sz="1700" dirty="0">
                <a:latin typeface="Arial" panose="020B0604020202020204" pitchFamily="34" charset="0"/>
              </a:rPr>
              <a:t>strong, aversive, emotional arousals in the </a:t>
            </a:r>
            <a:r>
              <a:rPr lang="en-US" sz="1700" dirty="0" smtClean="0">
                <a:latin typeface="Arial" panose="020B0604020202020204" pitchFamily="34" charset="0"/>
              </a:rPr>
              <a:t>subject</a:t>
            </a:r>
            <a:r>
              <a:rPr lang="en-US" sz="1700" dirty="0" smtClean="0"/>
              <a:t/>
            </a:r>
            <a:br>
              <a:rPr lang="en-US" sz="1700" dirty="0" smtClean="0"/>
            </a:br>
            <a:r>
              <a:rPr lang="en-US" sz="1700" dirty="0"/>
              <a:t/>
            </a:r>
            <a:br>
              <a:rPr lang="en-US" sz="1700" dirty="0"/>
            </a:br>
            <a:r>
              <a:rPr lang="en-US" sz="1700" dirty="0" smtClean="0">
                <a:latin typeface="Arial" panose="020B0604020202020204" pitchFamily="34" charset="0"/>
              </a:rPr>
              <a:t>Intimidation </a:t>
            </a:r>
            <a:r>
              <a:rPr lang="en-US" sz="1700" dirty="0">
                <a:latin typeface="Arial" panose="020B0604020202020204" pitchFamily="34" charset="0"/>
              </a:rPr>
              <a:t>of the </a:t>
            </a:r>
            <a:r>
              <a:rPr lang="en-US" sz="1700" dirty="0" smtClean="0">
                <a:latin typeface="Arial" panose="020B0604020202020204" pitchFamily="34" charset="0"/>
              </a:rPr>
              <a:t>victim</a:t>
            </a:r>
            <a:endParaRPr lang="en-US" sz="1700" dirty="0"/>
          </a:p>
        </p:txBody>
      </p:sp>
    </p:spTree>
    <p:extLst>
      <p:ext uri="{BB962C8B-B14F-4D97-AF65-F5344CB8AC3E}">
        <p14:creationId xmlns:p14="http://schemas.microsoft.com/office/powerpoint/2010/main" val="155386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6 Key Themes in Ethical Research</a:t>
            </a:r>
          </a:p>
        </p:txBody>
      </p:sp>
      <p:sp>
        <p:nvSpPr>
          <p:cNvPr id="33795" name="Rectangle 3"/>
          <p:cNvSpPr>
            <a:spLocks noGrp="1" noChangeArrowheads="1"/>
          </p:cNvSpPr>
          <p:nvPr>
            <p:ph type="body" idx="1"/>
          </p:nvPr>
        </p:nvSpPr>
        <p:spPr>
          <a:xfrm>
            <a:off x="76200" y="1600200"/>
            <a:ext cx="8991600" cy="5257800"/>
          </a:xfrm>
        </p:spPr>
        <p:txBody>
          <a:bodyPr>
            <a:normAutofit fontScale="77500" lnSpcReduction="20000"/>
          </a:bodyPr>
          <a:lstStyle/>
          <a:p>
            <a:pPr marL="609600" indent="-609600" eaLnBrk="1" hangingPunct="1">
              <a:buFont typeface="+mj-lt"/>
              <a:buAutoNum type="arabicPeriod" startAt="3"/>
            </a:pPr>
            <a:r>
              <a:rPr lang="en-US" altLang="en-US" sz="4600" dirty="0" smtClean="0"/>
              <a:t>Protection from Physical and Psychological </a:t>
            </a:r>
            <a:r>
              <a:rPr lang="en-US" altLang="en-US" sz="4600" dirty="0" smtClean="0"/>
              <a:t>Harm</a:t>
            </a:r>
          </a:p>
          <a:p>
            <a:pPr marL="857250" lvl="1" indent="-457200"/>
            <a:r>
              <a:rPr lang="en-US" altLang="en-US" sz="4100" dirty="0" smtClean="0"/>
              <a:t>What constitutes “harm?”</a:t>
            </a:r>
          </a:p>
          <a:p>
            <a:pPr marL="857250" lvl="1" indent="-457200"/>
            <a:r>
              <a:rPr lang="en-US" altLang="en-US" sz="4100" dirty="0" smtClean="0"/>
              <a:t>What if it is temporary?  What is temporary/long-lasting?</a:t>
            </a:r>
            <a:endParaRPr lang="en-US" altLang="en-US" sz="4100" dirty="0" smtClean="0"/>
          </a:p>
          <a:p>
            <a:pPr marL="609600" indent="-609600">
              <a:buFont typeface="+mj-lt"/>
              <a:buAutoNum type="arabicPeriod" startAt="3"/>
            </a:pPr>
            <a:r>
              <a:rPr lang="en-US" altLang="en-US" sz="4600" dirty="0"/>
              <a:t>Protection of Privacy, Confidentiality, or </a:t>
            </a:r>
            <a:r>
              <a:rPr lang="en-US" altLang="en-US" sz="4600" dirty="0" smtClean="0"/>
              <a:t>Anonymity</a:t>
            </a:r>
          </a:p>
          <a:p>
            <a:pPr marL="857250" lvl="1" indent="-457200"/>
            <a:r>
              <a:rPr lang="en-US" altLang="en-US" sz="4100" dirty="0" smtClean="0"/>
              <a:t>Where is this line?  What if subjects require follow-up?</a:t>
            </a:r>
          </a:p>
          <a:p>
            <a:pPr marL="857250" lvl="1" indent="-457200"/>
            <a:r>
              <a:rPr lang="en-US" altLang="en-US" sz="4100" dirty="0" smtClean="0"/>
              <a:t>Are there times in which this can be ignored or revealed for the sake of the common good?</a:t>
            </a:r>
            <a:endParaRPr lang="en-US" altLang="en-US" sz="4100" dirty="0"/>
          </a:p>
          <a:p>
            <a:pPr marL="0" indent="0" eaLnBrk="1" hangingPunct="1">
              <a:buNone/>
            </a:pPr>
            <a:endParaRPr lang="en-US" altLang="en-US" dirty="0" smtClean="0"/>
          </a:p>
          <a:p>
            <a:pPr marL="609600" indent="-609600" eaLnBrk="1" hangingPunct="1"/>
            <a:endParaRPr lang="en-US" altLang="en-US" dirty="0" smtClean="0"/>
          </a:p>
          <a:p>
            <a:pPr marL="609600" indent="-609600" eaLnBrk="1" hangingPunct="1"/>
            <a:endParaRPr lang="en-US" altLang="en-US" dirty="0" smtClean="0"/>
          </a:p>
        </p:txBody>
      </p:sp>
    </p:spTree>
    <p:extLst>
      <p:ext uri="{BB962C8B-B14F-4D97-AF65-F5344CB8AC3E}">
        <p14:creationId xmlns:p14="http://schemas.microsoft.com/office/powerpoint/2010/main" val="153785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dirty="0" smtClean="0"/>
              <a:t>6 Key Themes in Ethical Research</a:t>
            </a:r>
          </a:p>
        </p:txBody>
      </p:sp>
      <p:sp>
        <p:nvSpPr>
          <p:cNvPr id="33795" name="Rectangle 3"/>
          <p:cNvSpPr>
            <a:spLocks noGrp="1" noChangeArrowheads="1"/>
          </p:cNvSpPr>
          <p:nvPr>
            <p:ph type="body" idx="1"/>
          </p:nvPr>
        </p:nvSpPr>
        <p:spPr>
          <a:xfrm>
            <a:off x="0" y="1925469"/>
            <a:ext cx="9144000" cy="4932531"/>
          </a:xfrm>
        </p:spPr>
        <p:txBody>
          <a:bodyPr>
            <a:normAutofit fontScale="85000" lnSpcReduction="20000"/>
          </a:bodyPr>
          <a:lstStyle/>
          <a:p>
            <a:pPr marL="0" indent="0">
              <a:buNone/>
            </a:pPr>
            <a:r>
              <a:rPr lang="en-US" b="1" i="1" dirty="0" smtClean="0"/>
              <a:t>Risk</a:t>
            </a:r>
            <a:r>
              <a:rPr lang="en-US" dirty="0"/>
              <a:t> is defined as the probability of </a:t>
            </a:r>
            <a:r>
              <a:rPr lang="en-US" u="sng" dirty="0"/>
              <a:t>physical</a:t>
            </a:r>
            <a:r>
              <a:rPr lang="en-US" dirty="0"/>
              <a:t>, </a:t>
            </a:r>
            <a:r>
              <a:rPr lang="en-US" u="sng" dirty="0"/>
              <a:t>psychological</a:t>
            </a:r>
            <a:r>
              <a:rPr lang="en-US" dirty="0"/>
              <a:t>, </a:t>
            </a:r>
            <a:r>
              <a:rPr lang="en-US" u="sng" dirty="0"/>
              <a:t>social</a:t>
            </a:r>
            <a:r>
              <a:rPr lang="en-US" dirty="0"/>
              <a:t>, or </a:t>
            </a:r>
            <a:r>
              <a:rPr lang="en-US" u="sng" dirty="0"/>
              <a:t>economic</a:t>
            </a:r>
            <a:r>
              <a:rPr lang="en-US" dirty="0"/>
              <a:t> harm occurring as a result of participation in a research study. Both the probability and magnitude of possible harm in human research may vary from minimal to considerable</a:t>
            </a:r>
            <a:r>
              <a:rPr lang="en-US" dirty="0" smtClean="0"/>
              <a:t>.</a:t>
            </a:r>
          </a:p>
          <a:p>
            <a:pPr marL="0" indent="0">
              <a:buNone/>
            </a:pPr>
            <a:r>
              <a:rPr lang="en-US" dirty="0"/>
              <a:t/>
            </a:r>
            <a:br>
              <a:rPr lang="en-US" dirty="0"/>
            </a:br>
            <a:r>
              <a:rPr lang="en-US" dirty="0"/>
              <a:t>The federal regulations define only "minimal risk."</a:t>
            </a:r>
            <a:br>
              <a:rPr lang="en-US" dirty="0"/>
            </a:br>
            <a:r>
              <a:rPr lang="en-US" dirty="0"/>
              <a:t/>
            </a:r>
            <a:br>
              <a:rPr lang="en-US" dirty="0"/>
            </a:br>
            <a:r>
              <a:rPr lang="en-US" b="1" i="1" dirty="0"/>
              <a:t>Minimal risk</a:t>
            </a:r>
            <a:r>
              <a:rPr lang="en-US" dirty="0"/>
              <a:t> exists where the probability and magnitude of harm or discomfort anticipated in the proposed research are not greater, in and of themselves, than those ordinarily encountered in daily life or during the performance of routine physical or psychological examinations or tests.</a:t>
            </a:r>
            <a:br>
              <a:rPr lang="en-US" dirty="0"/>
            </a:br>
            <a:r>
              <a:rPr lang="en-US" dirty="0"/>
              <a:t>[45 CFR 46.102(</a:t>
            </a:r>
            <a:r>
              <a:rPr lang="en-US" dirty="0" err="1"/>
              <a:t>i</a:t>
            </a:r>
            <a:r>
              <a:rPr lang="en-US" dirty="0"/>
              <a:t>)]</a:t>
            </a:r>
            <a:endParaRPr lang="en-US" altLang="en-US" dirty="0" smtClean="0"/>
          </a:p>
          <a:p>
            <a:pPr marL="457200" indent="-457200"/>
            <a:endParaRPr lang="en-US" altLang="en-US" dirty="0" smtClean="0"/>
          </a:p>
          <a:p>
            <a:pPr marL="457200" indent="-457200"/>
            <a:endParaRPr lang="en-US" altLang="en-US" dirty="0" smtClean="0"/>
          </a:p>
        </p:txBody>
      </p:sp>
      <p:sp>
        <p:nvSpPr>
          <p:cNvPr id="2" name="Rectangle 1"/>
          <p:cNvSpPr/>
          <p:nvPr/>
        </p:nvSpPr>
        <p:spPr>
          <a:xfrm>
            <a:off x="0" y="1417638"/>
            <a:ext cx="3620094" cy="507831"/>
          </a:xfrm>
          <a:prstGeom prst="rect">
            <a:avLst/>
          </a:prstGeom>
        </p:spPr>
        <p:txBody>
          <a:bodyPr wrap="none">
            <a:spAutoFit/>
          </a:bodyPr>
          <a:lstStyle/>
          <a:p>
            <a:pPr marL="457200" indent="-457200">
              <a:buFont typeface="+mj-lt"/>
              <a:buAutoNum type="arabicPeriod" startAt="5"/>
            </a:pPr>
            <a:r>
              <a:rPr lang="en-US" altLang="en-US" sz="2700" dirty="0"/>
              <a:t>The Risk-Benefit Rule</a:t>
            </a:r>
          </a:p>
        </p:txBody>
      </p:sp>
    </p:spTree>
    <p:extLst>
      <p:ext uri="{BB962C8B-B14F-4D97-AF65-F5344CB8AC3E}">
        <p14:creationId xmlns:p14="http://schemas.microsoft.com/office/powerpoint/2010/main" val="151570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533400" y="0"/>
            <a:ext cx="7886700" cy="994172"/>
          </a:xfrm>
        </p:spPr>
        <p:txBody>
          <a:bodyPr/>
          <a:lstStyle/>
          <a:p>
            <a:r>
              <a:rPr lang="en-US" altLang="en-US" dirty="0"/>
              <a:t>The Risk-Benefit </a:t>
            </a:r>
            <a:r>
              <a:rPr lang="en-US" altLang="en-US" dirty="0" smtClean="0"/>
              <a:t>Rule:  So then…</a:t>
            </a:r>
            <a:endParaRPr lang="en-US" altLang="en-US" dirty="0"/>
          </a:p>
        </p:txBody>
      </p:sp>
      <p:sp>
        <p:nvSpPr>
          <p:cNvPr id="33795" name="Rectangle 3"/>
          <p:cNvSpPr>
            <a:spLocks noGrp="1" noChangeArrowheads="1"/>
          </p:cNvSpPr>
          <p:nvPr>
            <p:ph type="body" idx="1"/>
          </p:nvPr>
        </p:nvSpPr>
        <p:spPr>
          <a:xfrm>
            <a:off x="0" y="965843"/>
            <a:ext cx="9144000" cy="3263504"/>
          </a:xfrm>
        </p:spPr>
        <p:txBody>
          <a:bodyPr>
            <a:normAutofit/>
          </a:bodyPr>
          <a:lstStyle/>
          <a:p>
            <a:pPr marL="0" indent="0">
              <a:buNone/>
            </a:pPr>
            <a:r>
              <a:rPr lang="en-US" dirty="0" smtClean="0"/>
              <a:t>Dilemma:  If we could predict </a:t>
            </a:r>
            <a:r>
              <a:rPr lang="en-US" dirty="0" smtClean="0"/>
              <a:t>crimes (or criminals more specifically), say murders for example, what responsibility do we have as a society to act on that “information?”</a:t>
            </a:r>
            <a:endParaRPr lang="en-US" dirty="0"/>
          </a:p>
          <a:p>
            <a:pPr marL="457200" indent="-457200"/>
            <a:endParaRPr lang="en-US" altLang="en-US" dirty="0" smtClean="0"/>
          </a:p>
        </p:txBody>
      </p:sp>
      <p:pic>
        <p:nvPicPr>
          <p:cNvPr id="2" name="Picture 1"/>
          <p:cNvPicPr>
            <a:picLocks noChangeAspect="1"/>
          </p:cNvPicPr>
          <p:nvPr/>
        </p:nvPicPr>
        <p:blipFill>
          <a:blip r:embed="rId3"/>
          <a:stretch>
            <a:fillRect/>
          </a:stretch>
        </p:blipFill>
        <p:spPr>
          <a:xfrm>
            <a:off x="1723774" y="2971800"/>
            <a:ext cx="5696452" cy="3200400"/>
          </a:xfrm>
          <a:prstGeom prst="rect">
            <a:avLst/>
          </a:prstGeom>
        </p:spPr>
      </p:pic>
      <p:sp>
        <p:nvSpPr>
          <p:cNvPr id="3" name="Rectangle 2"/>
          <p:cNvSpPr/>
          <p:nvPr/>
        </p:nvSpPr>
        <p:spPr>
          <a:xfrm>
            <a:off x="1723775" y="6206975"/>
            <a:ext cx="5696452" cy="646331"/>
          </a:xfrm>
          <a:prstGeom prst="rect">
            <a:avLst/>
          </a:prstGeom>
        </p:spPr>
        <p:txBody>
          <a:bodyPr wrap="square">
            <a:spAutoFit/>
          </a:bodyPr>
          <a:lstStyle/>
          <a:p>
            <a:pPr algn="ctr"/>
            <a:r>
              <a:rPr lang="en-US" b="1" u="sng" dirty="0" smtClean="0"/>
              <a:t>Meet Tom Cruise as John Anderson:</a:t>
            </a:r>
            <a:endParaRPr lang="en-US" b="1" u="sng" dirty="0" smtClean="0">
              <a:hlinkClick r:id="rId4"/>
            </a:endParaRPr>
          </a:p>
          <a:p>
            <a:pPr algn="ctr"/>
            <a:r>
              <a:rPr lang="en-US" dirty="0" smtClean="0">
                <a:hlinkClick r:id="rId4"/>
              </a:rPr>
              <a:t>https</a:t>
            </a:r>
            <a:r>
              <a:rPr lang="en-US" dirty="0">
                <a:hlinkClick r:id="rId4"/>
              </a:rPr>
              <a:t>://</a:t>
            </a:r>
            <a:r>
              <a:rPr lang="en-US" dirty="0" smtClean="0">
                <a:hlinkClick r:id="rId4"/>
              </a:rPr>
              <a:t>www.youtube.com/watch?v=2l_IUAcvfv8</a:t>
            </a:r>
            <a:r>
              <a:rPr lang="en-US" dirty="0" smtClean="0"/>
              <a:t> </a:t>
            </a:r>
            <a:endParaRPr lang="en-US" dirty="0"/>
          </a:p>
        </p:txBody>
      </p:sp>
      <p:pic>
        <p:nvPicPr>
          <p:cNvPr id="4" name="Picture 2" descr="Image result for minority re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774" y="2971800"/>
            <a:ext cx="569645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25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823</Words>
  <Application>Microsoft Office PowerPoint</Application>
  <PresentationFormat>On-screen Show (4:3)</PresentationFormat>
  <Paragraphs>119</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MS PGothic</vt:lpstr>
      <vt:lpstr>Arial</vt:lpstr>
      <vt:lpstr>Calibri</vt:lpstr>
      <vt:lpstr>ProximaNova</vt:lpstr>
      <vt:lpstr>Times New Roman</vt:lpstr>
      <vt:lpstr>Tunga</vt:lpstr>
      <vt:lpstr>Wingdings</vt:lpstr>
      <vt:lpstr>Office Theme</vt:lpstr>
      <vt:lpstr>IB Psych 9/13/18</vt:lpstr>
      <vt:lpstr>Command Terms</vt:lpstr>
      <vt:lpstr>Ethics:  “Moral principles that govern a person's behavior or the conducting of an activity.” (OED) </vt:lpstr>
      <vt:lpstr>6 Key Themes in Ethical Research</vt:lpstr>
      <vt:lpstr>6 Key Themes in Ethical Research</vt:lpstr>
      <vt:lpstr>6 Key Themes in Ethical Research</vt:lpstr>
      <vt:lpstr>6 Key Themes in Ethical Research</vt:lpstr>
      <vt:lpstr>6 Key Themes in Ethical Research</vt:lpstr>
      <vt:lpstr>The Risk-Benefit Rule:  So then…</vt:lpstr>
      <vt:lpstr>6 Key Themes in Ethical Research</vt:lpstr>
      <vt:lpstr>Special Issue: Deception</vt:lpstr>
      <vt:lpstr>When is Deception Permissible?</vt:lpstr>
      <vt:lpstr>APA on Deception</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4.24.15</dc:title>
  <dc:creator>Windows User</dc:creator>
  <cp:lastModifiedBy>Steen, Matthew    SHS - Staff</cp:lastModifiedBy>
  <cp:revision>75</cp:revision>
  <dcterms:created xsi:type="dcterms:W3CDTF">2015-04-24T14:31:33Z</dcterms:created>
  <dcterms:modified xsi:type="dcterms:W3CDTF">2018-09-13T14:37:29Z</dcterms:modified>
</cp:coreProperties>
</file>