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handoutMasterIdLst>
    <p:handoutMasterId r:id="rId13"/>
  </p:handoutMasterIdLst>
  <p:sldIdLst>
    <p:sldId id="266" r:id="rId2"/>
    <p:sldId id="267" r:id="rId3"/>
    <p:sldId id="256" r:id="rId4"/>
    <p:sldId id="262" r:id="rId5"/>
    <p:sldId id="258" r:id="rId6"/>
    <p:sldId id="259" r:id="rId7"/>
    <p:sldId id="260" r:id="rId8"/>
    <p:sldId id="261" r:id="rId9"/>
    <p:sldId id="264" r:id="rId10"/>
    <p:sldId id="268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8C148-8DB6-4359-87EA-95F23DF018B9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CE8396-E05C-47C6-A2ED-E648D5F1F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52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7094"/>
            <a:ext cx="7772400" cy="1470025"/>
          </a:xfrm>
        </p:spPr>
        <p:txBody>
          <a:bodyPr anchor="b" anchorCtr="0"/>
          <a:lstStyle>
            <a:lvl1pPr>
              <a:defRPr sz="54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10000"/>
            <a:ext cx="7770812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36E12-0025-5E4E-8430-148F1A4FBC2F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Cover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25" y="3048000"/>
            <a:ext cx="1123950" cy="77152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38282"/>
            <a:ext cx="7770813" cy="1048870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57200"/>
            <a:ext cx="4572000" cy="3173506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181600"/>
            <a:ext cx="7770813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36E12-0025-5E4E-8430-148F1A4FBC2F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9349C-F4CB-2A43-A882-22F6D6D262D2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4890247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36E12-0025-5E4E-8430-148F1A4FBC2F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9349C-F4CB-2A43-A882-22F6D6D262D2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7882"/>
            <a:ext cx="1524000" cy="53250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7882"/>
            <a:ext cx="5889812" cy="5325036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36E12-0025-5E4E-8430-148F1A4FBC2F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9349C-F4CB-2A43-A882-22F6D6D262D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052928" y="3115195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36E12-0025-5E4E-8430-148F1A4FBC2F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9349C-F4CB-2A43-A882-22F6D6D262D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6440"/>
            <a:ext cx="7770813" cy="1472184"/>
          </a:xfrm>
        </p:spPr>
        <p:txBody>
          <a:bodyPr anchor="b" anchorCtr="0"/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13048"/>
            <a:ext cx="7770813" cy="1755648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36E12-0025-5E4E-8430-148F1A4FBC2F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9349C-F4CB-2A43-A882-22F6D6D262D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Glyph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174066"/>
            <a:ext cx="1066800" cy="5905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36E12-0025-5E4E-8430-148F1A4FBC2F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9349C-F4CB-2A43-A882-22F6D6D262D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36E12-0025-5E4E-8430-148F1A4FBC2F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9349C-F4CB-2A43-A882-22F6D6D262D2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36E12-0025-5E4E-8430-148F1A4FBC2F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9349C-F4CB-2A43-A882-22F6D6D262D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36E12-0025-5E4E-8430-148F1A4FBC2F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9349C-F4CB-2A43-A882-22F6D6D262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914400"/>
            <a:ext cx="3657600" cy="1162050"/>
          </a:xfrm>
        </p:spPr>
        <p:txBody>
          <a:bodyPr anchor="b"/>
          <a:lstStyle>
            <a:lvl1pPr algn="ctr">
              <a:defRPr sz="3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18" y="457199"/>
            <a:ext cx="3657600" cy="5410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tabLst/>
              <a:defRPr sz="2000"/>
            </a:lvl6pPr>
            <a:lvl7pPr marL="2290763" indent="-461963">
              <a:tabLst/>
              <a:defRPr sz="2000"/>
            </a:lvl7pPr>
            <a:lvl8pPr marL="2290763" indent="-461963">
              <a:tabLst/>
              <a:defRPr sz="2000"/>
            </a:lvl8pPr>
            <a:lvl9pPr marL="2290763" indent="-461963">
              <a:tabLst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6" y="2590799"/>
            <a:ext cx="3657600" cy="28956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36E12-0025-5E4E-8430-148F1A4FBC2F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9349C-F4CB-2A43-A882-22F6D6D262D2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4746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013" y="914400"/>
            <a:ext cx="3657600" cy="1161288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906" y="457200"/>
            <a:ext cx="3657600" cy="5413248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013" y="2587752"/>
            <a:ext cx="3657600" cy="2898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36E12-0025-5E4E-8430-148F1A4FBC2F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9349C-F4CB-2A43-A882-22F6D6D262D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4853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8911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9349C-F4CB-2A43-A882-22F6D6D262D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7236"/>
            <a:ext cx="7770813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70813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36E12-0025-5E4E-8430-148F1A4FBC2F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624" y="6289115"/>
            <a:ext cx="3155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2"/>
          </a:solidFill>
          <a:effectLst>
            <a:outerShdw blurRad="38100" dist="127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accent3"/>
        </a:buClr>
        <a:buFont typeface="Wingdings" pitchFamily="2" charset="2"/>
        <a:buChar char="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91550" cy="1066800"/>
          </a:xfrm>
          <a:prstGeom prst="rect">
            <a:avLst/>
          </a:prstGeo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Tunga" pitchFamily="34" charset="0"/>
              </a:rPr>
              <a:t>European Studies </a:t>
            </a:r>
            <a:r>
              <a:rPr lang="en-US" dirty="0" smtClean="0">
                <a:solidFill>
                  <a:srgbClr val="FF0000"/>
                </a:solidFill>
                <a:cs typeface="Tunga" pitchFamily="34" charset="0"/>
              </a:rPr>
              <a:t>9.14.15</a:t>
            </a:r>
            <a:endParaRPr lang="en-US" dirty="0" smtClean="0">
              <a:solidFill>
                <a:srgbClr val="FF0000"/>
              </a:solidFill>
              <a:cs typeface="Tunga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0" y="1143000"/>
            <a:ext cx="4343400" cy="4525963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3600" b="1" u="sng" dirty="0" smtClean="0"/>
              <a:t>Turn in:</a:t>
            </a:r>
            <a:r>
              <a:rPr lang="en-US" sz="3600" b="1" dirty="0" smtClean="0"/>
              <a:t> </a:t>
            </a:r>
            <a:endParaRPr lang="en-US" sz="3600" b="1" dirty="0" smtClean="0"/>
          </a:p>
          <a:p>
            <a:pPr marL="730250" lvl="1" indent="-273050">
              <a:lnSpc>
                <a:spcPct val="90000"/>
              </a:lnSpc>
              <a:buFont typeface="Wingdings 2"/>
              <a:buChar char=""/>
              <a:defRPr/>
            </a:pPr>
            <a:r>
              <a:rPr lang="en-US" sz="3400" b="1" dirty="0" smtClean="0"/>
              <a:t>NOTHING</a:t>
            </a:r>
            <a:endParaRPr lang="en-US" sz="3400" b="1" dirty="0" smtClean="0"/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en-US" sz="3600" b="1" dirty="0" smtClean="0"/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3600" b="1" u="sng" dirty="0" smtClean="0"/>
              <a:t>Take out:</a:t>
            </a:r>
            <a:r>
              <a:rPr lang="en-US" sz="3600" b="1" dirty="0" smtClean="0"/>
              <a:t>  </a:t>
            </a:r>
          </a:p>
          <a:p>
            <a:pPr lvl="1">
              <a:lnSpc>
                <a:spcPct val="90000"/>
              </a:lnSpc>
              <a:defRPr/>
            </a:pPr>
            <a:r>
              <a:rPr lang="en-US" b="1" dirty="0" smtClean="0"/>
              <a:t>Planner, </a:t>
            </a:r>
          </a:p>
          <a:p>
            <a:pPr lvl="1">
              <a:lnSpc>
                <a:spcPct val="90000"/>
              </a:lnSpc>
              <a:defRPr/>
            </a:pPr>
            <a:r>
              <a:rPr lang="en-US" b="1" dirty="0" smtClean="0"/>
              <a:t>pen</a:t>
            </a:r>
            <a:r>
              <a:rPr lang="en-US" b="1" dirty="0" smtClean="0"/>
              <a:t>, paper for other </a:t>
            </a:r>
            <a:r>
              <a:rPr lang="en-US" b="1" dirty="0" smtClean="0"/>
              <a:t>notes</a:t>
            </a:r>
            <a:r>
              <a:rPr lang="en-US" b="1" dirty="0" smtClean="0"/>
              <a:t>.</a:t>
            </a:r>
          </a:p>
          <a:p>
            <a:pPr lvl="1">
              <a:lnSpc>
                <a:spcPct val="90000"/>
              </a:lnSpc>
              <a:defRPr/>
            </a:pPr>
            <a:endParaRPr lang="en-US" b="1" dirty="0" smtClean="0"/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3600" b="1" u="sng" dirty="0" smtClean="0"/>
              <a:t>Today’s Learning Objectives:</a:t>
            </a:r>
          </a:p>
          <a:p>
            <a:pPr marL="576263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Verdana"/>
              <a:buChar char="›"/>
              <a:defRPr/>
            </a:pPr>
            <a:r>
              <a:rPr lang="en-US" sz="3200" b="1" dirty="0" smtClean="0"/>
              <a:t>I can describe what </a:t>
            </a:r>
            <a:r>
              <a:rPr lang="en-US" sz="3200" b="1" dirty="0" smtClean="0"/>
              <a:t>impact the Catholic Church had on people</a:t>
            </a:r>
            <a:r>
              <a:rPr lang="en-US" sz="3200" b="1" dirty="0" smtClean="0"/>
              <a:t> </a:t>
            </a:r>
            <a:r>
              <a:rPr lang="en-US" sz="3200" b="1" dirty="0" smtClean="0"/>
              <a:t>in the Middle </a:t>
            </a:r>
            <a:r>
              <a:rPr lang="en-US" sz="3200" b="1" dirty="0" smtClean="0"/>
              <a:t>Ages.</a:t>
            </a:r>
            <a:endParaRPr lang="en-US" sz="3200" b="1" dirty="0" smtClean="0"/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</p:txBody>
      </p:sp>
      <p:sp>
        <p:nvSpPr>
          <p:cNvPr id="27652" name="Content Placeholder 9"/>
          <p:cNvSpPr>
            <a:spLocks noGrp="1"/>
          </p:cNvSpPr>
          <p:nvPr>
            <p:ph sz="quarter" idx="4294967295"/>
          </p:nvPr>
        </p:nvSpPr>
        <p:spPr>
          <a:xfrm>
            <a:off x="4645025" y="1219200"/>
            <a:ext cx="4498975" cy="4602163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57150" indent="0" eaLnBrk="1" hangingPunct="1">
              <a:buFont typeface="Wingdings" pitchFamily="2" charset="2"/>
              <a:buNone/>
            </a:pPr>
            <a:r>
              <a:rPr lang="en-US" b="1" u="sng" dirty="0" smtClean="0"/>
              <a:t>Today’s Agenda:</a:t>
            </a:r>
          </a:p>
          <a:p>
            <a:pPr marL="57150" indent="0" eaLnBrk="1" hangingPunct="1"/>
            <a:r>
              <a:rPr lang="en-US" sz="2800" dirty="0" smtClean="0"/>
              <a:t>More Definitions:  “Vernacular”</a:t>
            </a:r>
          </a:p>
          <a:p>
            <a:pPr marL="57150" indent="0" eaLnBrk="1" hangingPunct="1"/>
            <a:r>
              <a:rPr lang="en-US" sz="2800" dirty="0" smtClean="0"/>
              <a:t>More hierarchy</a:t>
            </a:r>
          </a:p>
          <a:p>
            <a:pPr marL="57150" indent="0" eaLnBrk="1" hangingPunct="1"/>
            <a:r>
              <a:rPr lang="en-US" sz="2800" dirty="0" smtClean="0"/>
              <a:t>Group Readings—you’ll help all of us…</a:t>
            </a:r>
            <a:endParaRPr lang="en-US" sz="2800" dirty="0" smtClean="0"/>
          </a:p>
          <a:p>
            <a:pPr marL="57150" indent="0" eaLnBrk="1" hangingPunct="1"/>
            <a:endParaRPr lang="en-US" dirty="0" smtClean="0"/>
          </a:p>
          <a:p>
            <a:pPr marL="457200" lvl="1" indent="0"/>
            <a:endParaRPr lang="en-US" dirty="0" smtClean="0"/>
          </a:p>
          <a:p>
            <a:pPr marL="457200" lvl="1" indent="0">
              <a:buNone/>
            </a:pPr>
            <a:endParaRPr lang="en-US" sz="2400" dirty="0" smtClean="0"/>
          </a:p>
          <a:p>
            <a:pPr marL="57150" indent="0">
              <a:buNone/>
            </a:pPr>
            <a:r>
              <a:rPr lang="en-US" sz="2800" b="1" u="sng" dirty="0" smtClean="0"/>
              <a:t>HW:</a:t>
            </a:r>
            <a:r>
              <a:rPr lang="en-US" sz="2800" dirty="0" smtClean="0"/>
              <a:t> </a:t>
            </a:r>
            <a:r>
              <a:rPr lang="en-US" sz="2800" dirty="0" smtClean="0"/>
              <a:t>Church Hiera</a:t>
            </a:r>
            <a:r>
              <a:rPr lang="en-US" sz="2800" dirty="0" smtClean="0"/>
              <a:t>rchy Chart with definitions (stamp)</a:t>
            </a:r>
            <a:endParaRPr lang="en-US" sz="2800" dirty="0" smtClean="0"/>
          </a:p>
          <a:p>
            <a:pPr marL="5715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3542443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3.7--Holidays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Image result for holiday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www.mrdonn.org/banner_holida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104008"/>
            <a:ext cx="8850839" cy="347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61134" y="5699464"/>
            <a:ext cx="74483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What role did holidays play in the lives of Christians?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7857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3.8—Monastic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difference between </a:t>
            </a:r>
            <a:r>
              <a:rPr lang="en-US" dirty="0" err="1" smtClean="0"/>
              <a:t>medicant</a:t>
            </a:r>
            <a:r>
              <a:rPr lang="en-US" dirty="0" smtClean="0"/>
              <a:t> friars and monks?</a:t>
            </a:r>
          </a:p>
          <a:p>
            <a:r>
              <a:rPr lang="en-US" dirty="0" smtClean="0"/>
              <a:t>What was life for a monk like?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0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0" y="88777"/>
            <a:ext cx="9028590" cy="67026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3600" b="1" u="sng" dirty="0" smtClean="0"/>
              <a:t>In your table groups:</a:t>
            </a:r>
          </a:p>
          <a:p>
            <a:pPr marL="730250" lvl="1" indent="-273050">
              <a:lnSpc>
                <a:spcPct val="90000"/>
              </a:lnSpc>
              <a:buFont typeface="Wingdings 2"/>
              <a:buChar char=""/>
              <a:defRPr/>
            </a:pPr>
            <a:r>
              <a:rPr lang="en-US" sz="3000" b="1" dirty="0" smtClean="0"/>
              <a:t>Write down the questions for your particular reading</a:t>
            </a:r>
          </a:p>
          <a:p>
            <a:pPr marL="730250" lvl="1" indent="-273050">
              <a:lnSpc>
                <a:spcPct val="90000"/>
              </a:lnSpc>
              <a:buFont typeface="Wingdings 2"/>
              <a:buChar char=""/>
              <a:defRPr/>
            </a:pPr>
            <a:r>
              <a:rPr lang="en-US" sz="3000" b="1" dirty="0" smtClean="0"/>
              <a:t>CRA the brief reading provided to your group</a:t>
            </a:r>
          </a:p>
          <a:p>
            <a:pPr marL="730250" lvl="1" indent="-273050">
              <a:lnSpc>
                <a:spcPct val="90000"/>
              </a:lnSpc>
              <a:buFont typeface="Wingdings 2"/>
              <a:buChar char=""/>
              <a:defRPr/>
            </a:pPr>
            <a:r>
              <a:rPr lang="en-US" sz="3000" b="1" dirty="0" smtClean="0"/>
              <a:t>Discuss the answers at your table </a:t>
            </a:r>
          </a:p>
          <a:p>
            <a:pPr marL="730250" lvl="1" indent="-273050">
              <a:lnSpc>
                <a:spcPct val="90000"/>
              </a:lnSpc>
              <a:buFont typeface="Wingdings 2"/>
              <a:buChar char=""/>
              <a:defRPr/>
            </a:pPr>
            <a:r>
              <a:rPr lang="en-US" sz="3000" b="1" dirty="0" smtClean="0"/>
              <a:t>Be prepared to share out with the group, so we can all be brilliant!</a:t>
            </a:r>
          </a:p>
          <a:p>
            <a:pPr marL="730250" lvl="1" indent="-273050">
              <a:lnSpc>
                <a:spcPct val="90000"/>
              </a:lnSpc>
              <a:buFont typeface="Wingdings 2"/>
              <a:buChar char=""/>
              <a:defRPr/>
            </a:pPr>
            <a:endParaRPr lang="en-US" sz="3000" b="1" u="sng" dirty="0"/>
          </a:p>
          <a:p>
            <a:pPr marL="273050" indent="-273050">
              <a:lnSpc>
                <a:spcPct val="90000"/>
              </a:lnSpc>
              <a:buFont typeface="Wingdings 2"/>
              <a:buChar char=""/>
              <a:defRPr/>
            </a:pPr>
            <a:r>
              <a:rPr lang="en-US" sz="3200" b="1" u="sng" dirty="0" smtClean="0"/>
              <a:t>As individuals:</a:t>
            </a:r>
          </a:p>
          <a:p>
            <a:pPr marL="730250" lvl="1" indent="-273050">
              <a:lnSpc>
                <a:spcPct val="90000"/>
              </a:lnSpc>
              <a:buFont typeface="Wingdings 2"/>
              <a:buChar char=""/>
              <a:defRPr/>
            </a:pPr>
            <a:r>
              <a:rPr lang="en-US" sz="3000" b="1" dirty="0" smtClean="0"/>
              <a:t>Begin to fill in the hierarchy chart as you read and listen to other groups…we will be coming back to it a bit.</a:t>
            </a:r>
          </a:p>
          <a:p>
            <a:pPr marL="730250" lvl="1" indent="-273050">
              <a:lnSpc>
                <a:spcPct val="90000"/>
              </a:lnSpc>
              <a:buFont typeface="Wingdings 2"/>
              <a:buChar char=""/>
              <a:defRPr/>
            </a:pPr>
            <a:r>
              <a:rPr lang="en-US" sz="3000" b="1" dirty="0" smtClean="0"/>
              <a:t>Also define the “vernacular” as best you can.</a:t>
            </a:r>
            <a:endParaRPr lang="en-US" sz="3000" b="1" dirty="0" smtClean="0"/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204542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Role of the Catholic Church in Medieval Society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How did the Catholic Church influence everyday life during the Middle Ages?</a:t>
            </a:r>
          </a:p>
          <a:p>
            <a:endParaRPr lang="en-US" sz="2400" dirty="0"/>
          </a:p>
          <a:p>
            <a:r>
              <a:rPr lang="en-US" sz="2400" dirty="0" smtClean="0"/>
              <a:t>How did the Catholic Church impact the SPEC of the Middle Ages?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0459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Catholic Church Key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9723"/>
            <a:ext cx="7770813" cy="45888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u="sng" dirty="0" smtClean="0"/>
          </a:p>
          <a:p>
            <a:r>
              <a:rPr lang="en-US" u="sng" dirty="0" smtClean="0"/>
              <a:t>Monastery</a:t>
            </a:r>
          </a:p>
          <a:p>
            <a:r>
              <a:rPr lang="en-US" u="sng" dirty="0" smtClean="0"/>
              <a:t>Clergy</a:t>
            </a:r>
          </a:p>
          <a:p>
            <a:r>
              <a:rPr lang="en-US" u="sng" dirty="0" smtClean="0"/>
              <a:t>Excommunicate</a:t>
            </a:r>
          </a:p>
          <a:p>
            <a:r>
              <a:rPr lang="en-US" u="sng" dirty="0" smtClean="0"/>
              <a:t>Relic</a:t>
            </a:r>
          </a:p>
          <a:p>
            <a:r>
              <a:rPr lang="en-US" u="sng" dirty="0" smtClean="0"/>
              <a:t>Sacrament</a:t>
            </a:r>
          </a:p>
          <a:p>
            <a:r>
              <a:rPr lang="en-US" u="sng" dirty="0" smtClean="0"/>
              <a:t>Monasticism</a:t>
            </a:r>
          </a:p>
          <a:p>
            <a:r>
              <a:rPr lang="en-US" u="sng" dirty="0" smtClean="0"/>
              <a:t>Friar</a:t>
            </a:r>
          </a:p>
          <a:p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02971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3.2—Church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Content Placeholder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559" y="1589315"/>
            <a:ext cx="6497295" cy="472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647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3.3--Sacraments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steenm\Documents\10th World History\Napoleon\seven-sacramen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6267"/>
            <a:ext cx="9143999" cy="475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38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3.4--Pilgrimages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steenm\Documents\10th World History\Napoleon\Crusades 1-4 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5197"/>
            <a:ext cx="7728857" cy="488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59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3.5—Art &amp;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C:\Users\steenm\Documents\10th World History\Napoleon\stations_of_the_cro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657" y="1186543"/>
            <a:ext cx="5626327" cy="529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03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3.6--Education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was Thomas Aquinas?</a:t>
            </a:r>
          </a:p>
          <a:p>
            <a:endParaRPr lang="en-US" dirty="0"/>
          </a:p>
        </p:txBody>
      </p:sp>
      <p:pic>
        <p:nvPicPr>
          <p:cNvPr id="3074" name="Picture 2" descr="C:\Users\steenm\Documents\10th World History\Napoleon\4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329" y="2622096"/>
            <a:ext cx="3071813" cy="383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91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Folio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Folio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Foli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20000"/>
              </a:schemeClr>
              <a:schemeClr val="phClr"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st="25400">
              <a:srgbClr val="000000">
                <a:alpha val="50000"/>
              </a:srgbClr>
            </a:inn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3000"/>
                <a:lumMod val="10000"/>
              </a:schemeClr>
              <a:schemeClr val="phClr">
                <a:tint val="91000"/>
                <a:satMod val="500000"/>
                <a:lumMod val="125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Folio.thmx</Template>
  <TotalTime>2548</TotalTime>
  <Words>246</Words>
  <Application>Microsoft Office PowerPoint</Application>
  <PresentationFormat>On-screen Show (4:3)</PresentationFormat>
  <Paragraphs>52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Folio</vt:lpstr>
      <vt:lpstr>European Studies 9.14.15</vt:lpstr>
      <vt:lpstr>PowerPoint Presentation</vt:lpstr>
      <vt:lpstr>Role of the Catholic Church in Medieval Society</vt:lpstr>
      <vt:lpstr>Catholic Church Key Terms</vt:lpstr>
      <vt:lpstr>3.2—Church Organization</vt:lpstr>
      <vt:lpstr>3.3--Sacraments</vt:lpstr>
      <vt:lpstr>3.4--Pilgrimages</vt:lpstr>
      <vt:lpstr>3.5—Art &amp; Architecture</vt:lpstr>
      <vt:lpstr>3.6--Education</vt:lpstr>
      <vt:lpstr>3.7--Holidays</vt:lpstr>
      <vt:lpstr>3.8—Monastic Life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Matty</dc:creator>
  <cp:lastModifiedBy>Windows User</cp:lastModifiedBy>
  <cp:revision>14</cp:revision>
  <cp:lastPrinted>2013-09-23T20:54:32Z</cp:lastPrinted>
  <dcterms:created xsi:type="dcterms:W3CDTF">2013-09-22T19:17:37Z</dcterms:created>
  <dcterms:modified xsi:type="dcterms:W3CDTF">2015-09-14T14:18:34Z</dcterms:modified>
</cp:coreProperties>
</file>