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1A104-AC2A-4DB4-9EE4-05925B901A7A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0924-B9EC-4710-A6F0-184DBB6DD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15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1A104-AC2A-4DB4-9EE4-05925B901A7A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0924-B9EC-4710-A6F0-184DBB6DD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786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1A104-AC2A-4DB4-9EE4-05925B901A7A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0924-B9EC-4710-A6F0-184DBB6DD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932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1A104-AC2A-4DB4-9EE4-05925B901A7A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0924-B9EC-4710-A6F0-184DBB6DD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235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1A104-AC2A-4DB4-9EE4-05925B901A7A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0924-B9EC-4710-A6F0-184DBB6DD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52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1A104-AC2A-4DB4-9EE4-05925B901A7A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0924-B9EC-4710-A6F0-184DBB6DD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2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1A104-AC2A-4DB4-9EE4-05925B901A7A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0924-B9EC-4710-A6F0-184DBB6DD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650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1A104-AC2A-4DB4-9EE4-05925B901A7A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0924-B9EC-4710-A6F0-184DBB6DD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239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1A104-AC2A-4DB4-9EE4-05925B901A7A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0924-B9EC-4710-A6F0-184DBB6DD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033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1A104-AC2A-4DB4-9EE4-05925B901A7A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0924-B9EC-4710-A6F0-184DBB6DD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521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1A104-AC2A-4DB4-9EE4-05925B901A7A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0924-B9EC-4710-A6F0-184DBB6DD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996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1A104-AC2A-4DB4-9EE4-05925B901A7A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50924-B9EC-4710-A6F0-184DBB6DD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031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  <a:prstGeom prst="rect">
            <a:avLst/>
          </a:prstGeo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European Studies </a:t>
            </a:r>
            <a:r>
              <a:rPr lang="en-US" dirty="0" smtClean="0">
                <a:solidFill>
                  <a:srgbClr val="FF0000"/>
                </a:solidFill>
                <a:cs typeface="Tunga" pitchFamily="34" charset="0"/>
              </a:rPr>
              <a:t>9.16.15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4343400" cy="5715000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3600" b="1" u="sng" dirty="0" smtClean="0"/>
              <a:t>Turn in:</a:t>
            </a:r>
            <a:r>
              <a:rPr lang="en-US" sz="3600" b="1" dirty="0" smtClean="0"/>
              <a:t> </a:t>
            </a:r>
          </a:p>
          <a:p>
            <a:pPr marL="514350" indent="-457200"/>
            <a:r>
              <a:rPr lang="en-US" sz="2800" dirty="0" smtClean="0"/>
              <a:t>Church Hierarchy Chart with definitions (stamp)</a:t>
            </a:r>
          </a:p>
          <a:p>
            <a:pPr marL="514350" indent="-457200"/>
            <a:r>
              <a:rPr lang="en-US" sz="2800" dirty="0" smtClean="0"/>
              <a:t>Logout:  Online questions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en-US" sz="3600" b="1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3600" b="1" u="sng" dirty="0" smtClean="0"/>
              <a:t>Take out:</a:t>
            </a:r>
            <a:r>
              <a:rPr lang="en-US" sz="3600" b="1" dirty="0" smtClean="0"/>
              <a:t>  </a:t>
            </a:r>
          </a:p>
          <a:p>
            <a:pPr lvl="1">
              <a:lnSpc>
                <a:spcPct val="90000"/>
              </a:lnSpc>
              <a:defRPr/>
            </a:pPr>
            <a:r>
              <a:rPr lang="en-US" b="1" dirty="0" smtClean="0"/>
              <a:t>Planner</a:t>
            </a:r>
          </a:p>
          <a:p>
            <a:pPr lvl="1">
              <a:lnSpc>
                <a:spcPct val="90000"/>
              </a:lnSpc>
              <a:defRPr/>
            </a:pPr>
            <a:r>
              <a:rPr lang="en-US" b="1" dirty="0" smtClean="0"/>
              <a:t>Stamp Sheet </a:t>
            </a:r>
          </a:p>
          <a:p>
            <a:pPr lvl="1">
              <a:lnSpc>
                <a:spcPct val="90000"/>
              </a:lnSpc>
              <a:defRPr/>
            </a:pPr>
            <a:r>
              <a:rPr lang="en-US" b="1" dirty="0" smtClean="0"/>
              <a:t>Art supplies?</a:t>
            </a:r>
          </a:p>
          <a:p>
            <a:pPr lvl="1">
              <a:lnSpc>
                <a:spcPct val="90000"/>
              </a:lnSpc>
              <a:defRPr/>
            </a:pPr>
            <a:r>
              <a:rPr lang="en-US" b="1" dirty="0" smtClean="0"/>
              <a:t>pen, paper for other notes.</a:t>
            </a:r>
          </a:p>
          <a:p>
            <a:pPr lvl="1">
              <a:lnSpc>
                <a:spcPct val="90000"/>
              </a:lnSpc>
              <a:defRPr/>
            </a:pPr>
            <a:endParaRPr lang="en-US" b="1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3600" b="1" u="sng" dirty="0" smtClean="0"/>
              <a:t>Today’s Learning Objectives:</a:t>
            </a:r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Verdana"/>
              <a:buChar char="›"/>
              <a:defRPr/>
            </a:pPr>
            <a:r>
              <a:rPr lang="en-US" sz="3200" b="1" dirty="0" smtClean="0"/>
              <a:t>I can describe what impact the Catholic Church and the Crusades had on people in the Middle Ages.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</p:txBody>
      </p:sp>
      <p:sp>
        <p:nvSpPr>
          <p:cNvPr id="27652" name="Content Placeholder 9"/>
          <p:cNvSpPr>
            <a:spLocks noGrp="1"/>
          </p:cNvSpPr>
          <p:nvPr>
            <p:ph sz="quarter" idx="4294967295"/>
          </p:nvPr>
        </p:nvSpPr>
        <p:spPr>
          <a:xfrm>
            <a:off x="4645025" y="1219200"/>
            <a:ext cx="4498975" cy="46021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7150" indent="0" eaLnBrk="1" hangingPunct="1">
              <a:buFont typeface="Wingdings" pitchFamily="2" charset="2"/>
              <a:buNone/>
            </a:pPr>
            <a:r>
              <a:rPr lang="en-US" b="1" u="sng" dirty="0" smtClean="0"/>
              <a:t>Today’s Agenda:</a:t>
            </a:r>
          </a:p>
          <a:p>
            <a:pPr marL="57150" indent="0" eaLnBrk="1" hangingPunct="1"/>
            <a:r>
              <a:rPr lang="en-US" sz="2800" dirty="0" smtClean="0"/>
              <a:t>Nursery Rhyme Time!</a:t>
            </a:r>
          </a:p>
          <a:p>
            <a:pPr marL="57150" indent="0" eaLnBrk="1" hangingPunct="1"/>
            <a:r>
              <a:rPr lang="en-US" sz="2800" dirty="0" smtClean="0"/>
              <a:t>The Crusades</a:t>
            </a:r>
            <a:endParaRPr lang="en-US" sz="2400" dirty="0" smtClean="0"/>
          </a:p>
          <a:p>
            <a:pPr marL="57150" indent="0" eaLnBrk="1" hangingPunct="1"/>
            <a:endParaRPr lang="en-US" dirty="0" smtClean="0"/>
          </a:p>
          <a:p>
            <a:pPr marL="457200" lvl="1" indent="0"/>
            <a:endParaRPr lang="en-US" dirty="0" smtClean="0"/>
          </a:p>
          <a:p>
            <a:pPr marL="457200" lvl="1" indent="0">
              <a:buNone/>
            </a:pPr>
            <a:endParaRPr lang="en-US" sz="2400" dirty="0" smtClean="0"/>
          </a:p>
          <a:p>
            <a:pPr marL="57150" indent="0">
              <a:buNone/>
            </a:pPr>
            <a:r>
              <a:rPr lang="en-US" sz="2800" b="1" u="sng" dirty="0" smtClean="0"/>
              <a:t>HW:</a:t>
            </a:r>
          </a:p>
          <a:p>
            <a:pPr marL="514350" indent="-457200"/>
            <a:r>
              <a:rPr lang="en-US" sz="2800" b="1" dirty="0" smtClean="0"/>
              <a:t>In-Class:  Create your own nursery rhyme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82682401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  <a:prstGeom prst="rect">
            <a:avLst/>
          </a:prstGeo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European Studies </a:t>
            </a:r>
            <a:r>
              <a:rPr lang="en-US" dirty="0" smtClean="0">
                <a:solidFill>
                  <a:srgbClr val="FF0000"/>
                </a:solidFill>
                <a:cs typeface="Tunga" pitchFamily="34" charset="0"/>
              </a:rPr>
              <a:t>9.16.15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9144000" cy="3657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6600" b="1" dirty="0" smtClean="0"/>
              <a:t>What nursery rhymes can you recall from your lovely childhood?</a:t>
            </a:r>
          </a:p>
          <a:p>
            <a:pPr marL="673100" lvl="1" indent="-273050">
              <a:lnSpc>
                <a:spcPct val="90000"/>
              </a:lnSpc>
              <a:buFont typeface="Wingdings 2"/>
              <a:buChar char=""/>
              <a:defRPr/>
            </a:pPr>
            <a:endParaRPr lang="en-US" sz="4400" b="1" dirty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168067" y="4343400"/>
            <a:ext cx="87630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Wingdings" pitchFamily="2" charset="2"/>
              <a:buChar char="Ø"/>
            </a:pPr>
            <a:r>
              <a:rPr lang="en-US" sz="4800" b="1" dirty="0"/>
              <a:t>Do you know what they were really about?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14718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  <a:prstGeom prst="rect">
            <a:avLst/>
          </a:prstGeo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Georgie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Porgie</a:t>
            </a:r>
            <a:endParaRPr lang="en-US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4800" y="1295400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/>
              <a:t>Georgie </a:t>
            </a:r>
            <a:r>
              <a:rPr lang="en-US" sz="2400" b="1" dirty="0" err="1"/>
              <a:t>Porgie</a:t>
            </a:r>
            <a:r>
              <a:rPr lang="en-US" sz="2400" b="1" dirty="0"/>
              <a:t> pudding and pie,</a:t>
            </a:r>
            <a:br>
              <a:rPr lang="en-US" sz="2400" b="1" dirty="0"/>
            </a:br>
            <a:r>
              <a:rPr lang="en-US" sz="2400" b="1" dirty="0"/>
              <a:t>Kissed the girls and made them cry</a:t>
            </a:r>
            <a:br>
              <a:rPr lang="en-US" sz="2400" b="1" dirty="0"/>
            </a:br>
            <a:r>
              <a:rPr lang="en-US" sz="2400" b="1" dirty="0"/>
              <a:t>When the boys came out to play,</a:t>
            </a:r>
            <a:br>
              <a:rPr lang="en-US" sz="2400" b="1" dirty="0"/>
            </a:br>
            <a:r>
              <a:rPr lang="en-US" sz="2400" b="1" dirty="0"/>
              <a:t>Georgie </a:t>
            </a:r>
            <a:r>
              <a:rPr lang="en-US" sz="2400" b="1" dirty="0" err="1"/>
              <a:t>Porgie</a:t>
            </a:r>
            <a:r>
              <a:rPr lang="en-US" sz="2400" b="1" dirty="0"/>
              <a:t> ran away.</a:t>
            </a:r>
            <a:endParaRPr lang="en-US" sz="2400" dirty="0"/>
          </a:p>
        </p:txBody>
      </p:sp>
      <p:pic>
        <p:nvPicPr>
          <p:cNvPr id="1026" name="Picture 2" descr="George Villiers Duke of Buckingham - Georgie Porgi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447800"/>
            <a:ext cx="3864543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7200" y="3733800"/>
            <a:ext cx="4114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George Villiers:  Great </a:t>
            </a:r>
            <a:r>
              <a:rPr lang="en-US" sz="2800" b="1" dirty="0" smtClean="0"/>
              <a:t>friend </a:t>
            </a:r>
            <a:r>
              <a:rPr lang="en-US" sz="2800" b="1" dirty="0" smtClean="0"/>
              <a:t>of King James I of England…as well as a dear friend of Anne of Austria—the wife of the French King, Louis XIII.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10381377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  <a:prstGeom prst="rect">
            <a:avLst/>
          </a:prstGeo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Mary, Mary, Quite Contrary</a:t>
            </a:r>
            <a:endParaRPr lang="en-US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4800" y="129540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/>
              <a:t>Mary </a:t>
            </a:r>
            <a:r>
              <a:rPr lang="en-US" sz="2400" b="1" dirty="0" err="1"/>
              <a:t>Mary</a:t>
            </a:r>
            <a:r>
              <a:rPr lang="en-US" sz="2400" b="1" dirty="0"/>
              <a:t> quite contrary,</a:t>
            </a:r>
            <a:br>
              <a:rPr lang="en-US" sz="2400" b="1" dirty="0"/>
            </a:br>
            <a:r>
              <a:rPr lang="en-US" sz="2400" b="1" dirty="0"/>
              <a:t>How does your garden grow?</a:t>
            </a:r>
            <a:br>
              <a:rPr lang="en-US" sz="2400" b="1" dirty="0"/>
            </a:br>
            <a:r>
              <a:rPr lang="en-US" sz="2400" b="1" dirty="0"/>
              <a:t>With silver bells and cockle shells</a:t>
            </a:r>
            <a:br>
              <a:rPr lang="en-US" sz="2400" b="1" dirty="0"/>
            </a:br>
            <a:r>
              <a:rPr lang="en-US" sz="2400" b="1" dirty="0"/>
              <a:t>And pretty maids all in a row.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3352800"/>
            <a:ext cx="4114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Mary Tudor:  daughter of King Henry VIII, strict Catholic, and opposed to any Protestant faith within her beloved country!  Earned the nickname, “Bloody Mary”</a:t>
            </a:r>
            <a:endParaRPr lang="en-US" sz="2800" b="1" dirty="0"/>
          </a:p>
        </p:txBody>
      </p:sp>
      <p:pic>
        <p:nvPicPr>
          <p:cNvPr id="2050" name="Picture 2" descr="https://s-media-cache-ak0.pinimg.com/236x/92/aa/db/92aadbcdd1d1931b2ad20954abf04e3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295401"/>
            <a:ext cx="3911338" cy="5165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upload.wikimedia.org/wikipedia/commons/6/65/The_Maiden,_National_Museum_of_Scotla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295400"/>
            <a:ext cx="3911338" cy="5165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725056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  <a:prstGeom prst="rect">
            <a:avLst/>
          </a:prstGeo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Humpty Dumpty</a:t>
            </a:r>
            <a:endParaRPr lang="en-US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4800" y="1295400"/>
            <a:ext cx="5486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Humpty Dumpty sat on a wall,</a:t>
            </a:r>
            <a:br>
              <a:rPr lang="en-US" sz="2400" b="1" dirty="0"/>
            </a:br>
            <a:r>
              <a:rPr lang="en-US" sz="2400" b="1" dirty="0"/>
              <a:t>Humpty Dumpty had a great fall.</a:t>
            </a:r>
            <a:br>
              <a:rPr lang="en-US" sz="2400" b="1" dirty="0"/>
            </a:br>
            <a:r>
              <a:rPr lang="en-US" sz="2400" b="1" dirty="0"/>
              <a:t>All the King's horses, And all the King's men</a:t>
            </a:r>
            <a:br>
              <a:rPr lang="en-US" sz="2400" b="1" dirty="0"/>
            </a:br>
            <a:r>
              <a:rPr lang="en-US" sz="2400" b="1" dirty="0"/>
              <a:t>Couldn't put Humpty together again!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3352800"/>
            <a:ext cx="4114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Humpty Dumpty:  often referred to folks with some large girth…but in this case, it refers to a cannon sitting atop of St. Mary’s Church, destroyed in the English Civil War.</a:t>
            </a:r>
            <a:endParaRPr lang="en-US" sz="2800" b="1" dirty="0"/>
          </a:p>
        </p:txBody>
      </p:sp>
      <p:sp>
        <p:nvSpPr>
          <p:cNvPr id="4" name="AutoShape 2" descr="Image result for humpty dumpty cann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6" name="Picture 4" descr="http://i.ytimg.com/vi/f9d9r9cekIA/maxresdefaul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6436" y="3234392"/>
            <a:ext cx="4876800" cy="3561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63920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  <a:prstGeom prst="rect">
            <a:avLst/>
          </a:prstGeo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Nursery Rhyme Time!</a:t>
            </a:r>
            <a:endParaRPr lang="en-US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9144000" cy="57150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4800" b="1" dirty="0" smtClean="0"/>
              <a:t>In your groups, read the background info on the Crusade you have been provided.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4800" b="1" dirty="0" smtClean="0"/>
              <a:t>Create your own nursery rhyme that describes the details…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4800" b="1" dirty="0" smtClean="0"/>
              <a:t>However, you </a:t>
            </a:r>
            <a:r>
              <a:rPr lang="en-US" sz="4800" b="1" u="sng" dirty="0" smtClean="0"/>
              <a:t>MUST</a:t>
            </a:r>
            <a:r>
              <a:rPr lang="en-US" sz="4800" b="1" dirty="0" smtClean="0"/>
              <a:t> use fictitious names, places, etc.</a:t>
            </a:r>
          </a:p>
          <a:p>
            <a:pPr marL="1073150" lvl="2" indent="-273050">
              <a:lnSpc>
                <a:spcPct val="90000"/>
              </a:lnSpc>
              <a:buFont typeface="Wingdings 2"/>
              <a:buChar char=""/>
              <a:defRPr/>
            </a:pPr>
            <a:r>
              <a:rPr lang="en-US" sz="4000" b="1" dirty="0" smtClean="0"/>
              <a:t>Otherwise, you may face the wrath of the </a:t>
            </a:r>
            <a:r>
              <a:rPr lang="en-US" sz="4000" b="1" dirty="0" smtClean="0"/>
              <a:t>king, pope, or other important person…</a:t>
            </a:r>
            <a:endParaRPr lang="en-US" sz="4000" b="1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758847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281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European Studies 9.16.15</vt:lpstr>
      <vt:lpstr>European Studies 9.16.15</vt:lpstr>
      <vt:lpstr>Georgie Porgie</vt:lpstr>
      <vt:lpstr>Mary, Mary, Quite Contrary</vt:lpstr>
      <vt:lpstr>Humpty Dumpty</vt:lpstr>
      <vt:lpstr>Nursery Rhyme Time!</vt:lpstr>
    </vt:vector>
  </TitlesOfParts>
  <Company>Issaquah School District 411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Studies 9.16.15</dc:title>
  <dc:creator>Windows User</dc:creator>
  <cp:lastModifiedBy>Windows User</cp:lastModifiedBy>
  <cp:revision>9</cp:revision>
  <dcterms:created xsi:type="dcterms:W3CDTF">2015-09-16T15:16:32Z</dcterms:created>
  <dcterms:modified xsi:type="dcterms:W3CDTF">2015-09-16T17:40:46Z</dcterms:modified>
</cp:coreProperties>
</file>