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handoutMasterIdLst>
    <p:handoutMasterId r:id="rId21"/>
  </p:handoutMasterIdLst>
  <p:sldIdLst>
    <p:sldId id="364" r:id="rId2"/>
    <p:sldId id="272" r:id="rId3"/>
    <p:sldId id="278" r:id="rId4"/>
    <p:sldId id="279" r:id="rId5"/>
    <p:sldId id="280" r:id="rId6"/>
    <p:sldId id="281" r:id="rId7"/>
    <p:sldId id="282" r:id="rId8"/>
    <p:sldId id="283" r:id="rId9"/>
    <p:sldId id="284" r:id="rId10"/>
    <p:sldId id="285" r:id="rId11"/>
    <p:sldId id="286" r:id="rId12"/>
    <p:sldId id="287" r:id="rId13"/>
    <p:sldId id="288" r:id="rId14"/>
    <p:sldId id="289" r:id="rId15"/>
    <p:sldId id="290" r:id="rId16"/>
    <p:sldId id="291" r:id="rId17"/>
    <p:sldId id="292" r:id="rId18"/>
    <p:sldId id="365" r:id="rId19"/>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325" autoAdjust="0"/>
  </p:normalViewPr>
  <p:slideViewPr>
    <p:cSldViewPr>
      <p:cViewPr varScale="1">
        <p:scale>
          <a:sx n="94" d="100"/>
          <a:sy n="94" d="100"/>
        </p:scale>
        <p:origin x="-204" y="-96"/>
      </p:cViewPr>
      <p:guideLst>
        <p:guide orient="horz" pos="2160"/>
        <p:guide pos="2880"/>
      </p:guideLst>
    </p:cSldViewPr>
  </p:slideViewPr>
  <p:outlineViewPr>
    <p:cViewPr>
      <p:scale>
        <a:sx n="33" d="100"/>
        <a:sy n="33" d="100"/>
      </p:scale>
      <p:origin x="0" y="5040"/>
    </p:cViewPr>
  </p:outlineViewPr>
  <p:notesTextViewPr>
    <p:cViewPr>
      <p:scale>
        <a:sx n="100" d="100"/>
        <a:sy n="100" d="100"/>
      </p:scale>
      <p:origin x="0" y="0"/>
    </p:cViewPr>
  </p:notesTextViewPr>
  <p:notesViewPr>
    <p:cSldViewPr>
      <p:cViewPr varScale="1">
        <p:scale>
          <a:sx n="82" d="100"/>
          <a:sy n="82" d="100"/>
        </p:scale>
        <p:origin x="-1992" y="-78"/>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5A7F7249-8325-4C07-941D-3298E45A6304}" type="datetimeFigureOut">
              <a:rPr lang="en-US" smtClean="0"/>
              <a:t>9/22/2015</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87A32449-EE48-4F57-968D-09F646D7E96D}" type="slidenum">
              <a:rPr lang="en-US" smtClean="0"/>
              <a:t>‹#›</a:t>
            </a:fld>
            <a:endParaRPr lang="en-US"/>
          </a:p>
        </p:txBody>
      </p:sp>
    </p:spTree>
    <p:extLst>
      <p:ext uri="{BB962C8B-B14F-4D97-AF65-F5344CB8AC3E}">
        <p14:creationId xmlns:p14="http://schemas.microsoft.com/office/powerpoint/2010/main" val="1768566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92" tIns="46246" rIns="92492" bIns="46246" rtlCol="0"/>
          <a:lstStyle>
            <a:lvl1pPr algn="r">
              <a:defRPr sz="1200"/>
            </a:lvl1pPr>
          </a:lstStyle>
          <a:p>
            <a:fld id="{BD2B9B8E-C606-4CFE-BE32-2A02FF475845}" type="datetimeFigureOut">
              <a:rPr lang="en-US" smtClean="0"/>
              <a:pPr/>
              <a:t>9/22/2015</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92" tIns="46246" rIns="92492" bIns="4624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92" tIns="46246" rIns="92492" bIns="46246" rtlCol="0" anchor="b"/>
          <a:lstStyle>
            <a:lvl1pPr algn="r">
              <a:defRPr sz="1200"/>
            </a:lvl1pPr>
          </a:lstStyle>
          <a:p>
            <a:fld id="{24549B82-EE0A-4CE0-82F8-8C3844C29F66}" type="slidenum">
              <a:rPr lang="en-US" smtClean="0"/>
              <a:pPr/>
              <a:t>‹#›</a:t>
            </a:fld>
            <a:endParaRPr lang="en-US"/>
          </a:p>
        </p:txBody>
      </p:sp>
    </p:spTree>
    <p:extLst>
      <p:ext uri="{BB962C8B-B14F-4D97-AF65-F5344CB8AC3E}">
        <p14:creationId xmlns:p14="http://schemas.microsoft.com/office/powerpoint/2010/main" val="65636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1</a:t>
            </a:fld>
            <a:endParaRPr lang="en-US"/>
          </a:p>
        </p:txBody>
      </p:sp>
    </p:spTree>
    <p:extLst>
      <p:ext uri="{BB962C8B-B14F-4D97-AF65-F5344CB8AC3E}">
        <p14:creationId xmlns:p14="http://schemas.microsoft.com/office/powerpoint/2010/main" val="122873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liked to keep large amounts of money in a wooden box by his bed. When he died, 8,400 ducats were found in the box," Hatfield said. (Michelangelo)</a:t>
            </a:r>
            <a:endParaRPr lang="en-US" dirty="0"/>
          </a:p>
        </p:txBody>
      </p:sp>
      <p:sp>
        <p:nvSpPr>
          <p:cNvPr id="4" name="Slide Number Placeholder 3"/>
          <p:cNvSpPr>
            <a:spLocks noGrp="1"/>
          </p:cNvSpPr>
          <p:nvPr>
            <p:ph type="sldNum" sz="quarter" idx="10"/>
          </p:nvPr>
        </p:nvSpPr>
        <p:spPr/>
        <p:txBody>
          <a:bodyPr/>
          <a:lstStyle/>
          <a:p>
            <a:fld id="{F03BD9B7-91A9-8F49-9593-603058D3BEF7}" type="slidenum">
              <a:rPr lang="en-US" smtClean="0"/>
              <a:pPr/>
              <a:t>13</a:t>
            </a:fld>
            <a:endParaRPr lang="en-US"/>
          </a:p>
        </p:txBody>
      </p:sp>
    </p:spTree>
    <p:extLst>
      <p:ext uri="{BB962C8B-B14F-4D97-AF65-F5344CB8AC3E}">
        <p14:creationId xmlns:p14="http://schemas.microsoft.com/office/powerpoint/2010/main" val="1134422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*Wealth = Opportunity for sensual pleasure</a:t>
            </a:r>
          </a:p>
          <a:p>
            <a:pPr>
              <a:spcBef>
                <a:spcPct val="0"/>
              </a:spcBef>
            </a:pPr>
            <a:r>
              <a:rPr lang="en-US" dirty="0" smtClean="0">
                <a:latin typeface="Calibri" charset="0"/>
              </a:rPr>
              <a:t>*Valla – </a:t>
            </a:r>
            <a:r>
              <a:rPr lang="en-US" i="1" dirty="0" smtClean="0">
                <a:latin typeface="Calibri" charset="0"/>
              </a:rPr>
              <a:t>On Pleasure</a:t>
            </a:r>
            <a:r>
              <a:rPr lang="en-US" dirty="0" smtClean="0">
                <a:latin typeface="Calibri" charset="0"/>
              </a:rPr>
              <a:t> defends pleasure of the senses as the highest good</a:t>
            </a:r>
          </a:p>
        </p:txBody>
      </p:sp>
      <p:sp>
        <p:nvSpPr>
          <p:cNvPr id="4" name="Slide Number Placeholder 3"/>
          <p:cNvSpPr>
            <a:spLocks noGrp="1"/>
          </p:cNvSpPr>
          <p:nvPr>
            <p:ph type="sldNum" sz="quarter" idx="10"/>
          </p:nvPr>
        </p:nvSpPr>
        <p:spPr/>
        <p:txBody>
          <a:bodyPr/>
          <a:lstStyle/>
          <a:p>
            <a:fld id="{2152FAC8-9A82-4641-9C7E-DD9473BB2713}" type="slidenum">
              <a:rPr lang="en-US" smtClean="0"/>
              <a:pPr/>
              <a:t>14</a:t>
            </a:fld>
            <a:endParaRPr lang="en-US"/>
          </a:p>
        </p:txBody>
      </p:sp>
    </p:spTree>
    <p:extLst>
      <p:ext uri="{BB962C8B-B14F-4D97-AF65-F5344CB8AC3E}">
        <p14:creationId xmlns:p14="http://schemas.microsoft.com/office/powerpoint/2010/main" val="30470718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*Timelessness of the world replaced by obsession with time and numbers</a:t>
            </a:r>
          </a:p>
          <a:p>
            <a:pPr>
              <a:spcBef>
                <a:spcPct val="0"/>
              </a:spcBef>
            </a:pPr>
            <a:r>
              <a:rPr lang="en-US" dirty="0" smtClean="0">
                <a:latin typeface="Calibri" charset="0"/>
              </a:rPr>
              <a:t>*Clocks in village churches allow peasants to see new ideas about time</a:t>
            </a:r>
          </a:p>
          <a:p>
            <a:pPr>
              <a:spcBef>
                <a:spcPct val="0"/>
              </a:spcBef>
            </a:pPr>
            <a:r>
              <a:rPr lang="en-US" dirty="0" smtClean="0">
                <a:latin typeface="Calibri" charset="0"/>
              </a:rPr>
              <a:t>*During Medieval - The #6 was seen as perfect b/c it was created by adding the numbers of the Holy Trinity (now a neutral #)</a:t>
            </a:r>
          </a:p>
          <a:p>
            <a:pPr>
              <a:spcBef>
                <a:spcPct val="0"/>
              </a:spcBef>
            </a:pPr>
            <a:r>
              <a:rPr lang="en-US" dirty="0" smtClean="0">
                <a:latin typeface="Calibri" charset="0"/>
              </a:rPr>
              <a:t>*Measures allow music to be seen and graphed and quantified</a:t>
            </a:r>
          </a:p>
          <a:p>
            <a:endParaRPr lang="en-US" dirty="0"/>
          </a:p>
        </p:txBody>
      </p:sp>
      <p:sp>
        <p:nvSpPr>
          <p:cNvPr id="4" name="Slide Number Placeholder 3"/>
          <p:cNvSpPr>
            <a:spLocks noGrp="1"/>
          </p:cNvSpPr>
          <p:nvPr>
            <p:ph type="sldNum" sz="quarter" idx="10"/>
          </p:nvPr>
        </p:nvSpPr>
        <p:spPr/>
        <p:txBody>
          <a:bodyPr/>
          <a:lstStyle/>
          <a:p>
            <a:fld id="{F03BD9B7-91A9-8F49-9593-603058D3BEF7}" type="slidenum">
              <a:rPr lang="en-US" smtClean="0"/>
              <a:pPr/>
              <a:t>16</a:t>
            </a:fld>
            <a:endParaRPr lang="en-US"/>
          </a:p>
        </p:txBody>
      </p:sp>
    </p:spTree>
    <p:extLst>
      <p:ext uri="{BB962C8B-B14F-4D97-AF65-F5344CB8AC3E}">
        <p14:creationId xmlns:p14="http://schemas.microsoft.com/office/powerpoint/2010/main" val="5614873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VENICE</a:t>
            </a:r>
          </a:p>
          <a:p>
            <a:r>
              <a:rPr lang="en-US" b="1" dirty="0" smtClean="0"/>
              <a:t>Music</a:t>
            </a:r>
            <a:endParaRPr lang="en-US" dirty="0" smtClean="0"/>
          </a:p>
          <a:p>
            <a:r>
              <a:rPr lang="en-US" dirty="0" smtClean="0"/>
              <a:t>Since the Middle Ages, music theorists had been studying proportions, a subject that the Greek mathematician Pythagoras had written about when discussing music. The theorists explained how to make different pitches (sounds) on stringed instruments by lengthening or shortening the strings by different proportions. For example, if a musician were to divide a string in half (the proportion of 2:1), he would create a new tone that is an octave above the original tone. Renaissance musicians carried on this idea in their own music.</a:t>
            </a:r>
          </a:p>
          <a:p>
            <a:r>
              <a:rPr lang="en-US" dirty="0" smtClean="0"/>
              <a:t>Renaissance composers also incorporated the classics into their craft. By studying Greek drama, they discovered the art of making their music reflect the lyrics in their songs--making music sound happy for words of joy and sorrowful for words of grief. When they learned that ancient Greek drama (which featured music) brought the audience to tears with its sad music, Renaissance composers tried to re-create that theatrical experience. They didn't succeed, but their efforts resulted in the birth of opera. </a:t>
            </a:r>
          </a:p>
          <a:p>
            <a:endParaRPr lang="en-US" dirty="0"/>
          </a:p>
        </p:txBody>
      </p:sp>
      <p:sp>
        <p:nvSpPr>
          <p:cNvPr id="4" name="Slide Number Placeholder 3"/>
          <p:cNvSpPr>
            <a:spLocks noGrp="1"/>
          </p:cNvSpPr>
          <p:nvPr>
            <p:ph type="sldNum" sz="quarter" idx="10"/>
          </p:nvPr>
        </p:nvSpPr>
        <p:spPr/>
        <p:txBody>
          <a:bodyPr/>
          <a:lstStyle/>
          <a:p>
            <a:fld id="{F03BD9B7-91A9-8F49-9593-603058D3BEF7}" type="slidenum">
              <a:rPr lang="en-US" smtClean="0"/>
              <a:pPr/>
              <a:t>17</a:t>
            </a:fld>
            <a:endParaRPr lang="en-US"/>
          </a:p>
        </p:txBody>
      </p:sp>
    </p:spTree>
    <p:extLst>
      <p:ext uri="{BB962C8B-B14F-4D97-AF65-F5344CB8AC3E}">
        <p14:creationId xmlns:p14="http://schemas.microsoft.com/office/powerpoint/2010/main" val="2943462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2</a:t>
            </a:fld>
            <a:endParaRPr lang="en-US"/>
          </a:p>
        </p:txBody>
      </p:sp>
    </p:spTree>
    <p:extLst>
      <p:ext uri="{BB962C8B-B14F-4D97-AF65-F5344CB8AC3E}">
        <p14:creationId xmlns:p14="http://schemas.microsoft.com/office/powerpoint/2010/main" val="363804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3</a:t>
            </a:fld>
            <a:endParaRPr lang="en-US"/>
          </a:p>
        </p:txBody>
      </p:sp>
    </p:spTree>
    <p:extLst>
      <p:ext uri="{BB962C8B-B14F-4D97-AF65-F5344CB8AC3E}">
        <p14:creationId xmlns:p14="http://schemas.microsoft.com/office/powerpoint/2010/main" val="4279846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4</a:t>
            </a:fld>
            <a:endParaRPr lang="en-US"/>
          </a:p>
        </p:txBody>
      </p:sp>
    </p:spTree>
    <p:extLst>
      <p:ext uri="{BB962C8B-B14F-4D97-AF65-F5344CB8AC3E}">
        <p14:creationId xmlns:p14="http://schemas.microsoft.com/office/powerpoint/2010/main" val="248792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4549B82-EE0A-4CE0-82F8-8C3844C29F66}" type="slidenum">
              <a:rPr lang="en-US" smtClean="0"/>
              <a:pPr/>
              <a:t>5</a:t>
            </a:fld>
            <a:endParaRPr lang="en-US"/>
          </a:p>
        </p:txBody>
      </p:sp>
    </p:spTree>
    <p:extLst>
      <p:ext uri="{BB962C8B-B14F-4D97-AF65-F5344CB8AC3E}">
        <p14:creationId xmlns:p14="http://schemas.microsoft.com/office/powerpoint/2010/main" val="447009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2">
              <a:spcBef>
                <a:spcPct val="0"/>
              </a:spcBef>
            </a:pPr>
            <a:r>
              <a:rPr lang="en-US" dirty="0" smtClean="0">
                <a:latin typeface="Calibri" charset="0"/>
              </a:rPr>
              <a:t>*Erasmus: </a:t>
            </a:r>
            <a:r>
              <a:rPr lang="ja-JP" altLang="en-US" dirty="0" smtClean="0">
                <a:latin typeface="Calibri" charset="0"/>
              </a:rPr>
              <a:t>“</a:t>
            </a:r>
            <a:r>
              <a:rPr lang="en-US" dirty="0" smtClean="0">
                <a:latin typeface="Calibri" charset="0"/>
              </a:rPr>
              <a:t>Men are made, not born</a:t>
            </a:r>
            <a:r>
              <a:rPr lang="ja-JP" altLang="en-US" dirty="0" smtClean="0">
                <a:latin typeface="Calibri" charset="0"/>
              </a:rPr>
              <a:t>”</a:t>
            </a:r>
            <a:endParaRPr lang="en-US" dirty="0" smtClean="0">
              <a:latin typeface="Calibri" charset="0"/>
            </a:endParaRPr>
          </a:p>
          <a:p>
            <a:pPr>
              <a:spcBef>
                <a:spcPct val="0"/>
              </a:spcBef>
            </a:pPr>
            <a:r>
              <a:rPr lang="en-US" dirty="0" smtClean="0">
                <a:latin typeface="Calibri" charset="0"/>
              </a:rPr>
              <a:t>*Classical antiquity </a:t>
            </a:r>
            <a:r>
              <a:rPr lang="en-US" dirty="0" smtClean="0">
                <a:latin typeface="Calibri" charset="0"/>
                <a:sym typeface="Wingdings" charset="0"/>
              </a:rPr>
              <a:t> Italy retained Latin literacy (lay education)</a:t>
            </a:r>
          </a:p>
          <a:p>
            <a:pPr>
              <a:spcBef>
                <a:spcPct val="0"/>
              </a:spcBef>
            </a:pPr>
            <a:r>
              <a:rPr lang="en-US" dirty="0" smtClean="0">
                <a:latin typeface="Calibri" charset="0"/>
                <a:sym typeface="Wingdings" charset="0"/>
              </a:rPr>
              <a:t>*Stressed dignity of man – </a:t>
            </a:r>
            <a:r>
              <a:rPr lang="ja-JP" altLang="en-US" dirty="0" smtClean="0">
                <a:latin typeface="Calibri" charset="0"/>
                <a:sym typeface="Wingdings" charset="0"/>
              </a:rPr>
              <a:t>“</a:t>
            </a:r>
            <a:r>
              <a:rPr lang="en-US" dirty="0" smtClean="0">
                <a:latin typeface="Calibri" charset="0"/>
                <a:sym typeface="Wingdings" charset="0"/>
              </a:rPr>
              <a:t>best of God</a:t>
            </a:r>
            <a:r>
              <a:rPr lang="ja-JP" altLang="en-US" dirty="0" smtClean="0">
                <a:latin typeface="Calibri" charset="0"/>
                <a:sym typeface="Wingdings" charset="0"/>
              </a:rPr>
              <a:t>’</a:t>
            </a:r>
            <a:r>
              <a:rPr lang="en-US" dirty="0" smtClean="0">
                <a:latin typeface="Calibri" charset="0"/>
                <a:sym typeface="Wingdings" charset="0"/>
              </a:rPr>
              <a:t>s creatures below the angels</a:t>
            </a:r>
            <a:r>
              <a:rPr lang="ja-JP" altLang="en-US" dirty="0" smtClean="0">
                <a:latin typeface="Calibri" charset="0"/>
                <a:sym typeface="Wingdings" charset="0"/>
              </a:rPr>
              <a:t>”</a:t>
            </a:r>
            <a:endParaRPr lang="en-US" dirty="0" smtClean="0">
              <a:latin typeface="Calibri" charset="0"/>
              <a:sym typeface="Wingdings" charset="0"/>
            </a:endParaRPr>
          </a:p>
          <a:p>
            <a:pPr>
              <a:spcBef>
                <a:spcPct val="0"/>
              </a:spcBef>
            </a:pPr>
            <a:r>
              <a:rPr lang="en-US" dirty="0" smtClean="0">
                <a:latin typeface="Calibri" charset="0"/>
                <a:sym typeface="Wingdings" charset="0"/>
              </a:rPr>
              <a:t>*Did not interpret classical texts for Christian meaning, but instead for comments on human nature  Understand in context of their own culture</a:t>
            </a:r>
          </a:p>
          <a:p>
            <a:pPr>
              <a:spcBef>
                <a:spcPct val="0"/>
              </a:spcBef>
            </a:pPr>
            <a:r>
              <a:rPr lang="en-US" dirty="0" smtClean="0">
                <a:latin typeface="Calibri" charset="0"/>
                <a:sym typeface="Wingdings" charset="0"/>
              </a:rPr>
              <a:t>*Zeal in uncovering, securing, and copying old manuscripts</a:t>
            </a:r>
          </a:p>
          <a:p>
            <a:pPr>
              <a:spcBef>
                <a:spcPct val="0"/>
              </a:spcBef>
            </a:pPr>
            <a:endParaRPr lang="en-US" dirty="0" smtClean="0">
              <a:latin typeface="Calibri" charset="0"/>
              <a:sym typeface="Wingdings" charset="0"/>
            </a:endParaRPr>
          </a:p>
          <a:p>
            <a:pPr>
              <a:lnSpc>
                <a:spcPct val="90000"/>
              </a:lnSpc>
            </a:pPr>
            <a:r>
              <a:rPr lang="en-US" dirty="0" smtClean="0"/>
              <a:t>In the fourteenth century, scholarship shifted from the hands of the Church to the hands of laymen such as lawyers and doctors.</a:t>
            </a:r>
          </a:p>
          <a:p>
            <a:pPr lvl="1">
              <a:lnSpc>
                <a:spcPct val="90000"/>
              </a:lnSpc>
            </a:pPr>
            <a:r>
              <a:rPr lang="en-US" dirty="0" smtClean="0"/>
              <a:t>These men revived the classical studies of Greece and Rome</a:t>
            </a:r>
          </a:p>
          <a:p>
            <a:pPr lvl="1">
              <a:lnSpc>
                <a:spcPct val="90000"/>
              </a:lnSpc>
            </a:pPr>
            <a:r>
              <a:rPr lang="en-US" dirty="0" smtClean="0"/>
              <a:t>Instead of focusing exclusively on God and religion, they were more interested in human aspects such as culture, society, and values.</a:t>
            </a:r>
          </a:p>
        </p:txBody>
      </p:sp>
      <p:sp>
        <p:nvSpPr>
          <p:cNvPr id="4" name="Slide Number Placeholder 3"/>
          <p:cNvSpPr>
            <a:spLocks noGrp="1"/>
          </p:cNvSpPr>
          <p:nvPr>
            <p:ph type="sldNum" sz="quarter" idx="10"/>
          </p:nvPr>
        </p:nvSpPr>
        <p:spPr/>
        <p:txBody>
          <a:bodyPr/>
          <a:lstStyle/>
          <a:p>
            <a:fld id="{2152FAC8-9A82-4641-9C7E-DD9473BB2713}" type="slidenum">
              <a:rPr lang="en-US" smtClean="0"/>
              <a:pPr/>
              <a:t>6</a:t>
            </a:fld>
            <a:endParaRPr lang="en-US"/>
          </a:p>
        </p:txBody>
      </p:sp>
    </p:spTree>
    <p:extLst>
      <p:ext uri="{BB962C8B-B14F-4D97-AF65-F5344CB8AC3E}">
        <p14:creationId xmlns:p14="http://schemas.microsoft.com/office/powerpoint/2010/main" val="10250665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*Petrarch</a:t>
            </a:r>
            <a:r>
              <a:rPr lang="ja-JP" altLang="en-US" dirty="0" smtClean="0">
                <a:latin typeface="Calibri" charset="0"/>
              </a:rPr>
              <a:t>’</a:t>
            </a:r>
            <a:r>
              <a:rPr lang="en-US" dirty="0" smtClean="0">
                <a:latin typeface="Calibri" charset="0"/>
              </a:rPr>
              <a:t>s philosophy of friendship was a very simple one. In a letter to </a:t>
            </a:r>
            <a:r>
              <a:rPr lang="en-US" dirty="0" err="1" smtClean="0">
                <a:latin typeface="Calibri" charset="0"/>
              </a:rPr>
              <a:t>Simonides</a:t>
            </a:r>
            <a:r>
              <a:rPr lang="en-US" dirty="0" smtClean="0">
                <a:latin typeface="Calibri" charset="0"/>
              </a:rPr>
              <a:t> he says, </a:t>
            </a:r>
            <a:r>
              <a:rPr lang="ja-JP" altLang="en-US" dirty="0" smtClean="0">
                <a:latin typeface="Calibri" charset="0"/>
              </a:rPr>
              <a:t>‘</a:t>
            </a:r>
            <a:r>
              <a:rPr lang="en-US" dirty="0" smtClean="0">
                <a:latin typeface="Calibri" charset="0"/>
              </a:rPr>
              <a:t>I </a:t>
            </a:r>
            <a:r>
              <a:rPr lang="en-US" dirty="0" err="1" smtClean="0">
                <a:latin typeface="Calibri" charset="0"/>
              </a:rPr>
              <a:t>practise</a:t>
            </a:r>
            <a:r>
              <a:rPr lang="en-US" dirty="0" smtClean="0">
                <a:latin typeface="Calibri" charset="0"/>
              </a:rPr>
              <a:t> no art except to love utterly, to trust utterly, to feign nothing, to hide nothing, and in a word, to pour out everything into my friends</a:t>
            </a:r>
            <a:r>
              <a:rPr lang="ja-JP" altLang="en-US" dirty="0" smtClean="0">
                <a:latin typeface="Calibri" charset="0"/>
              </a:rPr>
              <a:t>’</a:t>
            </a:r>
            <a:r>
              <a:rPr lang="en-US" dirty="0" smtClean="0">
                <a:latin typeface="Calibri" charset="0"/>
              </a:rPr>
              <a:t> ears, just as it comes from my heart.</a:t>
            </a:r>
            <a:r>
              <a:rPr lang="ja-JP" altLang="en-US" dirty="0" smtClean="0">
                <a:latin typeface="Calibri" charset="0"/>
              </a:rPr>
              <a:t>’</a:t>
            </a:r>
            <a:endParaRPr lang="en-US" dirty="0" smtClean="0">
              <a:latin typeface="Calibri" charset="0"/>
            </a:endParaRPr>
          </a:p>
          <a:p>
            <a:pPr>
              <a:spcBef>
                <a:spcPct val="0"/>
              </a:spcBef>
            </a:pPr>
            <a:r>
              <a:rPr lang="en-US" dirty="0" smtClean="0">
                <a:latin typeface="Calibri" charset="0"/>
              </a:rPr>
              <a:t>*Song Book = Collection of sonnets written to Laura (365 sonnets – 1 per day)</a:t>
            </a:r>
          </a:p>
          <a:p>
            <a:pPr>
              <a:spcBef>
                <a:spcPct val="0"/>
              </a:spcBef>
            </a:pPr>
            <a:r>
              <a:rPr lang="en-US" dirty="0" smtClean="0">
                <a:latin typeface="Calibri" charset="0"/>
              </a:rPr>
              <a:t>	*Shows struggle between spirit and flesh as he pines after a married woman</a:t>
            </a:r>
          </a:p>
          <a:p>
            <a:pPr>
              <a:spcBef>
                <a:spcPct val="0"/>
              </a:spcBef>
            </a:pPr>
            <a:r>
              <a:rPr lang="en-US" dirty="0" smtClean="0">
                <a:latin typeface="Calibri" charset="0"/>
              </a:rPr>
              <a:t>	*</a:t>
            </a:r>
            <a:r>
              <a:rPr lang="ja-JP" altLang="en-US" dirty="0" smtClean="0">
                <a:latin typeface="Calibri" charset="0"/>
              </a:rPr>
              <a:t>”</a:t>
            </a:r>
            <a:r>
              <a:rPr lang="en-US" dirty="0" smtClean="0">
                <a:latin typeface="Calibri" charset="0"/>
              </a:rPr>
              <a:t> the poems swept Europe and immortalized their author. Their mood, imagery, and rhyme scheme dominated literary circles for centuries, and the names of Petrarch and Laura</a:t>
            </a:r>
            <a:r>
              <a:rPr lang="ja-JP" altLang="en-US" dirty="0" smtClean="0">
                <a:latin typeface="Calibri" charset="0"/>
              </a:rPr>
              <a:t>”</a:t>
            </a:r>
            <a:endParaRPr lang="en-US" dirty="0" smtClean="0">
              <a:latin typeface="Calibri" charset="0"/>
            </a:endParaRPr>
          </a:p>
          <a:p>
            <a:pPr>
              <a:spcBef>
                <a:spcPct val="0"/>
              </a:spcBef>
            </a:pPr>
            <a:r>
              <a:rPr lang="en-US" dirty="0" smtClean="0">
                <a:latin typeface="Calibri" charset="0"/>
              </a:rPr>
              <a:t>*‘Letter to Posterity’ Petrarch wrote: “In my younger days I struggled constantly with an overwhelming but pure love affair - my only one, and I would have struggled with it longer had not premature death, bitter but salutary for me, extinguished the cooling flames. I certainly wish I could say that I have always been entirely free from desires of the flesh, but I would be lying if I did.</a:t>
            </a:r>
            <a:r>
              <a:rPr lang="ja-JP" altLang="en-US" dirty="0" smtClean="0">
                <a:latin typeface="Calibri" charset="0"/>
              </a:rPr>
              <a:t>”</a:t>
            </a:r>
            <a:endParaRPr lang="en-US" dirty="0" smtClean="0">
              <a:latin typeface="Calibri" charset="0"/>
            </a:endParaRPr>
          </a:p>
          <a:p>
            <a:endParaRPr lang="en-US" dirty="0"/>
          </a:p>
        </p:txBody>
      </p:sp>
      <p:sp>
        <p:nvSpPr>
          <p:cNvPr id="4" name="Slide Number Placeholder 3"/>
          <p:cNvSpPr>
            <a:spLocks noGrp="1"/>
          </p:cNvSpPr>
          <p:nvPr>
            <p:ph type="sldNum" sz="quarter" idx="10"/>
          </p:nvPr>
        </p:nvSpPr>
        <p:spPr/>
        <p:txBody>
          <a:bodyPr/>
          <a:lstStyle/>
          <a:p>
            <a:fld id="{2152FAC8-9A82-4641-9C7E-DD9473BB2713}" type="slidenum">
              <a:rPr lang="en-US" smtClean="0"/>
              <a:pPr/>
              <a:t>7</a:t>
            </a:fld>
            <a:endParaRPr lang="en-US"/>
          </a:p>
        </p:txBody>
      </p:sp>
    </p:spTree>
    <p:extLst>
      <p:ext uri="{BB962C8B-B14F-4D97-AF65-F5344CB8AC3E}">
        <p14:creationId xmlns:p14="http://schemas.microsoft.com/office/powerpoint/2010/main" val="2526170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Francesco Petrarch was born shortly after 1300 in a time and place where very few could read or write and those that did considered it a chore where as Petrarch saw a blessing. His passion to write his thoughts to paper was only overcome by the need to sleep or eat. So great was his desire to write his thoughts and feelings and so difficult was it to find anyone in Europe to match his desire he found himself writing to Cicero, one of the only people he believed really shared his passion. (Cicero was a Roman Poet/Politician that died over 1200 years before Petrarch was born). </a:t>
            </a:r>
          </a:p>
          <a:p>
            <a:r>
              <a:rPr lang="en-US" dirty="0" smtClean="0"/>
              <a:t>His writings would go on to influence countless others such as Boccaccio to write his own great works. And centuries later others such as Shakespeare would study his works and copy his sonnets. </a:t>
            </a:r>
          </a:p>
          <a:p>
            <a:r>
              <a:rPr lang="en-US" dirty="0" smtClean="0"/>
              <a:t>Petrarch lived through the harshest bouts of the plague and lost nearly everyone he knew to it. His mother and father had died in his early years but his son, his grandson, numerous friends and a woman named Laura for which his writings of her will live on forever, all died as victims of the disease. </a:t>
            </a:r>
          </a:p>
          <a:p>
            <a:r>
              <a:rPr lang="en-US" dirty="0" smtClean="0"/>
              <a:t>So great were his writings that royalty treated him, the son of exiled nobles, like a king and in a letter to a friend he even goes as far as to say that he has caused his own plague to spread over Europe, one which has caused people to take up pen and paper and write and read. </a:t>
            </a:r>
          </a:p>
          <a:p>
            <a:r>
              <a:rPr lang="en-US" dirty="0" smtClean="0"/>
              <a:t>And so ended the dark ages and the start of Humanism. </a:t>
            </a:r>
          </a:p>
        </p:txBody>
      </p:sp>
      <p:sp>
        <p:nvSpPr>
          <p:cNvPr id="4" name="Slide Number Placeholder 3"/>
          <p:cNvSpPr>
            <a:spLocks noGrp="1"/>
          </p:cNvSpPr>
          <p:nvPr>
            <p:ph type="sldNum" sz="quarter" idx="10"/>
          </p:nvPr>
        </p:nvSpPr>
        <p:spPr/>
        <p:txBody>
          <a:bodyPr/>
          <a:lstStyle/>
          <a:p>
            <a:fld id="{2152FAC8-9A82-4641-9C7E-DD9473BB2713}" type="slidenum">
              <a:rPr lang="en-US" smtClean="0"/>
              <a:pPr/>
              <a:t>8</a:t>
            </a:fld>
            <a:endParaRPr lang="en-US"/>
          </a:p>
        </p:txBody>
      </p:sp>
    </p:spTree>
    <p:extLst>
      <p:ext uri="{BB962C8B-B14F-4D97-AF65-F5344CB8AC3E}">
        <p14:creationId xmlns:p14="http://schemas.microsoft.com/office/powerpoint/2010/main" val="11151518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dirty="0" smtClean="0">
                <a:latin typeface="Calibri" charset="0"/>
              </a:rPr>
              <a:t>*Autobiography </a:t>
            </a:r>
            <a:r>
              <a:rPr lang="en-US" dirty="0" smtClean="0">
                <a:latin typeface="Calibri" charset="0"/>
                <a:sym typeface="Wingdings" charset="0"/>
              </a:rPr>
              <a:t> Presumes the reader is interested in your particular life</a:t>
            </a:r>
          </a:p>
          <a:p>
            <a:pPr>
              <a:spcBef>
                <a:spcPct val="0"/>
              </a:spcBef>
            </a:pPr>
            <a:r>
              <a:rPr lang="en-US" dirty="0" smtClean="0">
                <a:latin typeface="Calibri" charset="0"/>
                <a:sym typeface="Wingdings" charset="0"/>
              </a:rPr>
              <a:t>*Proud of individual abilities and scorned medieval humility (discouraged self absorption)</a:t>
            </a:r>
          </a:p>
          <a:p>
            <a:pPr>
              <a:spcBef>
                <a:spcPct val="0"/>
              </a:spcBef>
            </a:pPr>
            <a:r>
              <a:rPr lang="en-US" sz="2400" dirty="0">
                <a:latin typeface="Calibri" charset="0"/>
                <a:sym typeface="Wingdings" charset="0"/>
              </a:rPr>
              <a:t>*</a:t>
            </a:r>
            <a:r>
              <a:rPr lang="en-US" sz="2400" dirty="0">
                <a:latin typeface="Calibri" charset="0"/>
              </a:rPr>
              <a:t>Pride in abilities (boastfulness) </a:t>
            </a:r>
            <a:r>
              <a:rPr lang="en-US" sz="2400" dirty="0">
                <a:latin typeface="Calibri" charset="0"/>
                <a:sym typeface="Wingdings" charset="0"/>
              </a:rPr>
              <a:t> </a:t>
            </a:r>
            <a:r>
              <a:rPr lang="en-US" dirty="0" smtClean="0">
                <a:latin typeface="Calibri" charset="0"/>
              </a:rPr>
              <a:t>Fame and quest for glory</a:t>
            </a:r>
            <a:endParaRPr lang="en-US" dirty="0" smtClean="0">
              <a:latin typeface="Calibri" charset="0"/>
              <a:sym typeface="Wingdings" charset="0"/>
            </a:endParaRPr>
          </a:p>
          <a:p>
            <a:pPr>
              <a:spcBef>
                <a:spcPct val="0"/>
              </a:spcBef>
            </a:pPr>
            <a:r>
              <a:rPr lang="en-US" dirty="0" smtClean="0">
                <a:latin typeface="Calibri" charset="0"/>
                <a:sym typeface="Wingdings" charset="0"/>
              </a:rPr>
              <a:t>*Pieta – Body of Jesus in the lap of Mary after the </a:t>
            </a:r>
            <a:r>
              <a:rPr lang="en-US" dirty="0" err="1" smtClean="0">
                <a:latin typeface="Calibri" charset="0"/>
                <a:sym typeface="Wingdings" charset="0"/>
              </a:rPr>
              <a:t>crucifixation</a:t>
            </a:r>
            <a:r>
              <a:rPr lang="en-US" dirty="0" smtClean="0">
                <a:latin typeface="Calibri" charset="0"/>
                <a:sym typeface="Wingdings" charset="0"/>
              </a:rPr>
              <a:t> </a:t>
            </a:r>
          </a:p>
          <a:p>
            <a:pPr>
              <a:spcBef>
                <a:spcPct val="0"/>
              </a:spcBef>
            </a:pPr>
            <a:r>
              <a:rPr lang="en-US" dirty="0" smtClean="0">
                <a:latin typeface="Calibri" charset="0"/>
                <a:sym typeface="Wingdings" charset="0"/>
              </a:rPr>
              <a:t>	*Younger Mary rather than older, small </a:t>
            </a:r>
            <a:r>
              <a:rPr lang="en-US" dirty="0" err="1" smtClean="0">
                <a:latin typeface="Calibri" charset="0"/>
                <a:sym typeface="Wingdings" charset="0"/>
              </a:rPr>
              <a:t>crucifixation</a:t>
            </a:r>
            <a:r>
              <a:rPr lang="en-US" dirty="0" smtClean="0">
                <a:latin typeface="Calibri" charset="0"/>
                <a:sym typeface="Wingdings" charset="0"/>
              </a:rPr>
              <a:t> marks</a:t>
            </a:r>
          </a:p>
          <a:p>
            <a:pPr>
              <a:spcBef>
                <a:spcPct val="0"/>
              </a:spcBef>
            </a:pPr>
            <a:r>
              <a:rPr lang="en-US" dirty="0" smtClean="0">
                <a:latin typeface="Calibri" charset="0"/>
                <a:sym typeface="Wingdings" charset="0"/>
              </a:rPr>
              <a:t>*Housed in St. Peter</a:t>
            </a:r>
            <a:r>
              <a:rPr lang="ja-JP" altLang="en-US" dirty="0" smtClean="0">
                <a:latin typeface="Calibri" charset="0"/>
                <a:sym typeface="Wingdings" charset="0"/>
              </a:rPr>
              <a:t>’</a:t>
            </a:r>
            <a:r>
              <a:rPr lang="en-US" dirty="0" smtClean="0">
                <a:latin typeface="Calibri" charset="0"/>
                <a:sym typeface="Wingdings" charset="0"/>
              </a:rPr>
              <a:t>s Basilica</a:t>
            </a:r>
          </a:p>
          <a:p>
            <a:pPr>
              <a:spcBef>
                <a:spcPct val="0"/>
              </a:spcBef>
            </a:pPr>
            <a:r>
              <a:rPr lang="en-US" dirty="0" smtClean="0">
                <a:latin typeface="Calibri" charset="0"/>
                <a:sym typeface="Wingdings" charset="0"/>
              </a:rPr>
              <a:t>*Rich Artists</a:t>
            </a:r>
            <a:endParaRPr lang="en-US" dirty="0" smtClean="0">
              <a:latin typeface="Calibri" charset="0"/>
            </a:endParaRPr>
          </a:p>
        </p:txBody>
      </p:sp>
      <p:sp>
        <p:nvSpPr>
          <p:cNvPr id="4" name="Slide Number Placeholder 3"/>
          <p:cNvSpPr>
            <a:spLocks noGrp="1"/>
          </p:cNvSpPr>
          <p:nvPr>
            <p:ph type="sldNum" sz="quarter" idx="10"/>
          </p:nvPr>
        </p:nvSpPr>
        <p:spPr/>
        <p:txBody>
          <a:bodyPr/>
          <a:lstStyle/>
          <a:p>
            <a:fld id="{2152FAC8-9A82-4641-9C7E-DD9473BB2713}" type="slidenum">
              <a:rPr lang="en-US" smtClean="0"/>
              <a:pPr/>
              <a:t>9</a:t>
            </a:fld>
            <a:endParaRPr lang="en-US"/>
          </a:p>
        </p:txBody>
      </p:sp>
    </p:spTree>
    <p:extLst>
      <p:ext uri="{BB962C8B-B14F-4D97-AF65-F5344CB8AC3E}">
        <p14:creationId xmlns:p14="http://schemas.microsoft.com/office/powerpoint/2010/main" val="22478666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5EBB41D-79C0-4076-89E3-547540240EB3}" type="datetimeFigureOut">
              <a:rPr lang="en-US" smtClean="0"/>
              <a:pPr/>
              <a:t>9/22/2015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08EC81-AFBD-408F-9EA0-158F8D418075}" type="slidenum">
              <a:rPr lang="en-US" smtClean="0"/>
              <a:pPr/>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EBB41D-79C0-4076-89E3-547540240EB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08EC81-AFBD-408F-9EA0-158F8D418075}"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B08EC81-AFBD-408F-9EA0-158F8D418075}" type="slidenum">
              <a:rPr lang="en-US" smtClean="0"/>
              <a:pPr/>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5EBB41D-79C0-4076-89E3-547540240EB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5EBB41D-79C0-4076-89E3-547540240EB3}" type="datetimeFigureOut">
              <a:rPr lang="en-US" smtClean="0"/>
              <a:pPr/>
              <a:t>9/22/2015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B08EC81-AFBD-408F-9EA0-158F8D418075}" type="slidenum">
              <a:rPr lang="en-US" smtClean="0"/>
              <a:pPr/>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5EBB41D-79C0-4076-89E3-547540240EB3}" type="datetimeFigureOut">
              <a:rPr lang="en-US" smtClean="0"/>
              <a:pPr/>
              <a:t>9/22/2015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B08EC81-AFBD-408F-9EA0-158F8D418075}" type="slidenum">
              <a:rPr lang="en-US" smtClean="0"/>
              <a:pPr/>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5EBB41D-79C0-4076-89E3-547540240EB3}" type="datetimeFigureOut">
              <a:rPr lang="en-US" smtClean="0"/>
              <a:pPr/>
              <a:t>9/22/2015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08EC81-AFBD-408F-9EA0-158F8D418075}" type="slidenum">
              <a:rPr lang="en-US" smtClean="0"/>
              <a:pPr/>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5EBB41D-79C0-4076-89E3-547540240EB3}" type="datetimeFigureOut">
              <a:rPr lang="en-US" smtClean="0"/>
              <a:pPr/>
              <a:t>9/22/2015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B08EC81-AFBD-408F-9EA0-158F8D418075}" type="slidenum">
              <a:rPr lang="en-US" smtClean="0"/>
              <a:pPr/>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5EBB41D-79C0-4076-89E3-547540240EB3}" type="datetimeFigureOut">
              <a:rPr lang="en-US" smtClean="0"/>
              <a:pPr/>
              <a:t>9/22/2015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B08EC81-AFBD-408F-9EA0-158F8D4180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5EBB41D-79C0-4076-89E3-547540240EB3}" type="datetimeFigureOut">
              <a:rPr lang="en-US" smtClean="0"/>
              <a:pPr/>
              <a:t>9/22/2015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B08EC81-AFBD-408F-9EA0-158F8D4180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B08EC81-AFBD-408F-9EA0-158F8D418075}" type="slidenum">
              <a:rPr lang="en-US" smtClean="0"/>
              <a:pPr/>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5EBB41D-79C0-4076-89E3-547540240EB3}" type="datetimeFigureOut">
              <a:rPr lang="en-US" smtClean="0"/>
              <a:pPr/>
              <a:t>9/22/2015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B08EC81-AFBD-408F-9EA0-158F8D418075}" type="slidenum">
              <a:rPr lang="en-US" smtClean="0"/>
              <a:pPr/>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5EBB41D-79C0-4076-89E3-547540240EB3}" type="datetimeFigureOut">
              <a:rPr lang="en-US" smtClean="0"/>
              <a:pPr/>
              <a:t>9/22/2015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5EBB41D-79C0-4076-89E3-547540240EB3}" type="datetimeFigureOut">
              <a:rPr lang="en-US" smtClean="0"/>
              <a:pPr/>
              <a:t>9/22/2015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B08EC81-AFBD-408F-9EA0-158F8D418075}" type="slidenum">
              <a:rPr lang="en-US" smtClean="0"/>
              <a:pPr/>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prstGeom prst="rect">
            <a:avLst/>
          </a:prstGeom>
        </p:spPr>
        <p:txBody>
          <a:bodyPr/>
          <a:lstStyle/>
          <a:p>
            <a:pPr marL="484632" indent="0"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a:t>
            </a:r>
            <a:r>
              <a:rPr lang="en-US" dirty="0" smtClean="0">
                <a:solidFill>
                  <a:schemeClr val="accent1">
                    <a:tint val="83000"/>
                    <a:satMod val="150000"/>
                  </a:schemeClr>
                </a:solidFill>
                <a:cs typeface="Tunga" pitchFamily="34" charset="0"/>
              </a:rPr>
              <a:t>World </a:t>
            </a:r>
            <a:r>
              <a:rPr lang="en-US" dirty="0" smtClean="0">
                <a:solidFill>
                  <a:schemeClr val="accent1">
                    <a:tint val="83000"/>
                    <a:satMod val="150000"/>
                  </a:schemeClr>
                </a:solidFill>
                <a:cs typeface="Tunga" pitchFamily="34" charset="0"/>
              </a:rPr>
              <a:t>Studies </a:t>
            </a:r>
            <a:r>
              <a:rPr lang="en-US" dirty="0" smtClean="0">
                <a:solidFill>
                  <a:srgbClr val="FF0000"/>
                </a:solidFill>
                <a:cs typeface="Tunga" pitchFamily="34" charset="0"/>
              </a:rPr>
              <a:t>9.22.15</a:t>
            </a:r>
            <a:endParaRPr lang="en-US" dirty="0" smtClean="0">
              <a:solidFill>
                <a:srgbClr val="FF0000"/>
              </a:solidFill>
              <a:cs typeface="Tunga" pitchFamily="34" charset="0"/>
            </a:endParaRPr>
          </a:p>
        </p:txBody>
      </p:sp>
      <p:sp>
        <p:nvSpPr>
          <p:cNvPr id="9" name="Content Placeholder 8"/>
          <p:cNvSpPr>
            <a:spLocks noGrp="1"/>
          </p:cNvSpPr>
          <p:nvPr>
            <p:ph sz="quarter" idx="4294967295"/>
          </p:nvPr>
        </p:nvSpPr>
        <p:spPr>
          <a:xfrm>
            <a:off x="0" y="1143000"/>
            <a:ext cx="4343400" cy="4525963"/>
          </a:xfrm>
          <a:prstGeom prst="rect">
            <a:avLst/>
          </a:prstGeom>
        </p:spPr>
        <p:txBody>
          <a:bodyPr>
            <a:normAutofit fontScale="77500" lnSpcReduction="20000"/>
          </a:bodyPr>
          <a:lstStyle/>
          <a:p>
            <a:pPr marL="273050" indent="-273050" eaLnBrk="1" fontAlgn="auto" hangingPunct="1">
              <a:lnSpc>
                <a:spcPct val="90000"/>
              </a:lnSpc>
              <a:spcAft>
                <a:spcPts val="0"/>
              </a:spcAft>
              <a:buFont typeface="Wingdings 2"/>
              <a:buChar char=""/>
              <a:defRPr/>
            </a:pPr>
            <a:r>
              <a:rPr lang="en-US" sz="3600" b="1" u="sng" dirty="0" smtClean="0"/>
              <a:t>Turn in:</a:t>
            </a:r>
            <a:endParaRPr lang="en-US" sz="3600" b="1" dirty="0"/>
          </a:p>
          <a:p>
            <a:pPr marL="457200" lvl="1" indent="0">
              <a:buFont typeface="Wingdings" pitchFamily="2" charset="2"/>
              <a:buChar char="Ø"/>
            </a:pPr>
            <a:r>
              <a:rPr lang="en-US" sz="2400" dirty="0" smtClean="0"/>
              <a:t>Logout question (Online)</a:t>
            </a:r>
            <a:endParaRPr lang="en-US" sz="2400" dirty="0" smtClean="0"/>
          </a:p>
          <a:p>
            <a:pPr marL="673100" lvl="1" indent="-273050">
              <a:lnSpc>
                <a:spcPct val="90000"/>
              </a:lnSpc>
              <a:buFont typeface="Wingdings 2"/>
              <a:buChar char=""/>
              <a:defRPr/>
            </a:pPr>
            <a:endParaRPr lang="en-US" b="1" dirty="0" smtClean="0"/>
          </a:p>
          <a:p>
            <a:pPr marL="273050" indent="-273050" eaLnBrk="1" fontAlgn="auto" hangingPunct="1">
              <a:lnSpc>
                <a:spcPct val="90000"/>
              </a:lnSpc>
              <a:spcAft>
                <a:spcPts val="0"/>
              </a:spcAft>
              <a:buNone/>
              <a:defRPr/>
            </a:pPr>
            <a:endParaRPr lang="en-US" sz="3600" b="1" dirty="0" smtClean="0"/>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2"/>
              <a:buChar char=""/>
              <a:defRPr/>
            </a:pPr>
            <a:r>
              <a:rPr lang="en-US" sz="3600" b="1" u="sng" dirty="0" smtClean="0"/>
              <a:t>Take out:</a:t>
            </a:r>
            <a:r>
              <a:rPr lang="en-US" sz="3600" b="1" dirty="0" smtClean="0"/>
              <a:t> </a:t>
            </a:r>
          </a:p>
          <a:p>
            <a:pPr marL="673100" lvl="1" indent="-273050">
              <a:lnSpc>
                <a:spcPct val="90000"/>
              </a:lnSpc>
              <a:buFont typeface="Wingdings 2"/>
              <a:buChar char=""/>
              <a:defRPr/>
            </a:pPr>
            <a:r>
              <a:rPr lang="en-US" b="1" dirty="0" smtClean="0"/>
              <a:t>Planner</a:t>
            </a:r>
          </a:p>
          <a:p>
            <a:pPr marL="673100" lvl="1" indent="-273050">
              <a:lnSpc>
                <a:spcPct val="90000"/>
              </a:lnSpc>
              <a:buFont typeface="Wingdings 2"/>
              <a:buChar char=""/>
              <a:defRPr/>
            </a:pPr>
            <a:r>
              <a:rPr lang="en-US" b="1" dirty="0" smtClean="0"/>
              <a:t>Pen/pencil</a:t>
            </a:r>
          </a:p>
          <a:p>
            <a:pPr marL="673100" lvl="1" indent="-273050">
              <a:lnSpc>
                <a:spcPct val="90000"/>
              </a:lnSpc>
              <a:buFont typeface="Wingdings 2"/>
              <a:buChar char=""/>
              <a:defRPr/>
            </a:pPr>
            <a:r>
              <a:rPr lang="en-US" b="1" dirty="0" smtClean="0"/>
              <a:t>Notes from yesterday</a:t>
            </a:r>
          </a:p>
          <a:p>
            <a:pPr marL="673100" lvl="1" indent="-273050">
              <a:lnSpc>
                <a:spcPct val="90000"/>
              </a:lnSpc>
              <a:buNone/>
              <a:defRPr/>
            </a:pPr>
            <a:endParaRPr lang="en-US" b="1" dirty="0" smtClean="0"/>
          </a:p>
          <a:p>
            <a:pPr marL="273050" indent="-273050">
              <a:lnSpc>
                <a:spcPct val="90000"/>
              </a:lnSpc>
              <a:buFont typeface="Wingdings 2"/>
              <a:buChar char=""/>
              <a:defRPr/>
            </a:pPr>
            <a:r>
              <a:rPr lang="en-US" b="1" u="sng" dirty="0" smtClean="0"/>
              <a:t>Today’s objective:</a:t>
            </a:r>
          </a:p>
          <a:p>
            <a:pPr marL="673100" lvl="1" indent="-273050">
              <a:lnSpc>
                <a:spcPct val="90000"/>
              </a:lnSpc>
              <a:buFont typeface="Wingdings 2"/>
              <a:buChar char=""/>
              <a:defRPr/>
            </a:pPr>
            <a:r>
              <a:rPr lang="en-US" b="1" dirty="0" smtClean="0"/>
              <a:t>I can describe how the time period following the Middle Ages began to take shape and lay the foundation for a modern world.</a:t>
            </a:r>
          </a:p>
          <a:p>
            <a:pPr marL="273050" indent="-273050" eaLnBrk="1" fontAlgn="auto" hangingPunct="1">
              <a:lnSpc>
                <a:spcPct val="90000"/>
              </a:lnSpc>
              <a:spcAft>
                <a:spcPts val="0"/>
              </a:spcAft>
              <a:buNone/>
              <a:defRPr/>
            </a:pPr>
            <a:endParaRPr lang="en-US" sz="3600" b="1" dirty="0" smtClean="0"/>
          </a:p>
          <a:p>
            <a:pPr marL="273050" indent="-273050" eaLnBrk="1" fontAlgn="auto" hangingPunct="1">
              <a:lnSpc>
                <a:spcPct val="90000"/>
              </a:lnSpc>
              <a:spcAft>
                <a:spcPts val="0"/>
              </a:spcAft>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645025" y="1219200"/>
            <a:ext cx="4498975" cy="4602163"/>
          </a:xfrm>
          <a:prstGeom prst="rect">
            <a:avLst/>
          </a:prstGeom>
        </p:spPr>
        <p:txBody>
          <a:bodyPr>
            <a:normAutofit/>
          </a:bodyPr>
          <a:lstStyle/>
          <a:p>
            <a:pPr marL="57150" indent="0" eaLnBrk="1" hangingPunct="1">
              <a:buFont typeface="Wingdings" pitchFamily="2" charset="2"/>
              <a:buNone/>
            </a:pPr>
            <a:r>
              <a:rPr lang="en-US" b="1" u="sng" dirty="0" smtClean="0"/>
              <a:t>Today’s Agenda:</a:t>
            </a:r>
          </a:p>
          <a:p>
            <a:pPr marL="57150" indent="0"/>
            <a:r>
              <a:rPr lang="en-US" i="1" dirty="0" smtClean="0"/>
              <a:t>The </a:t>
            </a:r>
            <a:r>
              <a:rPr lang="en-US" i="1" dirty="0" smtClean="0"/>
              <a:t>“ism’s</a:t>
            </a:r>
            <a:r>
              <a:rPr lang="en-US" i="1" dirty="0" smtClean="0"/>
              <a:t>” of the Renaissance</a:t>
            </a:r>
          </a:p>
          <a:p>
            <a:pPr marL="57150" indent="0"/>
            <a:r>
              <a:rPr lang="en-US" i="1" dirty="0" smtClean="0"/>
              <a:t>Online Textbook</a:t>
            </a:r>
            <a:endParaRPr lang="en-US" i="1" dirty="0" smtClean="0"/>
          </a:p>
          <a:p>
            <a:pPr marL="57150" indent="0"/>
            <a:endParaRPr lang="en-US" i="1" dirty="0" smtClean="0"/>
          </a:p>
          <a:p>
            <a:pPr marL="57150" indent="0" eaLnBrk="1" hangingPunct="1"/>
            <a:endParaRPr lang="en-US" sz="2800" dirty="0" smtClean="0"/>
          </a:p>
          <a:p>
            <a:pPr marL="57150" indent="0" eaLnBrk="1" hangingPunct="1">
              <a:buNone/>
            </a:pPr>
            <a:r>
              <a:rPr lang="en-US" sz="2800" b="1" u="sng" dirty="0" smtClean="0"/>
              <a:t>HW:</a:t>
            </a:r>
          </a:p>
          <a:p>
            <a:pPr marL="57150" indent="0" eaLnBrk="1" hangingPunct="1">
              <a:buNone/>
            </a:pPr>
            <a:r>
              <a:rPr lang="en-US" sz="2800" dirty="0" smtClean="0"/>
              <a:t>CRA </a:t>
            </a:r>
            <a:r>
              <a:rPr lang="en-US" sz="2800" dirty="0" smtClean="0"/>
              <a:t>remainder of </a:t>
            </a:r>
            <a:r>
              <a:rPr lang="en-US" sz="2800" dirty="0" smtClean="0"/>
              <a:t>13.1 &amp; answer logout questions</a:t>
            </a:r>
            <a:endParaRPr lang="en-US" sz="2800" dirty="0" smtClean="0"/>
          </a:p>
        </p:txBody>
      </p:sp>
    </p:spTree>
    <p:extLst>
      <p:ext uri="{BB962C8B-B14F-4D97-AF65-F5344CB8AC3E}">
        <p14:creationId xmlns:p14="http://schemas.microsoft.com/office/powerpoint/2010/main" val="2118230416"/>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ownapainting.com/wp-content/uploads/2013/06/JohnWilliamWaterhouse-ATalefromtheDecamer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15389"/>
            <a:ext cx="9144000" cy="58272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642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148478" y="1403859"/>
            <a:ext cx="4013620" cy="5278557"/>
          </a:xfrm>
          <a:prstGeom prst="rect">
            <a:avLst/>
          </a:prstGeom>
        </p:spPr>
      </p:pic>
      <p:sp>
        <p:nvSpPr>
          <p:cNvPr id="6" name="TextBox 5"/>
          <p:cNvSpPr txBox="1"/>
          <p:nvPr/>
        </p:nvSpPr>
        <p:spPr>
          <a:xfrm>
            <a:off x="4162097" y="5009378"/>
            <a:ext cx="4981903" cy="584775"/>
          </a:xfrm>
          <a:prstGeom prst="rect">
            <a:avLst/>
          </a:prstGeom>
          <a:noFill/>
        </p:spPr>
        <p:txBody>
          <a:bodyPr wrap="square" rtlCol="0">
            <a:spAutoFit/>
          </a:bodyPr>
          <a:lstStyle/>
          <a:p>
            <a:r>
              <a:rPr lang="en-US" sz="3200" b="1" dirty="0" err="1" smtClean="0"/>
              <a:t>Baldassare</a:t>
            </a:r>
            <a:r>
              <a:rPr lang="en-US" sz="3200" b="1" dirty="0" smtClean="0"/>
              <a:t> Castiglione</a:t>
            </a:r>
            <a:endParaRPr lang="en-US" sz="3200" b="1" dirty="0"/>
          </a:p>
        </p:txBody>
      </p:sp>
      <p:sp>
        <p:nvSpPr>
          <p:cNvPr id="2" name="TextBox 1"/>
          <p:cNvSpPr txBox="1"/>
          <p:nvPr/>
        </p:nvSpPr>
        <p:spPr>
          <a:xfrm>
            <a:off x="273269" y="399393"/>
            <a:ext cx="8713075" cy="584775"/>
          </a:xfrm>
          <a:prstGeom prst="rect">
            <a:avLst/>
          </a:prstGeom>
          <a:noFill/>
        </p:spPr>
        <p:txBody>
          <a:bodyPr wrap="square" rtlCol="0">
            <a:spAutoFit/>
          </a:bodyPr>
          <a:lstStyle/>
          <a:p>
            <a:r>
              <a:rPr lang="en-US" sz="3200" dirty="0" smtClean="0"/>
              <a:t>The “Ideal Man” as described in </a:t>
            </a:r>
            <a:r>
              <a:rPr lang="en-US" sz="3200" i="1" dirty="0" smtClean="0"/>
              <a:t>The Courtier</a:t>
            </a:r>
            <a:endParaRPr lang="en-US" sz="3200" dirty="0"/>
          </a:p>
        </p:txBody>
      </p:sp>
      <p:sp>
        <p:nvSpPr>
          <p:cNvPr id="3" name="TextBox 2"/>
          <p:cNvSpPr txBox="1"/>
          <p:nvPr/>
        </p:nvSpPr>
        <p:spPr>
          <a:xfrm>
            <a:off x="4550979" y="1776248"/>
            <a:ext cx="4225159" cy="923330"/>
          </a:xfrm>
          <a:prstGeom prst="rect">
            <a:avLst/>
          </a:prstGeom>
          <a:noFill/>
        </p:spPr>
        <p:txBody>
          <a:bodyPr wrap="square" rtlCol="0">
            <a:spAutoFit/>
          </a:bodyPr>
          <a:lstStyle/>
          <a:p>
            <a:r>
              <a:rPr lang="en-US" dirty="0" smtClean="0"/>
              <a:t>A noble, a courtier, a diplomat, and a writer.  He rubbed elbows with many of the most famous of the time… </a:t>
            </a:r>
            <a:endParaRPr lang="en-US" dirty="0"/>
          </a:p>
        </p:txBody>
      </p:sp>
    </p:spTree>
    <p:extLst>
      <p:ext uri="{BB962C8B-B14F-4D97-AF65-F5344CB8AC3E}">
        <p14:creationId xmlns:p14="http://schemas.microsoft.com/office/powerpoint/2010/main" val="36159549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304800"/>
            <a:ext cx="8229600" cy="903311"/>
          </a:xfrm>
        </p:spPr>
        <p:txBody>
          <a:bodyPr>
            <a:noAutofit/>
          </a:bodyPr>
          <a:lstStyle/>
          <a:p>
            <a:pPr marL="398463" indent="-398463" fontAlgn="auto">
              <a:spcBef>
                <a:spcPct val="50000"/>
              </a:spcBef>
              <a:spcAft>
                <a:spcPts val="0"/>
              </a:spcAft>
              <a:defRPr/>
            </a:pPr>
            <a:r>
              <a:rPr lang="en-US" sz="3200" b="1" i="1" dirty="0"/>
              <a:t>Lives of the Most </a:t>
            </a:r>
            <a:r>
              <a:rPr lang="en-US" sz="3200" b="1" i="1" dirty="0" smtClean="0"/>
              <a:t> Excellent </a:t>
            </a:r>
            <a:r>
              <a:rPr lang="en-US" sz="3200" b="1" i="1" dirty="0"/>
              <a:t>Painters, </a:t>
            </a:r>
            <a:r>
              <a:rPr lang="en-US" sz="3200" b="1" i="1" dirty="0" smtClean="0"/>
              <a:t>Sculptors</a:t>
            </a:r>
            <a:r>
              <a:rPr lang="en-US" sz="3200" b="1" i="1" dirty="0"/>
              <a:t>, </a:t>
            </a:r>
            <a:r>
              <a:rPr lang="en-US" sz="3200" b="1" i="1" dirty="0" smtClean="0"/>
              <a:t>and Architects</a:t>
            </a:r>
            <a:endParaRPr lang="en-US" sz="3200" b="1" i="1" dirty="0"/>
          </a:p>
        </p:txBody>
      </p:sp>
      <p:pic>
        <p:nvPicPr>
          <p:cNvPr id="5" name="Picture 4" descr="cover"/>
          <p:cNvPicPr>
            <a:picLocks noChangeAspect="1" noChangeArrowheads="1"/>
          </p:cNvPicPr>
          <p:nvPr/>
        </p:nvPicPr>
        <p:blipFill>
          <a:blip r:embed="rId3" cstate="email">
            <a:lum contrast="6000"/>
            <a:extLst>
              <a:ext uri="{28A0092B-C50C-407E-A947-70E740481C1C}">
                <a14:useLocalDpi xmlns:a14="http://schemas.microsoft.com/office/drawing/2010/main" val="0"/>
              </a:ext>
            </a:extLst>
          </a:blip>
          <a:srcRect/>
          <a:stretch>
            <a:fillRect/>
          </a:stretch>
        </p:blipFill>
        <p:spPr bwMode="auto">
          <a:xfrm>
            <a:off x="0" y="1978025"/>
            <a:ext cx="4038600" cy="4879975"/>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stretch>
            <a:fillRect/>
          </a:stretch>
        </p:blipFill>
        <p:spPr>
          <a:xfrm>
            <a:off x="3886200" y="3028600"/>
            <a:ext cx="2435826" cy="3839325"/>
          </a:xfrm>
          <a:prstGeom prst="rect">
            <a:avLst/>
          </a:prstGeom>
        </p:spPr>
      </p:pic>
      <p:pic>
        <p:nvPicPr>
          <p:cNvPr id="7" name="Picture 6"/>
          <p:cNvPicPr>
            <a:picLocks noChangeAspect="1"/>
          </p:cNvPicPr>
          <p:nvPr/>
        </p:nvPicPr>
        <p:blipFill>
          <a:blip r:embed="rId5" cstate="print"/>
          <a:stretch>
            <a:fillRect/>
          </a:stretch>
        </p:blipFill>
        <p:spPr>
          <a:xfrm>
            <a:off x="6172645" y="2985684"/>
            <a:ext cx="2971355" cy="3848905"/>
          </a:xfrm>
          <a:prstGeom prst="rect">
            <a:avLst/>
          </a:prstGeom>
        </p:spPr>
      </p:pic>
      <p:sp>
        <p:nvSpPr>
          <p:cNvPr id="8" name="Text Box 3"/>
          <p:cNvSpPr txBox="1">
            <a:spLocks noChangeArrowheads="1"/>
          </p:cNvSpPr>
          <p:nvPr/>
        </p:nvSpPr>
        <p:spPr bwMode="auto">
          <a:xfrm>
            <a:off x="4038600" y="1600200"/>
            <a:ext cx="4953000" cy="1477328"/>
          </a:xfrm>
          <a:prstGeom prst="rect">
            <a:avLst/>
          </a:prstGeom>
          <a:noFill/>
          <a:ln w="9525">
            <a:noFill/>
            <a:miter lim="800000"/>
            <a:headEnd/>
            <a:tailEnd/>
          </a:ln>
          <a:effectLst/>
        </p:spPr>
        <p:txBody>
          <a:bodyPr wrap="square">
            <a:spAutoFit/>
          </a:bodyPr>
          <a:lstStyle/>
          <a:p>
            <a:pPr fontAlgn="auto">
              <a:spcBef>
                <a:spcPct val="50000"/>
              </a:spcBef>
              <a:spcAft>
                <a:spcPts val="0"/>
              </a:spcAft>
              <a:buClr>
                <a:srgbClr val="CC3300"/>
              </a:buClr>
              <a:defRPr/>
            </a:pPr>
            <a:r>
              <a:rPr lang="en-US" sz="3000" b="1" dirty="0" smtClean="0">
                <a:solidFill>
                  <a:schemeClr val="tx2"/>
                </a:solidFill>
                <a:latin typeface="+mj-lt"/>
                <a:ea typeface="+mn-ea"/>
              </a:rPr>
              <a:t>Giorgio Vasari,1550</a:t>
            </a:r>
          </a:p>
          <a:p>
            <a:pPr fontAlgn="auto">
              <a:spcBef>
                <a:spcPct val="50000"/>
              </a:spcBef>
              <a:spcAft>
                <a:spcPts val="0"/>
              </a:spcAft>
              <a:buClr>
                <a:srgbClr val="CC3300"/>
              </a:buClr>
              <a:defRPr/>
            </a:pPr>
            <a:r>
              <a:rPr lang="en-US" sz="2400" b="1" dirty="0" smtClean="0">
                <a:solidFill>
                  <a:schemeClr val="tx2"/>
                </a:solidFill>
                <a:latin typeface="+mj-lt"/>
              </a:rPr>
              <a:t>*Celebration of Renaissance Artists</a:t>
            </a:r>
            <a:endParaRPr lang="en-US" sz="2400" b="1" dirty="0">
              <a:solidFill>
                <a:schemeClr val="tx2"/>
              </a:solidFill>
              <a:latin typeface="+mj-lt"/>
            </a:endParaRPr>
          </a:p>
        </p:txBody>
      </p:sp>
    </p:spTree>
    <p:extLst>
      <p:ext uri="{BB962C8B-B14F-4D97-AF65-F5344CB8AC3E}">
        <p14:creationId xmlns:p14="http://schemas.microsoft.com/office/powerpoint/2010/main" val="39148569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Status of the artist</a:t>
            </a:r>
            <a:endParaRPr lang="en-US" dirty="0"/>
          </a:p>
        </p:txBody>
      </p:sp>
      <p:sp>
        <p:nvSpPr>
          <p:cNvPr id="2" name="Content Placeholder 1"/>
          <p:cNvSpPr>
            <a:spLocks noGrp="1"/>
          </p:cNvSpPr>
          <p:nvPr>
            <p:ph sz="quarter" idx="1"/>
          </p:nvPr>
        </p:nvSpPr>
        <p:spPr/>
        <p:txBody>
          <a:bodyPr/>
          <a:lstStyle/>
          <a:p>
            <a:r>
              <a:rPr lang="en-US" dirty="0" smtClean="0"/>
              <a:t>Artists viewed as “geniuses” rather than craftsmen</a:t>
            </a:r>
          </a:p>
          <a:p>
            <a:r>
              <a:rPr lang="en-US" dirty="0" smtClean="0"/>
              <a:t>Genius = $$$$$</a:t>
            </a:r>
          </a:p>
          <a:p>
            <a:pPr lvl="1"/>
            <a:r>
              <a:rPr lang="en-US" dirty="0" smtClean="0"/>
              <a:t>Ghiberti earned 500 Florins/Year</a:t>
            </a:r>
          </a:p>
          <a:p>
            <a:pPr lvl="1"/>
            <a:r>
              <a:rPr lang="en-US" dirty="0" smtClean="0"/>
              <a:t>Da Vinci earned 2,000 Ducats /Year (= to Florins)</a:t>
            </a:r>
          </a:p>
          <a:p>
            <a:pPr lvl="1"/>
            <a:r>
              <a:rPr lang="en-US" dirty="0" smtClean="0"/>
              <a:t>Michelangelo worth ~60,000 Ducats at death</a:t>
            </a:r>
            <a:endParaRPr lang="en-US" dirty="0"/>
          </a:p>
        </p:txBody>
      </p:sp>
      <p:pic>
        <p:nvPicPr>
          <p:cNvPr id="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318759" y="4055829"/>
            <a:ext cx="248602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21508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65980"/>
            <a:ext cx="8229600" cy="1000820"/>
          </a:xfrm>
        </p:spPr>
        <p:txBody>
          <a:bodyPr>
            <a:normAutofit/>
          </a:bodyPr>
          <a:lstStyle/>
          <a:p>
            <a:r>
              <a:rPr lang="en-US" sz="4800" dirty="0" smtClean="0"/>
              <a:t>Secularism</a:t>
            </a:r>
            <a:endParaRPr lang="en-US" sz="4800" dirty="0"/>
          </a:p>
        </p:txBody>
      </p:sp>
      <p:sp>
        <p:nvSpPr>
          <p:cNvPr id="5" name="Content Placeholder 2"/>
          <p:cNvSpPr>
            <a:spLocks noGrp="1"/>
          </p:cNvSpPr>
          <p:nvPr>
            <p:ph sz="quarter" idx="1"/>
          </p:nvPr>
        </p:nvSpPr>
        <p:spPr>
          <a:xfrm>
            <a:off x="152400" y="1524000"/>
            <a:ext cx="3505200" cy="4953000"/>
          </a:xfrm>
        </p:spPr>
        <p:txBody>
          <a:bodyPr>
            <a:normAutofit fontScale="92500"/>
          </a:bodyPr>
          <a:lstStyle/>
          <a:p>
            <a:pPr marL="274320" indent="-274320" fontAlgn="auto">
              <a:spcAft>
                <a:spcPts val="0"/>
              </a:spcAft>
              <a:buFont typeface="Wingdings 2"/>
              <a:buChar char=""/>
              <a:defRPr/>
            </a:pPr>
            <a:r>
              <a:rPr lang="en-US" dirty="0" smtClean="0">
                <a:ea typeface="+mn-ea"/>
              </a:rPr>
              <a:t>Concern with the material, rather than spiritual, world</a:t>
            </a:r>
          </a:p>
          <a:p>
            <a:pPr marL="822960" lvl="2" fontAlgn="auto">
              <a:spcAft>
                <a:spcPts val="0"/>
              </a:spcAft>
              <a:buClr>
                <a:schemeClr val="accent3"/>
              </a:buClr>
              <a:buFont typeface="Wingdings 2"/>
              <a:buChar char=""/>
              <a:defRPr/>
            </a:pPr>
            <a:r>
              <a:rPr lang="en-US" b="1" dirty="0" smtClean="0">
                <a:ea typeface="+mn-ea"/>
              </a:rPr>
              <a:t>NOT </a:t>
            </a:r>
            <a:r>
              <a:rPr lang="en-US" dirty="0" smtClean="0">
                <a:ea typeface="+mn-ea"/>
              </a:rPr>
              <a:t>atheism</a:t>
            </a:r>
          </a:p>
          <a:p>
            <a:pPr marL="274320" indent="-274320" fontAlgn="auto">
              <a:spcAft>
                <a:spcPts val="0"/>
              </a:spcAft>
              <a:buFont typeface="Wingdings 2"/>
              <a:buChar char=""/>
              <a:defRPr/>
            </a:pPr>
            <a:r>
              <a:rPr lang="en-US" dirty="0" smtClean="0">
                <a:ea typeface="+mn-ea"/>
              </a:rPr>
              <a:t>Secularization of the papacy</a:t>
            </a:r>
          </a:p>
          <a:p>
            <a:pPr marL="274320" indent="-274320" fontAlgn="auto">
              <a:spcAft>
                <a:spcPts val="0"/>
              </a:spcAft>
              <a:buFont typeface="Wingdings 2"/>
              <a:buChar char=""/>
              <a:defRPr/>
            </a:pPr>
            <a:r>
              <a:rPr lang="en-US" dirty="0" smtClean="0">
                <a:ea typeface="+mn-ea"/>
              </a:rPr>
              <a:t>Examples:</a:t>
            </a:r>
          </a:p>
          <a:p>
            <a:pPr marL="548640" lvl="1" indent="-274320" fontAlgn="auto">
              <a:spcAft>
                <a:spcPts val="0"/>
              </a:spcAft>
              <a:buFont typeface="Wingdings"/>
              <a:buChar char=""/>
              <a:defRPr/>
            </a:pPr>
            <a:r>
              <a:rPr lang="en-US" dirty="0" smtClean="0">
                <a:ea typeface="+mn-ea"/>
              </a:rPr>
              <a:t>Extravagant dress</a:t>
            </a:r>
          </a:p>
          <a:p>
            <a:pPr marL="548640" lvl="1" indent="-274320" fontAlgn="auto">
              <a:spcAft>
                <a:spcPts val="0"/>
              </a:spcAft>
              <a:buFont typeface="Wingdings"/>
              <a:buChar char=""/>
              <a:defRPr/>
            </a:pPr>
            <a:r>
              <a:rPr lang="en-US" dirty="0" smtClean="0">
                <a:ea typeface="+mn-ea"/>
              </a:rPr>
              <a:t>Manners</a:t>
            </a:r>
          </a:p>
          <a:p>
            <a:pPr marL="548640" lvl="1" indent="-274320" fontAlgn="auto">
              <a:spcAft>
                <a:spcPts val="0"/>
              </a:spcAft>
              <a:buFont typeface="Wingdings"/>
              <a:buChar char=""/>
              <a:defRPr/>
            </a:pPr>
            <a:r>
              <a:rPr lang="en-US" dirty="0" smtClean="0">
                <a:ea typeface="+mn-ea"/>
              </a:rPr>
              <a:t>Hygiene</a:t>
            </a:r>
          </a:p>
          <a:p>
            <a:pPr marL="548640" lvl="1" indent="-274320" fontAlgn="auto">
              <a:spcAft>
                <a:spcPts val="0"/>
              </a:spcAft>
              <a:buFont typeface="Wingdings"/>
              <a:buChar char=""/>
              <a:defRPr/>
            </a:pPr>
            <a:r>
              <a:rPr lang="en-US" dirty="0" smtClean="0">
                <a:ea typeface="+mn-ea"/>
              </a:rPr>
              <a:t>Private Palaces (Medici)</a:t>
            </a:r>
          </a:p>
        </p:txBody>
      </p:sp>
      <p:pic>
        <p:nvPicPr>
          <p:cNvPr id="6" name="Picture 2" descr="http://www.psychologytoday.com/files/u203/carpe_diem.jpg"/>
          <p:cNvPicPr>
            <a:picLocks noChangeAspect="1" noChangeArrowheads="1"/>
          </p:cNvPicPr>
          <p:nvPr/>
        </p:nvPicPr>
        <p:blipFill>
          <a:blip r:embed="rId3" cstate="email">
            <a:extLst>
              <a:ext uri="{28A0092B-C50C-407E-A947-70E740481C1C}">
                <a14:useLocalDpi xmlns:a14="http://schemas.microsoft.com/office/drawing/2010/main" val="0"/>
              </a:ext>
            </a:extLst>
          </a:blip>
          <a:srcRect l="8571" t="33498" r="2856" b="5418"/>
          <a:stretch>
            <a:fillRect/>
          </a:stretch>
        </p:blipFill>
        <p:spPr bwMode="auto">
          <a:xfrm>
            <a:off x="5410200" y="1066800"/>
            <a:ext cx="33528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http://www.ibiblio.org/wm/paint/auth/bruegel/dance.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81400" y="2890838"/>
            <a:ext cx="5562600" cy="39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1387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43000" y="0"/>
            <a:ext cx="6858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72169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Quantification</a:t>
            </a:r>
            <a:endParaRPr lang="en-US" dirty="0"/>
          </a:p>
        </p:txBody>
      </p:sp>
      <p:sp>
        <p:nvSpPr>
          <p:cNvPr id="4" name="Content Placeholder 2"/>
          <p:cNvSpPr>
            <a:spLocks noGrp="1"/>
          </p:cNvSpPr>
          <p:nvPr>
            <p:ph sz="quarter" idx="1"/>
          </p:nvPr>
        </p:nvSpPr>
        <p:spPr>
          <a:xfrm>
            <a:off x="228600" y="1527175"/>
            <a:ext cx="4062675" cy="4572000"/>
          </a:xfrm>
        </p:spPr>
        <p:txBody>
          <a:bodyPr>
            <a:normAutofit/>
          </a:bodyPr>
          <a:lstStyle/>
          <a:p>
            <a:r>
              <a:rPr lang="en-US" dirty="0">
                <a:latin typeface="Georgia" charset="0"/>
              </a:rPr>
              <a:t>Measuring the universe in visual and quantitative </a:t>
            </a:r>
            <a:r>
              <a:rPr lang="en-US" dirty="0" smtClean="0">
                <a:latin typeface="Georgia" charset="0"/>
              </a:rPr>
              <a:t>way</a:t>
            </a:r>
          </a:p>
          <a:p>
            <a:pPr lvl="1"/>
            <a:r>
              <a:rPr lang="en-US" dirty="0" smtClean="0">
                <a:latin typeface="Georgia" charset="0"/>
              </a:rPr>
              <a:t>Break universe down into measurable units</a:t>
            </a:r>
            <a:endParaRPr lang="en-US" dirty="0">
              <a:latin typeface="Georgia" charset="0"/>
            </a:endParaRPr>
          </a:p>
          <a:p>
            <a:pPr lvl="1"/>
            <a:r>
              <a:rPr lang="en-US" dirty="0">
                <a:latin typeface="Georgia" charset="0"/>
              </a:rPr>
              <a:t>Clocks</a:t>
            </a:r>
          </a:p>
          <a:p>
            <a:pPr lvl="1"/>
            <a:r>
              <a:rPr lang="en-US" dirty="0" smtClean="0">
                <a:latin typeface="Georgia" charset="0"/>
              </a:rPr>
              <a:t>Music </a:t>
            </a:r>
            <a:r>
              <a:rPr lang="en-US" dirty="0">
                <a:latin typeface="Georgia" charset="0"/>
              </a:rPr>
              <a:t>divided into measure in order to be </a:t>
            </a:r>
            <a:r>
              <a:rPr lang="ja-JP" altLang="en-US" dirty="0">
                <a:latin typeface="Georgia" charset="0"/>
              </a:rPr>
              <a:t>“</a:t>
            </a:r>
            <a:r>
              <a:rPr lang="en-US" dirty="0">
                <a:latin typeface="Georgia" charset="0"/>
              </a:rPr>
              <a:t>seen</a:t>
            </a:r>
            <a:r>
              <a:rPr lang="ja-JP" altLang="en-US" dirty="0" smtClean="0">
                <a:latin typeface="Georgia" charset="0"/>
              </a:rPr>
              <a:t>”</a:t>
            </a:r>
            <a:endParaRPr lang="en-US" altLang="ja-JP" dirty="0" smtClean="0">
              <a:latin typeface="Georgia" charset="0"/>
            </a:endParaRPr>
          </a:p>
          <a:p>
            <a:pPr marL="365760" lvl="1" indent="0">
              <a:buNone/>
            </a:pPr>
            <a:endParaRPr lang="en-US" dirty="0">
              <a:latin typeface="Georgia" charset="0"/>
            </a:endParaRPr>
          </a:p>
        </p:txBody>
      </p:sp>
      <p:pic>
        <p:nvPicPr>
          <p:cNvPr id="5" name="Picture 2" descr="Music-HarpsichordPreludeNo.jpg image by pdpanddale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28600" y="5130510"/>
            <a:ext cx="7210425" cy="157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rotWithShape="1">
          <a:blip r:embed="rId4" cstate="print"/>
          <a:srcRect t="11908"/>
          <a:stretch/>
        </p:blipFill>
        <p:spPr>
          <a:xfrm>
            <a:off x="4852705" y="1493259"/>
            <a:ext cx="4062695" cy="3535941"/>
          </a:xfrm>
          <a:prstGeom prst="rect">
            <a:avLst/>
          </a:prstGeom>
        </p:spPr>
      </p:pic>
    </p:spTree>
    <p:extLst>
      <p:ext uri="{BB962C8B-B14F-4D97-AF65-F5344CB8AC3E}">
        <p14:creationId xmlns:p14="http://schemas.microsoft.com/office/powerpoint/2010/main" val="24104927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17500" y="0"/>
            <a:ext cx="8506668" cy="6858000"/>
          </a:xfrm>
          <a:prstGeom prst="rect">
            <a:avLst/>
          </a:prstGeom>
        </p:spPr>
      </p:pic>
    </p:spTree>
    <p:extLst>
      <p:ext uri="{BB962C8B-B14F-4D97-AF65-F5344CB8AC3E}">
        <p14:creationId xmlns:p14="http://schemas.microsoft.com/office/powerpoint/2010/main" val="2058607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0" y="228600"/>
            <a:ext cx="8591550" cy="1066800"/>
          </a:xfrm>
          <a:prstGeom prst="rect">
            <a:avLst/>
          </a:prstGeom>
        </p:spPr>
        <p:txBody>
          <a:bodyPr/>
          <a:lstStyle/>
          <a:p>
            <a:pPr marL="484632" indent="0" eaLnBrk="1" fontAlgn="auto" hangingPunct="1">
              <a:spcAft>
                <a:spcPts val="0"/>
              </a:spcAft>
              <a:defRPr/>
            </a:pPr>
            <a:r>
              <a:rPr lang="en-US" dirty="0" smtClean="0">
                <a:solidFill>
                  <a:schemeClr val="accent1">
                    <a:tint val="83000"/>
                    <a:satMod val="150000"/>
                  </a:schemeClr>
                </a:solidFill>
                <a:cs typeface="Tunga" pitchFamily="34" charset="0"/>
              </a:rPr>
              <a:t>10</a:t>
            </a:r>
            <a:r>
              <a:rPr lang="en-US" baseline="30000" dirty="0" smtClean="0">
                <a:solidFill>
                  <a:schemeClr val="accent1">
                    <a:tint val="83000"/>
                    <a:satMod val="150000"/>
                  </a:schemeClr>
                </a:solidFill>
                <a:cs typeface="Tunga" pitchFamily="34" charset="0"/>
              </a:rPr>
              <a:t>th</a:t>
            </a:r>
            <a:r>
              <a:rPr lang="en-US" dirty="0" smtClean="0">
                <a:solidFill>
                  <a:schemeClr val="accent1">
                    <a:tint val="83000"/>
                    <a:satMod val="150000"/>
                  </a:schemeClr>
                </a:solidFill>
                <a:cs typeface="Tunga" pitchFamily="34" charset="0"/>
              </a:rPr>
              <a:t> Euro Studies </a:t>
            </a:r>
            <a:r>
              <a:rPr lang="en-US" dirty="0" smtClean="0">
                <a:solidFill>
                  <a:srgbClr val="FF0000"/>
                </a:solidFill>
                <a:cs typeface="Tunga" pitchFamily="34" charset="0"/>
              </a:rPr>
              <a:t>9.23.14</a:t>
            </a:r>
          </a:p>
        </p:txBody>
      </p:sp>
      <p:sp>
        <p:nvSpPr>
          <p:cNvPr id="9" name="Content Placeholder 8"/>
          <p:cNvSpPr>
            <a:spLocks noGrp="1"/>
          </p:cNvSpPr>
          <p:nvPr>
            <p:ph sz="quarter" idx="4294967295"/>
          </p:nvPr>
        </p:nvSpPr>
        <p:spPr>
          <a:xfrm>
            <a:off x="0" y="1143000"/>
            <a:ext cx="4343400" cy="4525963"/>
          </a:xfrm>
          <a:prstGeom prst="rect">
            <a:avLst/>
          </a:prstGeom>
        </p:spPr>
        <p:txBody>
          <a:bodyPr>
            <a:normAutofit fontScale="70000" lnSpcReduction="20000"/>
          </a:bodyPr>
          <a:lstStyle/>
          <a:p>
            <a:pPr marL="273050" indent="-273050" eaLnBrk="1" fontAlgn="auto" hangingPunct="1">
              <a:lnSpc>
                <a:spcPct val="90000"/>
              </a:lnSpc>
              <a:spcAft>
                <a:spcPts val="0"/>
              </a:spcAft>
              <a:buFont typeface="Wingdings 2"/>
              <a:buChar char=""/>
              <a:defRPr/>
            </a:pPr>
            <a:r>
              <a:rPr lang="en-US" sz="3600" b="1" u="sng" dirty="0" smtClean="0"/>
              <a:t>Turn in:</a:t>
            </a:r>
            <a:endParaRPr lang="en-US" sz="3600" b="1" dirty="0"/>
          </a:p>
          <a:p>
            <a:pPr marL="457200" lvl="1" indent="0">
              <a:buFont typeface="Wingdings" pitchFamily="2" charset="2"/>
              <a:buChar char="Ø"/>
            </a:pPr>
            <a:r>
              <a:rPr lang="en-US" sz="2400" dirty="0" smtClean="0"/>
              <a:t>In-class write</a:t>
            </a:r>
          </a:p>
          <a:p>
            <a:pPr marL="731520" lvl="2" indent="0">
              <a:buFont typeface="Wingdings" pitchFamily="2" charset="2"/>
              <a:buChar char="Ø"/>
            </a:pPr>
            <a:r>
              <a:rPr lang="en-US" u="sng" dirty="0" smtClean="0"/>
              <a:t>PROPER HEADING PLEASE!</a:t>
            </a:r>
          </a:p>
          <a:p>
            <a:pPr marL="1005840" lvl="3" indent="0">
              <a:buFont typeface="Wingdings" pitchFamily="2" charset="2"/>
              <a:buChar char="Ø"/>
            </a:pPr>
            <a:r>
              <a:rPr lang="en-US" u="sng" dirty="0" smtClean="0"/>
              <a:t>Points are </a:t>
            </a:r>
            <a:r>
              <a:rPr lang="en-US" u="sng" smtClean="0"/>
              <a:t>at stake…</a:t>
            </a:r>
            <a:endParaRPr lang="en-US" u="sng" dirty="0" smtClean="0"/>
          </a:p>
          <a:p>
            <a:pPr marL="673100" lvl="1" indent="-273050">
              <a:lnSpc>
                <a:spcPct val="90000"/>
              </a:lnSpc>
              <a:buFont typeface="Wingdings 2"/>
              <a:buChar char=""/>
              <a:defRPr/>
            </a:pPr>
            <a:endParaRPr lang="en-US" b="1" dirty="0" smtClean="0"/>
          </a:p>
          <a:p>
            <a:pPr marL="273050" indent="-273050" eaLnBrk="1" fontAlgn="auto" hangingPunct="1">
              <a:lnSpc>
                <a:spcPct val="90000"/>
              </a:lnSpc>
              <a:spcAft>
                <a:spcPts val="0"/>
              </a:spcAft>
              <a:buNone/>
              <a:defRPr/>
            </a:pPr>
            <a:endParaRPr lang="en-US" sz="3600" b="1" dirty="0" smtClean="0"/>
          </a:p>
          <a:p>
            <a:pPr marL="673100" lvl="1" indent="-273050">
              <a:lnSpc>
                <a:spcPct val="90000"/>
              </a:lnSpc>
              <a:buFont typeface="Wingdings" pitchFamily="2" charset="2"/>
              <a:buChar char="Ø"/>
              <a:defRPr/>
            </a:pPr>
            <a:endParaRPr lang="en-US" b="1" dirty="0" smtClean="0"/>
          </a:p>
          <a:p>
            <a:pPr marL="273050" indent="-273050" eaLnBrk="1" fontAlgn="auto" hangingPunct="1">
              <a:lnSpc>
                <a:spcPct val="90000"/>
              </a:lnSpc>
              <a:spcAft>
                <a:spcPts val="0"/>
              </a:spcAft>
              <a:buFont typeface="Wingdings 2"/>
              <a:buChar char=""/>
              <a:defRPr/>
            </a:pPr>
            <a:r>
              <a:rPr lang="en-US" sz="3600" b="1" u="sng" dirty="0" smtClean="0"/>
              <a:t>Take out:</a:t>
            </a:r>
            <a:r>
              <a:rPr lang="en-US" sz="3600" b="1" dirty="0" smtClean="0"/>
              <a:t> </a:t>
            </a:r>
          </a:p>
          <a:p>
            <a:pPr marL="673100" lvl="1" indent="-273050">
              <a:lnSpc>
                <a:spcPct val="90000"/>
              </a:lnSpc>
              <a:buFont typeface="Wingdings 2"/>
              <a:buChar char=""/>
              <a:defRPr/>
            </a:pPr>
            <a:r>
              <a:rPr lang="en-US" b="1" dirty="0" smtClean="0"/>
              <a:t>Planner</a:t>
            </a:r>
          </a:p>
          <a:p>
            <a:pPr marL="673100" lvl="1" indent="-273050">
              <a:lnSpc>
                <a:spcPct val="90000"/>
              </a:lnSpc>
              <a:buFont typeface="Wingdings 2"/>
              <a:buChar char=""/>
              <a:defRPr/>
            </a:pPr>
            <a:r>
              <a:rPr lang="en-US" b="1" dirty="0" smtClean="0"/>
              <a:t>Pen/pencil</a:t>
            </a:r>
          </a:p>
          <a:p>
            <a:pPr marL="673100" lvl="1" indent="-273050">
              <a:lnSpc>
                <a:spcPct val="90000"/>
              </a:lnSpc>
              <a:buFont typeface="Wingdings 2"/>
              <a:buChar char=""/>
              <a:defRPr/>
            </a:pPr>
            <a:r>
              <a:rPr lang="en-US" b="1" dirty="0" smtClean="0"/>
              <a:t>Notes from yesterday</a:t>
            </a:r>
          </a:p>
          <a:p>
            <a:pPr marL="673100" lvl="1" indent="-273050">
              <a:lnSpc>
                <a:spcPct val="90000"/>
              </a:lnSpc>
              <a:buFont typeface="Wingdings 2"/>
              <a:buChar char=""/>
              <a:defRPr/>
            </a:pPr>
            <a:r>
              <a:rPr lang="en-US" b="1" dirty="0" smtClean="0"/>
              <a:t>Blank paper</a:t>
            </a:r>
          </a:p>
          <a:p>
            <a:pPr marL="673100" lvl="1" indent="-273050">
              <a:lnSpc>
                <a:spcPct val="90000"/>
              </a:lnSpc>
              <a:buNone/>
              <a:defRPr/>
            </a:pPr>
            <a:endParaRPr lang="en-US" b="1" dirty="0" smtClean="0"/>
          </a:p>
          <a:p>
            <a:pPr marL="273050" indent="-273050">
              <a:lnSpc>
                <a:spcPct val="90000"/>
              </a:lnSpc>
              <a:buFont typeface="Wingdings 2"/>
              <a:buChar char=""/>
              <a:defRPr/>
            </a:pPr>
            <a:r>
              <a:rPr lang="en-US" b="1" u="sng" dirty="0" smtClean="0"/>
              <a:t>Today’s objective:</a:t>
            </a:r>
          </a:p>
          <a:p>
            <a:pPr marL="673100" lvl="1" indent="-273050">
              <a:lnSpc>
                <a:spcPct val="90000"/>
              </a:lnSpc>
              <a:buFont typeface="Wingdings 2"/>
              <a:buChar char=""/>
              <a:defRPr/>
            </a:pPr>
            <a:r>
              <a:rPr lang="en-US" b="1" dirty="0" smtClean="0"/>
              <a:t>I can describe how the time period following the Middle Ages began to take shape and lay the foundation for a modern world.</a:t>
            </a:r>
          </a:p>
          <a:p>
            <a:pPr marL="273050" indent="-273050" eaLnBrk="1" fontAlgn="auto" hangingPunct="1">
              <a:lnSpc>
                <a:spcPct val="90000"/>
              </a:lnSpc>
              <a:spcAft>
                <a:spcPts val="0"/>
              </a:spcAft>
              <a:buNone/>
              <a:defRPr/>
            </a:pPr>
            <a:endParaRPr lang="en-US" sz="3600" b="1" dirty="0" smtClean="0"/>
          </a:p>
          <a:p>
            <a:pPr marL="273050" indent="-273050" eaLnBrk="1" fontAlgn="auto" hangingPunct="1">
              <a:lnSpc>
                <a:spcPct val="90000"/>
              </a:lnSpc>
              <a:spcAft>
                <a:spcPts val="0"/>
              </a:spcAft>
              <a:buNone/>
              <a:defRPr/>
            </a:pPr>
            <a:endParaRPr lang="en-US" sz="3600" b="1" u="sng" dirty="0" smtClean="0"/>
          </a:p>
          <a:p>
            <a:pPr marL="273050" indent="-273050" eaLnBrk="1" fontAlgn="auto" hangingPunct="1">
              <a:lnSpc>
                <a:spcPct val="90000"/>
              </a:lnSpc>
              <a:spcAft>
                <a:spcPts val="0"/>
              </a:spcAft>
              <a:buFont typeface="Wingdings 2"/>
              <a:buChar char=""/>
              <a:defRPr/>
            </a:pPr>
            <a:endParaRPr lang="en-US" dirty="0" smtClean="0"/>
          </a:p>
        </p:txBody>
      </p:sp>
      <p:sp>
        <p:nvSpPr>
          <p:cNvPr id="27652" name="Content Placeholder 9"/>
          <p:cNvSpPr>
            <a:spLocks noGrp="1"/>
          </p:cNvSpPr>
          <p:nvPr>
            <p:ph sz="quarter" idx="4294967295"/>
          </p:nvPr>
        </p:nvSpPr>
        <p:spPr>
          <a:xfrm>
            <a:off x="4645025" y="1219200"/>
            <a:ext cx="4498975" cy="4602163"/>
          </a:xfrm>
          <a:prstGeom prst="rect">
            <a:avLst/>
          </a:prstGeom>
        </p:spPr>
        <p:txBody>
          <a:bodyPr>
            <a:normAutofit fontScale="85000" lnSpcReduction="20000"/>
          </a:bodyPr>
          <a:lstStyle/>
          <a:p>
            <a:pPr marL="57150" indent="0" eaLnBrk="1" hangingPunct="1">
              <a:buFont typeface="Wingdings" pitchFamily="2" charset="2"/>
              <a:buNone/>
            </a:pPr>
            <a:r>
              <a:rPr lang="en-US" b="1" u="sng" dirty="0" smtClean="0"/>
              <a:t>Today’s Agenda:</a:t>
            </a:r>
          </a:p>
          <a:p>
            <a:pPr marL="57150" indent="0" eaLnBrk="1" hangingPunct="1"/>
            <a:r>
              <a:rPr lang="en-US" sz="2800" dirty="0" smtClean="0"/>
              <a:t>In-class write:  answer the following question in a paragraph:  Why was Italy a favorable setting for the Renaissance? Provide at two points of emphasis.</a:t>
            </a:r>
          </a:p>
          <a:p>
            <a:pPr marL="457200" lvl="1" indent="0"/>
            <a:r>
              <a:rPr lang="en-US" sz="2400" dirty="0" smtClean="0"/>
              <a:t>Support thought with evidence</a:t>
            </a:r>
          </a:p>
          <a:p>
            <a:pPr marL="457200" lvl="1" indent="0"/>
            <a:r>
              <a:rPr lang="en-US" sz="2400" i="1" dirty="0" smtClean="0"/>
              <a:t>Reading, lecture, etc.</a:t>
            </a:r>
          </a:p>
          <a:p>
            <a:pPr marL="57150" indent="0"/>
            <a:r>
              <a:rPr lang="en-US" i="1" dirty="0" smtClean="0"/>
              <a:t>The “ism’s”</a:t>
            </a:r>
          </a:p>
          <a:p>
            <a:pPr marL="57150" indent="0" eaLnBrk="1" hangingPunct="1"/>
            <a:endParaRPr lang="en-US" sz="2800" dirty="0" smtClean="0"/>
          </a:p>
          <a:p>
            <a:pPr marL="57150" indent="0" eaLnBrk="1" hangingPunct="1">
              <a:buNone/>
            </a:pPr>
            <a:r>
              <a:rPr lang="en-US" sz="2800" b="1" u="sng" dirty="0" smtClean="0"/>
              <a:t>HW:</a:t>
            </a:r>
          </a:p>
          <a:p>
            <a:pPr marL="57150" indent="0" eaLnBrk="1" hangingPunct="1">
              <a:buNone/>
            </a:pPr>
            <a:r>
              <a:rPr lang="en-US" sz="2800" dirty="0" smtClean="0"/>
              <a:t>Read remainder of 13.1</a:t>
            </a:r>
          </a:p>
        </p:txBody>
      </p:sp>
    </p:spTree>
    <p:extLst>
      <p:ext uri="{BB962C8B-B14F-4D97-AF65-F5344CB8AC3E}">
        <p14:creationId xmlns:p14="http://schemas.microsoft.com/office/powerpoint/2010/main" val="211823041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4790085" y="1039216"/>
            <a:ext cx="4353915" cy="5818784"/>
          </a:xfrm>
          <a:prstGeom prst="rect">
            <a:avLst/>
          </a:prstGeom>
        </p:spPr>
      </p:pic>
      <p:pic>
        <p:nvPicPr>
          <p:cNvPr id="6" name="Picture 5"/>
          <p:cNvPicPr>
            <a:picLocks noChangeAspect="1"/>
          </p:cNvPicPr>
          <p:nvPr/>
        </p:nvPicPr>
        <p:blipFill>
          <a:blip r:embed="rId4" cstate="print"/>
          <a:stretch>
            <a:fillRect/>
          </a:stretch>
        </p:blipFill>
        <p:spPr>
          <a:xfrm>
            <a:off x="0" y="0"/>
            <a:ext cx="5037453" cy="4070262"/>
          </a:xfrm>
          <a:prstGeom prst="rect">
            <a:avLst/>
          </a:prstGeom>
        </p:spPr>
      </p:pic>
      <p:cxnSp>
        <p:nvCxnSpPr>
          <p:cNvPr id="7" name="Straight Arrow Connector 6"/>
          <p:cNvCxnSpPr/>
          <p:nvPr/>
        </p:nvCxnSpPr>
        <p:spPr>
          <a:xfrm flipH="1">
            <a:off x="3265862" y="2061936"/>
            <a:ext cx="2919483" cy="412388"/>
          </a:xfrm>
          <a:prstGeom prst="straightConnector1">
            <a:avLst/>
          </a:prstGeom>
          <a:ln w="76200" cmpd="sng">
            <a:solidFill>
              <a:srgbClr val="FFFF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154929" y="0"/>
            <a:ext cx="3829051" cy="1077218"/>
          </a:xfrm>
          <a:prstGeom prst="rect">
            <a:avLst/>
          </a:prstGeom>
          <a:noFill/>
        </p:spPr>
        <p:txBody>
          <a:bodyPr wrap="square" rtlCol="0">
            <a:spAutoFit/>
          </a:bodyPr>
          <a:lstStyle/>
          <a:p>
            <a:r>
              <a:rPr lang="en-US" sz="3200" dirty="0" smtClean="0"/>
              <a:t>“The Gates of Paradise”, 1425</a:t>
            </a:r>
            <a:endParaRPr lang="en-US" sz="3200" dirty="0"/>
          </a:p>
        </p:txBody>
      </p:sp>
      <p:sp>
        <p:nvSpPr>
          <p:cNvPr id="11" name="TextBox 10"/>
          <p:cNvSpPr txBox="1"/>
          <p:nvPr/>
        </p:nvSpPr>
        <p:spPr>
          <a:xfrm>
            <a:off x="1" y="4671120"/>
            <a:ext cx="4790084" cy="1569660"/>
          </a:xfrm>
          <a:prstGeom prst="rect">
            <a:avLst/>
          </a:prstGeom>
          <a:noFill/>
        </p:spPr>
        <p:txBody>
          <a:bodyPr wrap="square" rtlCol="0">
            <a:spAutoFit/>
          </a:bodyPr>
          <a:lstStyle/>
          <a:p>
            <a:r>
              <a:rPr lang="en-US" sz="2400" b="1" dirty="0"/>
              <a:t>"undeniably perfect in every way and must rank as the finest masterpiece ever </a:t>
            </a:r>
            <a:r>
              <a:rPr lang="en-US" sz="2400" b="1" dirty="0" smtClean="0"/>
              <a:t>created.” – </a:t>
            </a:r>
            <a:r>
              <a:rPr lang="en-US" sz="2400" b="1" dirty="0" err="1" smtClean="0"/>
              <a:t>Georgio</a:t>
            </a:r>
            <a:r>
              <a:rPr lang="en-US" sz="2400" b="1" dirty="0" smtClean="0"/>
              <a:t> Vasari</a:t>
            </a:r>
            <a:endParaRPr lang="en-US" sz="2400" b="1" dirty="0"/>
          </a:p>
        </p:txBody>
      </p:sp>
    </p:spTree>
    <p:extLst>
      <p:ext uri="{BB962C8B-B14F-4D97-AF65-F5344CB8AC3E}">
        <p14:creationId xmlns:p14="http://schemas.microsoft.com/office/powerpoint/2010/main" val="29865084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Renaissance Values</a:t>
            </a:r>
            <a:endParaRPr lang="en-US" dirty="0"/>
          </a:p>
        </p:txBody>
      </p:sp>
      <p:sp>
        <p:nvSpPr>
          <p:cNvPr id="3" name="Content Placeholder 2"/>
          <p:cNvSpPr>
            <a:spLocks noGrp="1"/>
          </p:cNvSpPr>
          <p:nvPr>
            <p:ph sz="quarter" idx="1"/>
          </p:nvPr>
        </p:nvSpPr>
        <p:spPr/>
        <p:txBody>
          <a:bodyPr/>
          <a:lstStyle/>
          <a:p>
            <a:r>
              <a:rPr lang="en-US" dirty="0" smtClean="0"/>
              <a:t>The “4 Ism’s” shown through art:</a:t>
            </a:r>
          </a:p>
          <a:p>
            <a:pPr lvl="1"/>
            <a:r>
              <a:rPr lang="en-US" dirty="0" smtClean="0"/>
              <a:t>Classicism</a:t>
            </a:r>
          </a:p>
          <a:p>
            <a:pPr lvl="1"/>
            <a:r>
              <a:rPr lang="en-US" dirty="0" smtClean="0"/>
              <a:t>Humanism</a:t>
            </a:r>
          </a:p>
          <a:p>
            <a:pPr lvl="1"/>
            <a:r>
              <a:rPr lang="en-US" dirty="0" smtClean="0"/>
              <a:t>Individualism</a:t>
            </a:r>
          </a:p>
          <a:p>
            <a:pPr lvl="1"/>
            <a:r>
              <a:rPr lang="en-US" dirty="0" smtClean="0"/>
              <a:t>Secularism</a:t>
            </a:r>
          </a:p>
          <a:p>
            <a:pPr lvl="2"/>
            <a:r>
              <a:rPr lang="en-US" i="1" dirty="0" smtClean="0"/>
              <a:t>5th:  Realism</a:t>
            </a:r>
          </a:p>
          <a:p>
            <a:pPr lvl="1"/>
            <a:r>
              <a:rPr lang="en-US" dirty="0" smtClean="0"/>
              <a:t>...Quantification</a:t>
            </a:r>
            <a:endParaRPr lang="en-US" dirty="0"/>
          </a:p>
        </p:txBody>
      </p:sp>
      <p:pic>
        <p:nvPicPr>
          <p:cNvPr id="4" name="Picture 3"/>
          <p:cNvPicPr>
            <a:picLocks noChangeAspect="1"/>
          </p:cNvPicPr>
          <p:nvPr/>
        </p:nvPicPr>
        <p:blipFill>
          <a:blip r:embed="rId3" cstate="print"/>
          <a:stretch>
            <a:fillRect/>
          </a:stretch>
        </p:blipFill>
        <p:spPr>
          <a:xfrm>
            <a:off x="3060169" y="3048000"/>
            <a:ext cx="6083832" cy="3810000"/>
          </a:xfrm>
          <a:prstGeom prst="rect">
            <a:avLst/>
          </a:prstGeom>
        </p:spPr>
      </p:pic>
    </p:spTree>
    <p:extLst>
      <p:ext uri="{BB962C8B-B14F-4D97-AF65-F5344CB8AC3E}">
        <p14:creationId xmlns:p14="http://schemas.microsoft.com/office/powerpoint/2010/main" val="24200999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Classicism</a:t>
            </a:r>
            <a:endParaRPr lang="en-US" dirty="0"/>
          </a:p>
        </p:txBody>
      </p:sp>
      <p:pic>
        <p:nvPicPr>
          <p:cNvPr id="4" name="Picture 5" descr="Medici Venus-1c"/>
          <p:cNvPicPr>
            <a:picLocks noChangeAspect="1" noChangeArrowheads="1"/>
          </p:cNvPicPr>
          <p:nvPr/>
        </p:nvPicPr>
        <p:blipFill>
          <a:blip r:embed="rId3" cstate="email">
            <a:lum contrast="6000"/>
            <a:extLst>
              <a:ext uri="{28A0092B-C50C-407E-A947-70E740481C1C}">
                <a14:useLocalDpi xmlns:a14="http://schemas.microsoft.com/office/drawing/2010/main" val="0"/>
              </a:ext>
            </a:extLst>
          </a:blip>
          <a:srcRect/>
          <a:stretch>
            <a:fillRect/>
          </a:stretch>
        </p:blipFill>
        <p:spPr bwMode="auto">
          <a:xfrm>
            <a:off x="173792" y="1037689"/>
            <a:ext cx="1920979" cy="5685684"/>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49618" y="1515250"/>
            <a:ext cx="5866283" cy="3785652"/>
          </a:xfrm>
          <a:prstGeom prst="rect">
            <a:avLst/>
          </a:prstGeom>
          <a:noFill/>
        </p:spPr>
        <p:txBody>
          <a:bodyPr wrap="square" rtlCol="0">
            <a:spAutoFit/>
          </a:bodyPr>
          <a:lstStyle/>
          <a:p>
            <a:r>
              <a:rPr lang="en-US" sz="2400" dirty="0" smtClean="0">
                <a:solidFill>
                  <a:schemeClr val="tx2"/>
                </a:solidFill>
              </a:rPr>
              <a:t>-Greek/Roman Influence</a:t>
            </a:r>
          </a:p>
          <a:p>
            <a:endParaRPr lang="en-US" sz="2400" dirty="0" smtClean="0">
              <a:solidFill>
                <a:schemeClr val="tx2"/>
              </a:solidFill>
            </a:endParaRPr>
          </a:p>
          <a:p>
            <a:r>
              <a:rPr lang="en-US" sz="2400" dirty="0" smtClean="0">
                <a:solidFill>
                  <a:schemeClr val="tx2"/>
                </a:solidFill>
              </a:rPr>
              <a:t>-Symmetry/Balance</a:t>
            </a:r>
          </a:p>
          <a:p>
            <a:endParaRPr lang="en-US" sz="2400" dirty="0">
              <a:solidFill>
                <a:schemeClr val="tx2"/>
              </a:solidFill>
            </a:endParaRPr>
          </a:p>
          <a:p>
            <a:r>
              <a:rPr lang="en-US" sz="2400" dirty="0" smtClean="0">
                <a:solidFill>
                  <a:schemeClr val="tx2"/>
                </a:solidFill>
              </a:rPr>
              <a:t>-Nudes</a:t>
            </a:r>
          </a:p>
          <a:p>
            <a:endParaRPr lang="en-US" sz="2400" dirty="0" smtClean="0">
              <a:solidFill>
                <a:schemeClr val="tx2"/>
              </a:solidFill>
            </a:endParaRPr>
          </a:p>
          <a:p>
            <a:r>
              <a:rPr lang="en-US" sz="2400" dirty="0" smtClean="0">
                <a:solidFill>
                  <a:schemeClr val="tx2"/>
                </a:solidFill>
              </a:rPr>
              <a:t>-Active/Motion</a:t>
            </a:r>
          </a:p>
          <a:p>
            <a:endParaRPr lang="en-US" sz="2400" dirty="0">
              <a:solidFill>
                <a:schemeClr val="tx2"/>
              </a:solidFill>
            </a:endParaRPr>
          </a:p>
          <a:p>
            <a:r>
              <a:rPr lang="en-US" sz="2400" dirty="0" smtClean="0">
                <a:solidFill>
                  <a:schemeClr val="tx2"/>
                </a:solidFill>
              </a:rPr>
              <a:t>-Lack of Emotion</a:t>
            </a:r>
          </a:p>
          <a:p>
            <a:endParaRPr lang="en-US" sz="2400" dirty="0" smtClean="0">
              <a:solidFill>
                <a:schemeClr val="tx2"/>
              </a:solidFill>
            </a:endParaRPr>
          </a:p>
        </p:txBody>
      </p:sp>
      <p:sp>
        <p:nvSpPr>
          <p:cNvPr id="6" name="TextBox 5"/>
          <p:cNvSpPr txBox="1"/>
          <p:nvPr/>
        </p:nvSpPr>
        <p:spPr>
          <a:xfrm>
            <a:off x="3051436" y="5624962"/>
            <a:ext cx="4502931" cy="584776"/>
          </a:xfrm>
          <a:prstGeom prst="rect">
            <a:avLst/>
          </a:prstGeom>
          <a:noFill/>
        </p:spPr>
        <p:txBody>
          <a:bodyPr wrap="square" rtlCol="0">
            <a:spAutoFit/>
          </a:bodyPr>
          <a:lstStyle/>
          <a:p>
            <a:r>
              <a:rPr lang="en-US" sz="3200" dirty="0" err="1" smtClean="0">
                <a:solidFill>
                  <a:srgbClr val="FEFAC9"/>
                </a:solidFill>
              </a:rPr>
              <a:t>Contraposto</a:t>
            </a:r>
            <a:endParaRPr lang="en-US" sz="3200" dirty="0">
              <a:solidFill>
                <a:srgbClr val="FEFAC9"/>
              </a:solidFill>
            </a:endParaRPr>
          </a:p>
        </p:txBody>
      </p:sp>
      <p:cxnSp>
        <p:nvCxnSpPr>
          <p:cNvPr id="7" name="Straight Arrow Connector 6"/>
          <p:cNvCxnSpPr/>
          <p:nvPr/>
        </p:nvCxnSpPr>
        <p:spPr>
          <a:xfrm flipH="1">
            <a:off x="1447800" y="6063544"/>
            <a:ext cx="1603636" cy="146194"/>
          </a:xfrm>
          <a:prstGeom prst="straightConnector1">
            <a:avLst/>
          </a:prstGeom>
          <a:ln w="762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8500" y="3730667"/>
            <a:ext cx="20955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86575" y="0"/>
            <a:ext cx="2257425" cy="301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31267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71500" y="274638"/>
            <a:ext cx="8001000" cy="1143000"/>
          </a:xfrm>
        </p:spPr>
        <p:txBody>
          <a:bodyPr/>
          <a:lstStyle/>
          <a:p>
            <a:pPr eaLnBrk="1" hangingPunct="1"/>
            <a:r>
              <a:rPr lang="en-US" sz="4800" smtClean="0">
                <a:ea typeface="ＭＳ Ｐゴシック" pitchFamily="34" charset="-128"/>
              </a:rPr>
              <a:t>Classical Art Characteristics</a:t>
            </a:r>
          </a:p>
        </p:txBody>
      </p:sp>
      <p:sp>
        <p:nvSpPr>
          <p:cNvPr id="5" name="Content Placeholder 3"/>
          <p:cNvSpPr>
            <a:spLocks noGrp="1"/>
          </p:cNvSpPr>
          <p:nvPr>
            <p:ph sz="quarter" idx="1"/>
          </p:nvPr>
        </p:nvSpPr>
        <p:spPr>
          <a:xfrm>
            <a:off x="228600" y="1936750"/>
            <a:ext cx="6096000" cy="4102100"/>
          </a:xfrm>
        </p:spPr>
        <p:txBody>
          <a:bodyPr>
            <a:normAutofit lnSpcReduction="10000"/>
          </a:bodyPr>
          <a:lstStyle/>
          <a:p>
            <a:pPr eaLnBrk="1" hangingPunct="1"/>
            <a:r>
              <a:rPr lang="en-US" dirty="0" smtClean="0">
                <a:ea typeface="ＭＳ Ｐゴシック" pitchFamily="34" charset="-128"/>
              </a:rPr>
              <a:t>500 BC – 500 CE</a:t>
            </a:r>
          </a:p>
          <a:p>
            <a:pPr eaLnBrk="1" hangingPunct="1"/>
            <a:r>
              <a:rPr lang="en-US" dirty="0" smtClean="0">
                <a:ea typeface="ＭＳ Ｐゴシック" pitchFamily="34" charset="-128"/>
              </a:rPr>
              <a:t>Balance and Harmony</a:t>
            </a:r>
          </a:p>
          <a:p>
            <a:pPr eaLnBrk="1" hangingPunct="1"/>
            <a:r>
              <a:rPr lang="en-US" dirty="0" smtClean="0">
                <a:ea typeface="ＭＳ Ｐゴシック" pitchFamily="34" charset="-128"/>
              </a:rPr>
              <a:t>Lifelike but idealized (Large Humans)</a:t>
            </a:r>
          </a:p>
          <a:p>
            <a:pPr eaLnBrk="1" hangingPunct="1"/>
            <a:r>
              <a:rPr lang="en-US" dirty="0" smtClean="0">
                <a:ea typeface="ＭＳ Ｐゴシック" pitchFamily="34" charset="-128"/>
              </a:rPr>
              <a:t>Nude or with togas</a:t>
            </a:r>
          </a:p>
          <a:p>
            <a:pPr eaLnBrk="1" hangingPunct="1"/>
            <a:r>
              <a:rPr lang="en-US" dirty="0" smtClean="0">
                <a:ea typeface="ＭＳ Ｐゴシック" pitchFamily="34" charset="-128"/>
              </a:rPr>
              <a:t>Active/motion</a:t>
            </a:r>
          </a:p>
          <a:p>
            <a:pPr eaLnBrk="1" hangingPunct="1"/>
            <a:r>
              <a:rPr lang="en-US" dirty="0" smtClean="0">
                <a:ea typeface="ＭＳ Ｐゴシック" pitchFamily="34" charset="-128"/>
              </a:rPr>
              <a:t>Without emotion</a:t>
            </a:r>
          </a:p>
          <a:p>
            <a:pPr eaLnBrk="1" hangingPunct="1"/>
            <a:r>
              <a:rPr lang="en-US" dirty="0" smtClean="0">
                <a:ea typeface="ＭＳ Ｐゴシック" pitchFamily="34" charset="-128"/>
              </a:rPr>
              <a:t>Little sense of perspective in background</a:t>
            </a:r>
          </a:p>
        </p:txBody>
      </p:sp>
      <p:pic>
        <p:nvPicPr>
          <p:cNvPr id="6" name="Content Placeholder 5" descr="classical art"/>
          <p:cNvPicPr>
            <a:picLocks noChangeAspect="1"/>
          </p:cNvPicPr>
          <p:nvPr/>
        </p:nvPicPr>
        <p:blipFill>
          <a:blip r:embed="rId3" cstate="print">
            <a:extLst>
              <a:ext uri="{28A0092B-C50C-407E-A947-70E740481C1C}">
                <a14:useLocalDpi xmlns:a14="http://schemas.microsoft.com/office/drawing/2010/main" val="0"/>
              </a:ext>
            </a:extLst>
          </a:blip>
          <a:srcRect l="-24518" r="-24518"/>
          <a:stretch>
            <a:fillRect/>
          </a:stretch>
        </p:blipFill>
        <p:spPr>
          <a:xfrm>
            <a:off x="5791200" y="1936750"/>
            <a:ext cx="3749675" cy="4102100"/>
          </a:xfrm>
          <a:prstGeom prst="rect">
            <a:avLst/>
          </a:prstGeom>
        </p:spPr>
      </p:pic>
    </p:spTree>
    <p:extLst>
      <p:ext uri="{BB962C8B-B14F-4D97-AF65-F5344CB8AC3E}">
        <p14:creationId xmlns:p14="http://schemas.microsoft.com/office/powerpoint/2010/main" val="1932371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accel="50000" decel="50000"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accel="50000" decel="50000"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accel="50000" decel="50000" fill="hold" grpId="0"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sz="quarter" idx="1"/>
          </p:nvPr>
        </p:nvSpPr>
        <p:spPr>
          <a:xfrm>
            <a:off x="457200" y="1524000"/>
            <a:ext cx="5577049" cy="4661810"/>
          </a:xfrm>
        </p:spPr>
        <p:txBody>
          <a:bodyPr>
            <a:normAutofit/>
          </a:bodyPr>
          <a:lstStyle/>
          <a:p>
            <a:r>
              <a:rPr lang="en-US" u="sng" dirty="0" smtClean="0"/>
              <a:t>Humanism</a:t>
            </a:r>
            <a:r>
              <a:rPr lang="en-US" dirty="0" smtClean="0"/>
              <a:t> - </a:t>
            </a:r>
            <a:r>
              <a:rPr lang="en-US" dirty="0">
                <a:latin typeface="Georgia" charset="0"/>
              </a:rPr>
              <a:t>The study of </a:t>
            </a:r>
            <a:r>
              <a:rPr lang="en-US" u="sng" dirty="0" smtClean="0">
                <a:latin typeface="Georgia" charset="0"/>
              </a:rPr>
              <a:t>classical</a:t>
            </a:r>
            <a:r>
              <a:rPr lang="en-US" dirty="0" smtClean="0">
                <a:latin typeface="Georgia" charset="0"/>
              </a:rPr>
              <a:t> society to </a:t>
            </a:r>
            <a:r>
              <a:rPr lang="en-US" dirty="0">
                <a:latin typeface="Georgia" charset="0"/>
              </a:rPr>
              <a:t>define what made man truly </a:t>
            </a:r>
            <a:r>
              <a:rPr lang="en-US" dirty="0" smtClean="0">
                <a:latin typeface="Georgia" charset="0"/>
              </a:rPr>
              <a:t>human</a:t>
            </a:r>
          </a:p>
          <a:p>
            <a:pPr lvl="1"/>
            <a:r>
              <a:rPr lang="en-US" dirty="0" smtClean="0">
                <a:latin typeface="Georgia" charset="0"/>
              </a:rPr>
              <a:t>Emphasis on classical scholars and culture</a:t>
            </a:r>
          </a:p>
          <a:p>
            <a:pPr lvl="1"/>
            <a:r>
              <a:rPr lang="en-US" dirty="0" smtClean="0">
                <a:latin typeface="Georgia" charset="0"/>
              </a:rPr>
              <a:t>Centered on education – </a:t>
            </a:r>
            <a:r>
              <a:rPr lang="en-US" b="1" dirty="0" smtClean="0">
                <a:latin typeface="Georgia" charset="0"/>
              </a:rPr>
              <a:t>questioning</a:t>
            </a:r>
            <a:r>
              <a:rPr lang="en-US" dirty="0" smtClean="0">
                <a:latin typeface="Georgia" charset="0"/>
              </a:rPr>
              <a:t>, </a:t>
            </a:r>
            <a:r>
              <a:rPr lang="en-US" b="1" dirty="0" smtClean="0">
                <a:latin typeface="Georgia" charset="0"/>
              </a:rPr>
              <a:t>logic</a:t>
            </a:r>
            <a:r>
              <a:rPr lang="en-US" dirty="0" smtClean="0">
                <a:latin typeface="Georgia" charset="0"/>
              </a:rPr>
              <a:t>, and </a:t>
            </a:r>
            <a:r>
              <a:rPr lang="en-US" b="1" dirty="0" smtClean="0">
                <a:latin typeface="Georgia" charset="0"/>
              </a:rPr>
              <a:t>reason</a:t>
            </a:r>
          </a:p>
          <a:p>
            <a:pPr lvl="1"/>
            <a:r>
              <a:rPr lang="en-US" dirty="0" smtClean="0">
                <a:latin typeface="Georgia" charset="0"/>
              </a:rPr>
              <a:t>Desire to find classical manuscripts</a:t>
            </a:r>
          </a:p>
          <a:p>
            <a:pPr lvl="1"/>
            <a:r>
              <a:rPr lang="en-US" dirty="0" smtClean="0">
                <a:latin typeface="Georgia" charset="0"/>
              </a:rPr>
              <a:t>Desire to learn about the surrounding world</a:t>
            </a:r>
          </a:p>
          <a:p>
            <a:pPr lvl="1"/>
            <a:endParaRPr lang="en-US" dirty="0">
              <a:latin typeface="Georgia" charset="0"/>
            </a:endParaRPr>
          </a:p>
          <a:p>
            <a:pPr marL="0" indent="0">
              <a:buNone/>
            </a:pPr>
            <a:endParaRPr lang="en-US" u="sng" dirty="0"/>
          </a:p>
        </p:txBody>
      </p:sp>
      <p:sp>
        <p:nvSpPr>
          <p:cNvPr id="6" name="Title 2"/>
          <p:cNvSpPr txBox="1">
            <a:spLocks/>
          </p:cNvSpPr>
          <p:nvPr/>
        </p:nvSpPr>
        <p:spPr>
          <a:xfrm>
            <a:off x="457200" y="152400"/>
            <a:ext cx="8229600" cy="685800"/>
          </a:xfrm>
          <a:prstGeom prst="rect">
            <a:avLst/>
          </a:prstGeom>
        </p:spPr>
        <p:txBody>
          <a:bodyPr vert="horz" anchor="b">
            <a:normAutofit/>
          </a:bodyPr>
          <a:lstStyle>
            <a:lvl1pPr algn="ctr" rtl="0" eaLnBrk="1" latinLnBrk="0" hangingPunct="1">
              <a:spcBef>
                <a:spcPct val="0"/>
              </a:spcBef>
              <a:buNone/>
              <a:defRPr kumimoji="0" sz="3300" kern="1200">
                <a:solidFill>
                  <a:schemeClr val="accent3">
                    <a:shade val="75000"/>
                  </a:schemeClr>
                </a:solidFill>
                <a:latin typeface="+mj-lt"/>
                <a:ea typeface="+mj-ea"/>
                <a:cs typeface="+mj-cs"/>
              </a:defRPr>
            </a:lvl1pPr>
          </a:lstStyle>
          <a:p>
            <a:r>
              <a:rPr lang="en-US" dirty="0" smtClean="0"/>
              <a:t>Humanism</a:t>
            </a:r>
            <a:endParaRPr lang="en-US" dirty="0"/>
          </a:p>
        </p:txBody>
      </p:sp>
      <p:pic>
        <p:nvPicPr>
          <p:cNvPr id="7" name="Picture 2" descr="http://www.comp.dit.ie/dgordon/Lectures/Hum1/031203/031203think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321" y="1915951"/>
            <a:ext cx="2781300" cy="410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9422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219200"/>
          </a:xfrm>
        </p:spPr>
        <p:txBody>
          <a:bodyPr/>
          <a:lstStyle/>
          <a:p>
            <a:r>
              <a:rPr lang="en-US" dirty="0" smtClean="0"/>
              <a:t>Humanism </a:t>
            </a:r>
            <a:endParaRPr lang="en-US" dirty="0"/>
          </a:p>
        </p:txBody>
      </p:sp>
      <p:sp>
        <p:nvSpPr>
          <p:cNvPr id="5" name="Content Placeholder 2"/>
          <p:cNvSpPr>
            <a:spLocks noGrp="1"/>
          </p:cNvSpPr>
          <p:nvPr>
            <p:ph sz="quarter" idx="1"/>
          </p:nvPr>
        </p:nvSpPr>
        <p:spPr>
          <a:xfrm>
            <a:off x="301625" y="1527175"/>
            <a:ext cx="4117975" cy="4572000"/>
          </a:xfrm>
        </p:spPr>
        <p:txBody>
          <a:bodyPr>
            <a:normAutofit lnSpcReduction="10000"/>
          </a:bodyPr>
          <a:lstStyle/>
          <a:p>
            <a:r>
              <a:rPr lang="en-US" dirty="0" smtClean="0">
                <a:latin typeface="Georgia" charset="0"/>
              </a:rPr>
              <a:t>Francesco Petrarch </a:t>
            </a:r>
            <a:r>
              <a:rPr lang="en-US" dirty="0">
                <a:latin typeface="Georgia" charset="0"/>
              </a:rPr>
              <a:t>– </a:t>
            </a:r>
            <a:r>
              <a:rPr lang="en-US" i="1" dirty="0">
                <a:latin typeface="Georgia" charset="0"/>
              </a:rPr>
              <a:t>Poet Laureate of Rome, </a:t>
            </a:r>
            <a:r>
              <a:rPr lang="en-US" dirty="0">
                <a:latin typeface="Georgia" charset="0"/>
              </a:rPr>
              <a:t>1341</a:t>
            </a:r>
          </a:p>
          <a:p>
            <a:pPr lvl="1"/>
            <a:r>
              <a:rPr lang="en-US" dirty="0">
                <a:latin typeface="Georgia" charset="0"/>
              </a:rPr>
              <a:t>Official start of the Renaissance (?)</a:t>
            </a:r>
          </a:p>
          <a:p>
            <a:r>
              <a:rPr lang="en-US" dirty="0" smtClean="0">
                <a:latin typeface="Georgia" charset="0"/>
              </a:rPr>
              <a:t>Focus on nature</a:t>
            </a:r>
          </a:p>
          <a:p>
            <a:pPr lvl="1"/>
            <a:r>
              <a:rPr lang="en-US" dirty="0" smtClean="0">
                <a:latin typeface="Georgia" charset="0"/>
              </a:rPr>
              <a:t>Inventor of mountain climbing?</a:t>
            </a:r>
            <a:endParaRPr lang="en-US" dirty="0">
              <a:latin typeface="Georgia" charset="0"/>
            </a:endParaRPr>
          </a:p>
          <a:p>
            <a:r>
              <a:rPr lang="en-US" dirty="0" smtClean="0">
                <a:latin typeface="Georgia" charset="0"/>
              </a:rPr>
              <a:t>Most writings in Latin</a:t>
            </a:r>
          </a:p>
          <a:p>
            <a:r>
              <a:rPr lang="en-US" i="1" dirty="0" smtClean="0">
                <a:latin typeface="Georgia" charset="0"/>
              </a:rPr>
              <a:t>Song </a:t>
            </a:r>
            <a:r>
              <a:rPr lang="en-US" i="1" dirty="0">
                <a:latin typeface="Georgia" charset="0"/>
              </a:rPr>
              <a:t>Book</a:t>
            </a:r>
          </a:p>
          <a:p>
            <a:pPr lvl="1"/>
            <a:r>
              <a:rPr lang="en-US" dirty="0" smtClean="0">
                <a:latin typeface="Georgia" charset="0"/>
              </a:rPr>
              <a:t>Vernacular</a:t>
            </a:r>
            <a:endParaRPr lang="en-US" dirty="0">
              <a:latin typeface="Georgia" charset="0"/>
            </a:endParaRPr>
          </a:p>
          <a:p>
            <a:pPr lvl="1"/>
            <a:endParaRPr lang="en-US" dirty="0">
              <a:latin typeface="Georgia" charset="0"/>
            </a:endParaRPr>
          </a:p>
        </p:txBody>
      </p:sp>
      <p:pic>
        <p:nvPicPr>
          <p:cNvPr id="6" name="Picture 6" descr="http://www.idehist.uu.se/distans/ilmh/Ren/ventoux07B.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19600" y="1676400"/>
            <a:ext cx="45339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Arrow Connector 6"/>
          <p:cNvCxnSpPr/>
          <p:nvPr/>
        </p:nvCxnSpPr>
        <p:spPr>
          <a:xfrm flipV="1">
            <a:off x="3496781" y="2971800"/>
            <a:ext cx="2599219" cy="990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8" name="TextBox 9"/>
          <p:cNvSpPr txBox="1">
            <a:spLocks noChangeArrowheads="1"/>
          </p:cNvSpPr>
          <p:nvPr/>
        </p:nvSpPr>
        <p:spPr bwMode="auto">
          <a:xfrm>
            <a:off x="4953000" y="1676400"/>
            <a:ext cx="3733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ea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en-US" b="1">
                <a:solidFill>
                  <a:srgbClr val="C00000"/>
                </a:solidFill>
              </a:rPr>
              <a:t>Mount Ventoux – 6,263 Feet</a:t>
            </a:r>
          </a:p>
        </p:txBody>
      </p:sp>
    </p:spTree>
    <p:extLst>
      <p:ext uri="{BB962C8B-B14F-4D97-AF65-F5344CB8AC3E}">
        <p14:creationId xmlns:p14="http://schemas.microsoft.com/office/powerpoint/2010/main" val="17043474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64966"/>
            <a:ext cx="8229600" cy="810753"/>
          </a:xfrm>
        </p:spPr>
        <p:txBody>
          <a:bodyPr/>
          <a:lstStyle/>
          <a:p>
            <a:r>
              <a:rPr lang="en-US" dirty="0" smtClean="0"/>
              <a:t>Petrarch – Sonnet to Laura #90</a:t>
            </a:r>
            <a:endParaRPr lang="en-US" dirty="0"/>
          </a:p>
        </p:txBody>
      </p:sp>
      <p:sp>
        <p:nvSpPr>
          <p:cNvPr id="5" name="Content Placeholder 2"/>
          <p:cNvSpPr>
            <a:spLocks noGrp="1"/>
          </p:cNvSpPr>
          <p:nvPr>
            <p:ph sz="quarter" idx="1"/>
          </p:nvPr>
        </p:nvSpPr>
        <p:spPr>
          <a:xfrm>
            <a:off x="301624" y="1270153"/>
            <a:ext cx="8842375" cy="5587847"/>
          </a:xfrm>
        </p:spPr>
        <p:txBody>
          <a:bodyPr>
            <a:normAutofit fontScale="85000" lnSpcReduction="20000"/>
          </a:bodyPr>
          <a:lstStyle/>
          <a:p>
            <a:pPr marL="0" indent="0" eaLnBrk="0" hangingPunct="0">
              <a:lnSpc>
                <a:spcPct val="80000"/>
              </a:lnSpc>
              <a:buNone/>
            </a:pPr>
            <a:r>
              <a:rPr lang="en-US" sz="4400" b="1" u="sng" dirty="0">
                <a:latin typeface="Georgia" charset="0"/>
              </a:rPr>
              <a:t>Sonnet 90</a:t>
            </a:r>
          </a:p>
          <a:p>
            <a:pPr eaLnBrk="0" hangingPunct="0">
              <a:lnSpc>
                <a:spcPct val="110000"/>
              </a:lnSpc>
            </a:pPr>
            <a:endParaRPr lang="en-US" sz="2100" b="1" dirty="0">
              <a:latin typeface="Georgia" charset="0"/>
            </a:endParaRPr>
          </a:p>
          <a:p>
            <a:pPr eaLnBrk="0" hangingPunct="0">
              <a:lnSpc>
                <a:spcPct val="110000"/>
              </a:lnSpc>
              <a:buFont typeface="Wingdings 2" charset="0"/>
              <a:buNone/>
            </a:pPr>
            <a:r>
              <a:rPr lang="en-US" sz="2100" b="1" dirty="0">
                <a:latin typeface="Georgia" charset="0"/>
              </a:rPr>
              <a:t>	</a:t>
            </a:r>
            <a:r>
              <a:rPr lang="en-US" sz="2800" b="1" dirty="0">
                <a:latin typeface="Georgia" charset="0"/>
              </a:rPr>
              <a:t>She used to let her golden hair fly free</a:t>
            </a:r>
            <a:br>
              <a:rPr lang="en-US" sz="2800" b="1" dirty="0">
                <a:latin typeface="Georgia" charset="0"/>
              </a:rPr>
            </a:br>
            <a:r>
              <a:rPr lang="en-US" sz="2800" b="1" dirty="0">
                <a:latin typeface="Georgia" charset="0"/>
              </a:rPr>
              <a:t>For the wind to toy and tangle and molest;</a:t>
            </a:r>
            <a:br>
              <a:rPr lang="en-US" sz="2800" b="1" dirty="0">
                <a:latin typeface="Georgia" charset="0"/>
              </a:rPr>
            </a:br>
            <a:r>
              <a:rPr lang="en-US" sz="2800" b="1" dirty="0">
                <a:latin typeface="Georgia" charset="0"/>
              </a:rPr>
              <a:t>Her eyes were brighter than the radiant west.</a:t>
            </a:r>
            <a:br>
              <a:rPr lang="en-US" sz="2800" b="1" dirty="0">
                <a:latin typeface="Georgia" charset="0"/>
              </a:rPr>
            </a:br>
            <a:r>
              <a:rPr lang="en-US" sz="2800" b="1" dirty="0">
                <a:latin typeface="Georgia" charset="0"/>
              </a:rPr>
              <a:t>(Seldom they shine so now.) I used to see</a:t>
            </a:r>
            <a:br>
              <a:rPr lang="en-US" sz="2800" b="1" dirty="0">
                <a:latin typeface="Georgia" charset="0"/>
              </a:rPr>
            </a:br>
            <a:r>
              <a:rPr lang="en-US" sz="2800" b="1" dirty="0">
                <a:latin typeface="Georgia" charset="0"/>
              </a:rPr>
              <a:t>Pity look out of those deep eyes on me.</a:t>
            </a:r>
            <a:br>
              <a:rPr lang="en-US" sz="2800" b="1" dirty="0">
                <a:latin typeface="Georgia" charset="0"/>
              </a:rPr>
            </a:br>
            <a:r>
              <a:rPr lang="en-US" sz="2800" b="1" dirty="0">
                <a:latin typeface="Georgia" charset="0"/>
              </a:rPr>
              <a:t>("It was false pity," you would now protest.)</a:t>
            </a:r>
            <a:br>
              <a:rPr lang="en-US" sz="2800" b="1" dirty="0">
                <a:latin typeface="Georgia" charset="0"/>
              </a:rPr>
            </a:br>
            <a:r>
              <a:rPr lang="en-US" sz="2800" b="1" dirty="0">
                <a:latin typeface="Georgia" charset="0"/>
              </a:rPr>
              <a:t>I had love's tinder heaped within my breast:</a:t>
            </a:r>
            <a:br>
              <a:rPr lang="en-US" sz="2800" b="1" dirty="0">
                <a:latin typeface="Georgia" charset="0"/>
              </a:rPr>
            </a:br>
            <a:r>
              <a:rPr lang="en-US" sz="2800" b="1" dirty="0">
                <a:latin typeface="Georgia" charset="0"/>
              </a:rPr>
              <a:t>What wonder that the flame burned furiously?</a:t>
            </a:r>
            <a:br>
              <a:rPr lang="en-US" sz="2800" b="1" dirty="0">
                <a:latin typeface="Georgia" charset="0"/>
              </a:rPr>
            </a:br>
            <a:r>
              <a:rPr lang="en-US" sz="2800" b="1" dirty="0">
                <a:latin typeface="Georgia" charset="0"/>
              </a:rPr>
              <a:t>She did not walk in any mortal way,</a:t>
            </a:r>
            <a:br>
              <a:rPr lang="en-US" sz="2800" b="1" dirty="0">
                <a:latin typeface="Georgia" charset="0"/>
              </a:rPr>
            </a:br>
            <a:r>
              <a:rPr lang="en-US" sz="2800" b="1" dirty="0">
                <a:latin typeface="Georgia" charset="0"/>
              </a:rPr>
              <a:t>But with angelic progress; when she spoke,</a:t>
            </a:r>
            <a:br>
              <a:rPr lang="en-US" sz="2800" b="1" dirty="0">
                <a:latin typeface="Georgia" charset="0"/>
              </a:rPr>
            </a:br>
            <a:r>
              <a:rPr lang="en-US" sz="2800" b="1" dirty="0">
                <a:latin typeface="Georgia" charset="0"/>
              </a:rPr>
              <a:t>Unearthly voices sang in unison.</a:t>
            </a:r>
            <a:br>
              <a:rPr lang="en-US" sz="2800" b="1" dirty="0">
                <a:latin typeface="Georgia" charset="0"/>
              </a:rPr>
            </a:br>
            <a:r>
              <a:rPr lang="en-US" sz="2800" b="1" dirty="0">
                <a:latin typeface="Georgia" charset="0"/>
              </a:rPr>
              <a:t>She seemed divine among the dreary folk</a:t>
            </a:r>
            <a:br>
              <a:rPr lang="en-US" sz="2800" b="1" dirty="0">
                <a:latin typeface="Georgia" charset="0"/>
              </a:rPr>
            </a:br>
            <a:r>
              <a:rPr lang="en-US" sz="2800" b="1" dirty="0">
                <a:latin typeface="Georgia" charset="0"/>
              </a:rPr>
              <a:t>Of earth. You say she is not so today?</a:t>
            </a:r>
            <a:br>
              <a:rPr lang="en-US" sz="2800" b="1" dirty="0">
                <a:latin typeface="Georgia" charset="0"/>
              </a:rPr>
            </a:br>
            <a:r>
              <a:rPr lang="en-US" sz="2800" b="1" dirty="0">
                <a:latin typeface="Georgia" charset="0"/>
              </a:rPr>
              <a:t>Well, though the bow's unbent, the wound bleeds on.</a:t>
            </a:r>
            <a:endParaRPr lang="en-US" sz="2800" dirty="0">
              <a:latin typeface="Georgia" charset="0"/>
            </a:endParaRPr>
          </a:p>
        </p:txBody>
      </p:sp>
    </p:spTree>
    <p:extLst>
      <p:ext uri="{BB962C8B-B14F-4D97-AF65-F5344CB8AC3E}">
        <p14:creationId xmlns:p14="http://schemas.microsoft.com/office/powerpoint/2010/main" val="14472329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158199"/>
            <a:ext cx="8229600" cy="794258"/>
          </a:xfrm>
        </p:spPr>
        <p:txBody>
          <a:bodyPr/>
          <a:lstStyle/>
          <a:p>
            <a:r>
              <a:rPr lang="en-US" dirty="0" smtClean="0"/>
              <a:t>Individualism</a:t>
            </a:r>
            <a:endParaRPr lang="en-US" dirty="0"/>
          </a:p>
        </p:txBody>
      </p:sp>
      <p:sp>
        <p:nvSpPr>
          <p:cNvPr id="5" name="Content Placeholder 2"/>
          <p:cNvSpPr>
            <a:spLocks noGrp="1"/>
          </p:cNvSpPr>
          <p:nvPr>
            <p:ph sz="quarter" idx="1"/>
          </p:nvPr>
        </p:nvSpPr>
        <p:spPr>
          <a:xfrm>
            <a:off x="228600" y="1355105"/>
            <a:ext cx="4953000" cy="3124200"/>
          </a:xfrm>
        </p:spPr>
        <p:txBody>
          <a:bodyPr>
            <a:normAutofit fontScale="92500" lnSpcReduction="10000"/>
          </a:bodyPr>
          <a:lstStyle/>
          <a:p>
            <a:r>
              <a:rPr lang="en-US" sz="2800" dirty="0">
                <a:latin typeface="Georgia" charset="0"/>
              </a:rPr>
              <a:t>Emphasis on individual accomplishments, abilities, uniqueness, and </a:t>
            </a:r>
            <a:r>
              <a:rPr lang="en-US" sz="2800" dirty="0" smtClean="0">
                <a:latin typeface="Georgia" charset="0"/>
              </a:rPr>
              <a:t>genius</a:t>
            </a:r>
          </a:p>
          <a:p>
            <a:pPr lvl="1"/>
            <a:r>
              <a:rPr lang="en-US" dirty="0" smtClean="0">
                <a:latin typeface="Georgia" charset="0"/>
              </a:rPr>
              <a:t>Quest for glory</a:t>
            </a:r>
            <a:endParaRPr lang="en-US" dirty="0">
              <a:latin typeface="Georgia" charset="0"/>
            </a:endParaRPr>
          </a:p>
          <a:p>
            <a:pPr lvl="1"/>
            <a:r>
              <a:rPr lang="en-US" sz="2400" dirty="0">
                <a:latin typeface="Georgia" charset="0"/>
              </a:rPr>
              <a:t>Autobiography and realistic characters</a:t>
            </a:r>
          </a:p>
          <a:p>
            <a:pPr lvl="2"/>
            <a:r>
              <a:rPr lang="en-US" i="1" dirty="0">
                <a:latin typeface="Georgia" charset="0"/>
              </a:rPr>
              <a:t>Decameron</a:t>
            </a:r>
            <a:r>
              <a:rPr lang="en-US" dirty="0">
                <a:latin typeface="Georgia" charset="0"/>
              </a:rPr>
              <a:t>, </a:t>
            </a:r>
            <a:r>
              <a:rPr lang="en-US" i="1" dirty="0" err="1">
                <a:latin typeface="Georgia" charset="0"/>
              </a:rPr>
              <a:t>Cantebury</a:t>
            </a:r>
            <a:r>
              <a:rPr lang="en-US" i="1" dirty="0">
                <a:latin typeface="Georgia" charset="0"/>
              </a:rPr>
              <a:t> Tales</a:t>
            </a:r>
          </a:p>
          <a:p>
            <a:pPr lvl="1"/>
            <a:r>
              <a:rPr lang="en-US" sz="2400" dirty="0">
                <a:latin typeface="Georgia" charset="0"/>
              </a:rPr>
              <a:t>Individual Portraits</a:t>
            </a:r>
          </a:p>
        </p:txBody>
      </p:sp>
      <p:pic>
        <p:nvPicPr>
          <p:cNvPr id="6"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5400" y="1447800"/>
            <a:ext cx="3962400" cy="414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4"/>
          <p:cNvSpPr txBox="1">
            <a:spLocks noChangeArrowheads="1"/>
          </p:cNvSpPr>
          <p:nvPr/>
        </p:nvSpPr>
        <p:spPr bwMode="auto">
          <a:xfrm>
            <a:off x="5562600" y="5638800"/>
            <a:ext cx="3124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ea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pPr algn="ctr"/>
            <a:r>
              <a:rPr lang="en-US" b="1"/>
              <a:t>Michelangelo – </a:t>
            </a:r>
            <a:r>
              <a:rPr lang="en-US" b="1" i="1"/>
              <a:t>La Pieta</a:t>
            </a:r>
            <a:endParaRPr lang="en-US" b="1"/>
          </a:p>
        </p:txBody>
      </p:sp>
      <p:pic>
        <p:nvPicPr>
          <p:cNvPr id="8" name="Picture 2" descr="http://www.etiziano.com/I_love_logo_design/michelangelo_and_branding/michelangelo_signatur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4386263"/>
            <a:ext cx="2711450" cy="247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Arrow Connector 8"/>
          <p:cNvCxnSpPr/>
          <p:nvPr/>
        </p:nvCxnSpPr>
        <p:spPr>
          <a:xfrm flipV="1">
            <a:off x="1929827" y="3124200"/>
            <a:ext cx="5156773" cy="223683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a:spLocks noChangeArrowheads="1"/>
          </p:cNvSpPr>
          <p:nvPr/>
        </p:nvSpPr>
        <p:spPr bwMode="auto">
          <a:xfrm>
            <a:off x="2971800" y="6324600"/>
            <a:ext cx="5943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eorgia" charset="0"/>
                <a:ea typeface="ＭＳ Ｐゴシック" charset="0"/>
              </a:defRPr>
            </a:lvl1pPr>
            <a:lvl2pPr marL="742950" indent="-285750">
              <a:defRPr>
                <a:solidFill>
                  <a:schemeClr val="tx1"/>
                </a:solidFill>
                <a:latin typeface="Georgia" charset="0"/>
                <a:ea typeface="ＭＳ Ｐゴシック" charset="0"/>
              </a:defRPr>
            </a:lvl2pPr>
            <a:lvl3pPr marL="1143000" indent="-228600">
              <a:defRPr>
                <a:solidFill>
                  <a:schemeClr val="tx1"/>
                </a:solidFill>
                <a:latin typeface="Georgia" charset="0"/>
                <a:ea typeface="ＭＳ Ｐゴシック" charset="0"/>
              </a:defRPr>
            </a:lvl3pPr>
            <a:lvl4pPr marL="1600200" indent="-228600">
              <a:defRPr>
                <a:solidFill>
                  <a:schemeClr val="tx1"/>
                </a:solidFill>
                <a:latin typeface="Georgia" charset="0"/>
                <a:ea typeface="ＭＳ Ｐゴシック" charset="0"/>
              </a:defRPr>
            </a:lvl4pPr>
            <a:lvl5pPr marL="2057400" indent="-228600">
              <a:defRPr>
                <a:solidFill>
                  <a:schemeClr val="tx1"/>
                </a:solidFill>
                <a:latin typeface="Georgia" charset="0"/>
                <a:ea typeface="ＭＳ Ｐゴシック" charset="0"/>
              </a:defRPr>
            </a:lvl5pPr>
            <a:lvl6pPr marL="2514600" indent="-228600" fontAlgn="base">
              <a:spcBef>
                <a:spcPct val="0"/>
              </a:spcBef>
              <a:spcAft>
                <a:spcPct val="0"/>
              </a:spcAft>
              <a:defRPr>
                <a:solidFill>
                  <a:schemeClr val="tx1"/>
                </a:solidFill>
                <a:latin typeface="Georgia" charset="0"/>
                <a:ea typeface="ＭＳ Ｐゴシック" charset="0"/>
              </a:defRPr>
            </a:lvl6pPr>
            <a:lvl7pPr marL="2971800" indent="-228600" fontAlgn="base">
              <a:spcBef>
                <a:spcPct val="0"/>
              </a:spcBef>
              <a:spcAft>
                <a:spcPct val="0"/>
              </a:spcAft>
              <a:defRPr>
                <a:solidFill>
                  <a:schemeClr val="tx1"/>
                </a:solidFill>
                <a:latin typeface="Georgia" charset="0"/>
                <a:ea typeface="ＭＳ Ｐゴシック" charset="0"/>
              </a:defRPr>
            </a:lvl7pPr>
            <a:lvl8pPr marL="3429000" indent="-228600" fontAlgn="base">
              <a:spcBef>
                <a:spcPct val="0"/>
              </a:spcBef>
              <a:spcAft>
                <a:spcPct val="0"/>
              </a:spcAft>
              <a:defRPr>
                <a:solidFill>
                  <a:schemeClr val="tx1"/>
                </a:solidFill>
                <a:latin typeface="Georgia" charset="0"/>
                <a:ea typeface="ＭＳ Ｐゴシック" charset="0"/>
              </a:defRPr>
            </a:lvl8pPr>
            <a:lvl9pPr marL="3886200" indent="-228600" fontAlgn="base">
              <a:spcBef>
                <a:spcPct val="0"/>
              </a:spcBef>
              <a:spcAft>
                <a:spcPct val="0"/>
              </a:spcAft>
              <a:defRPr>
                <a:solidFill>
                  <a:schemeClr val="tx1"/>
                </a:solidFill>
                <a:latin typeface="Georgia" charset="0"/>
                <a:ea typeface="ＭＳ Ｐゴシック" charset="0"/>
              </a:defRPr>
            </a:lvl9pPr>
          </a:lstStyle>
          <a:p>
            <a:r>
              <a:rPr lang="ja-JP" altLang="en-US" b="1">
                <a:solidFill>
                  <a:schemeClr val="tx2"/>
                </a:solidFill>
              </a:rPr>
              <a:t>“</a:t>
            </a:r>
            <a:r>
              <a:rPr lang="en-US" b="1">
                <a:solidFill>
                  <a:schemeClr val="tx2"/>
                </a:solidFill>
              </a:rPr>
              <a:t>Michelangelo Buonarroti, Florentine, made it</a:t>
            </a:r>
            <a:r>
              <a:rPr lang="ja-JP" altLang="en-US" b="1">
                <a:solidFill>
                  <a:schemeClr val="tx2"/>
                </a:solidFill>
              </a:rPr>
              <a:t>”</a:t>
            </a:r>
            <a:endParaRPr lang="en-US" b="1">
              <a:solidFill>
                <a:schemeClr val="tx2"/>
              </a:solidFill>
            </a:endParaRPr>
          </a:p>
        </p:txBody>
      </p:sp>
      <p:sp>
        <p:nvSpPr>
          <p:cNvPr id="11" name="TextBox 10"/>
          <p:cNvSpPr txBox="1"/>
          <p:nvPr/>
        </p:nvSpPr>
        <p:spPr>
          <a:xfrm>
            <a:off x="4915287" y="636059"/>
            <a:ext cx="4000113" cy="646331"/>
          </a:xfrm>
          <a:prstGeom prst="rect">
            <a:avLst/>
          </a:prstGeom>
          <a:noFill/>
        </p:spPr>
        <p:txBody>
          <a:bodyPr wrap="square" rtlCol="0">
            <a:spAutoFit/>
          </a:bodyPr>
          <a:lstStyle/>
          <a:p>
            <a:r>
              <a:rPr lang="en-US" dirty="0" smtClean="0"/>
              <a:t>“Men can do all things if they will” </a:t>
            </a:r>
          </a:p>
          <a:p>
            <a:r>
              <a:rPr lang="en-US" dirty="0"/>
              <a:t>	</a:t>
            </a:r>
            <a:r>
              <a:rPr lang="en-US" dirty="0" smtClean="0"/>
              <a:t>-Leon Battista </a:t>
            </a:r>
            <a:r>
              <a:rPr lang="en-US" dirty="0" err="1" smtClean="0"/>
              <a:t>Alberti</a:t>
            </a:r>
            <a:endParaRPr lang="en-US" dirty="0"/>
          </a:p>
        </p:txBody>
      </p:sp>
    </p:spTree>
    <p:extLst>
      <p:ext uri="{BB962C8B-B14F-4D97-AF65-F5344CB8AC3E}">
        <p14:creationId xmlns:p14="http://schemas.microsoft.com/office/powerpoint/2010/main" val="2820613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138</TotalTime>
  <Words>1433</Words>
  <Application>Microsoft Office PowerPoint</Application>
  <PresentationFormat>On-screen Show (4:3)</PresentationFormat>
  <Paragraphs>185</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Civic</vt:lpstr>
      <vt:lpstr>10th World Studies 9.22.15</vt:lpstr>
      <vt:lpstr>PowerPoint Presentation</vt:lpstr>
      <vt:lpstr>Renaissance Values</vt:lpstr>
      <vt:lpstr>Classicism</vt:lpstr>
      <vt:lpstr>Classical Art Characteristics</vt:lpstr>
      <vt:lpstr>PowerPoint Presentation</vt:lpstr>
      <vt:lpstr>Humanism </vt:lpstr>
      <vt:lpstr>Petrarch – Sonnet to Laura #90</vt:lpstr>
      <vt:lpstr>Individualism</vt:lpstr>
      <vt:lpstr>PowerPoint Presentation</vt:lpstr>
      <vt:lpstr>PowerPoint Presentation</vt:lpstr>
      <vt:lpstr>Lives of the Most  Excellent Painters, Sculptors, and Architects</vt:lpstr>
      <vt:lpstr>Status of the artist</vt:lpstr>
      <vt:lpstr>Secularism</vt:lpstr>
      <vt:lpstr>PowerPoint Presentation</vt:lpstr>
      <vt:lpstr>Quantification</vt:lpstr>
      <vt:lpstr>PowerPoint Presentation</vt:lpstr>
      <vt:lpstr>10th Euro Studies 9.23.14</vt:lpstr>
    </vt:vector>
  </TitlesOfParts>
  <Company>Issaquah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10th Euro Studies 9.23.14</dc:title>
  <dc:creator>Windows User</dc:creator>
  <cp:lastModifiedBy>Windows User</cp:lastModifiedBy>
  <cp:revision>14</cp:revision>
  <cp:lastPrinted>2015-09-22T13:49:53Z</cp:lastPrinted>
  <dcterms:created xsi:type="dcterms:W3CDTF">2014-09-23T15:06:07Z</dcterms:created>
  <dcterms:modified xsi:type="dcterms:W3CDTF">2015-09-22T13:58:45Z</dcterms:modified>
</cp:coreProperties>
</file>