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82" r:id="rId2"/>
    <p:sldId id="256" r:id="rId3"/>
    <p:sldId id="296" r:id="rId4"/>
    <p:sldId id="295" r:id="rId5"/>
    <p:sldId id="289" r:id="rId6"/>
    <p:sldId id="283" r:id="rId7"/>
    <p:sldId id="270" r:id="rId8"/>
    <p:sldId id="274" r:id="rId9"/>
    <p:sldId id="276" r:id="rId10"/>
    <p:sldId id="271" r:id="rId11"/>
    <p:sldId id="272" r:id="rId12"/>
    <p:sldId id="273" r:id="rId13"/>
    <p:sldId id="261" r:id="rId14"/>
    <p:sldId id="278" r:id="rId15"/>
    <p:sldId id="257" r:id="rId16"/>
    <p:sldId id="259" r:id="rId17"/>
    <p:sldId id="260" r:id="rId18"/>
    <p:sldId id="258" r:id="rId19"/>
    <p:sldId id="262" r:id="rId20"/>
    <p:sldId id="265" r:id="rId21"/>
    <p:sldId id="266" r:id="rId22"/>
    <p:sldId id="290" r:id="rId23"/>
    <p:sldId id="294" r:id="rId24"/>
    <p:sldId id="285" r:id="rId25"/>
    <p:sldId id="291" r:id="rId26"/>
    <p:sldId id="286" r:id="rId27"/>
    <p:sldId id="287" r:id="rId28"/>
    <p:sldId id="268" r:id="rId29"/>
    <p:sldId id="264" r:id="rId30"/>
    <p:sldId id="267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14" autoAdjust="0"/>
    <p:restoredTop sz="94646" autoAdjust="0"/>
  </p:normalViewPr>
  <p:slideViewPr>
    <p:cSldViewPr>
      <p:cViewPr varScale="1">
        <p:scale>
          <a:sx n="90" d="100"/>
          <a:sy n="90" d="100"/>
        </p:scale>
        <p:origin x="6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09F86-042A-4821-99B7-B09DFC6EE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18301-A52E-481F-A6D4-DD6508F84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7921-488A-486A-BA08-8719112B1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2038" y="381000"/>
            <a:ext cx="7777162" cy="549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8D58-007B-4707-B53B-6071E771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A413B-0D33-453A-9DAC-74EDDC4CE2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CCE49-8C5F-4943-AE40-E95B77F6B4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81F6-882B-4A52-A4F0-BBE0AEE27D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9F245-6885-42F9-99F7-93ED1D3DC4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F2C22-9DAA-481E-BB71-327E27EBB7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78B50-2BD7-471A-8F5D-17074AACB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DE12B-B539-4ECF-A900-5034A0D492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F6B3-6128-4B2A-A73D-D1AD115F29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2F9A6-0AA1-47A1-8AB7-4DA5F26A92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 World Studies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9.25.18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fontScale="775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CSI Questions (online)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dirty="0" smtClean="0"/>
              <a:t>Planner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600" b="1" dirty="0" smtClean="0"/>
              <a:t>Notes &amp; note-taking devices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6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I can describe how a mysterious illness began to spread across Europe in the late Middle Ages.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Debrief the Black Death, the Plague, the Pestilence, the Great Mortality…</a:t>
            </a:r>
          </a:p>
          <a:p>
            <a:pPr marL="57150" indent="0" eaLnBrk="1" hangingPunct="1">
              <a:buNone/>
              <a:defRPr/>
            </a:pPr>
            <a:endParaRPr lang="en-US" sz="2800" b="1" u="sng" dirty="0" smtClean="0"/>
          </a:p>
          <a:p>
            <a:pPr marL="57150" indent="0" eaLnBrk="1" hangingPunct="1">
              <a:buNone/>
              <a:defRPr/>
            </a:pPr>
            <a:endParaRPr lang="en-US" sz="2800" b="1" u="sng" dirty="0" smtClean="0"/>
          </a:p>
          <a:p>
            <a:pPr marL="57150" indent="0" eaLnBrk="1" hangingPunct="1"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7150" indent="0" eaLnBrk="1" hangingPunct="1">
              <a:defRPr/>
            </a:pPr>
            <a:r>
              <a:rPr lang="en-US" sz="2800" dirty="0" smtClean="0"/>
              <a:t>CSI </a:t>
            </a:r>
            <a:r>
              <a:rPr lang="en-US" sz="2800" b="1" u="sng" dirty="0" smtClean="0"/>
              <a:t>OUTLINE</a:t>
            </a:r>
            <a:r>
              <a:rPr lang="en-US" sz="2800" dirty="0" smtClean="0"/>
              <a:t> due to TII.com by Wednesday 10:09 am</a:t>
            </a:r>
          </a:p>
          <a:p>
            <a:pPr marL="57150" indent="0" eaLnBrk="1" hangingPunct="1"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-12700"/>
            <a:ext cx="4689475" cy="679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828800"/>
            <a:ext cx="5992813" cy="4224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62919"/>
            <a:ext cx="7620000" cy="4200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the Plague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Headaches and general weakness followed by aches and chills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Soon the tongue was coated with white, pulse increased, speech slurred, and the staggering gait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flea bite would turn blackish and begin to ooze puss and by the third day the lymph nodes swelled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113" y="0"/>
            <a:ext cx="454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Origin of the Black Death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31242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Bubonic Plague or “Black Death” comes from the bacillus </a:t>
            </a:r>
            <a:r>
              <a:rPr lang="en-US" altLang="en-US" sz="2000" i="1" smtClean="0"/>
              <a:t>Yersinia pestis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 smtClean="0"/>
              <a:t>Yersinia pestis </a:t>
            </a:r>
            <a:r>
              <a:rPr lang="en-US" altLang="en-US" sz="2000" smtClean="0"/>
              <a:t>can be carried by rodents and transmitted to fleas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intestines of fleas are the ideal breading ground for the bacilli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Most of the rats and fleas carrying </a:t>
            </a:r>
            <a:r>
              <a:rPr lang="en-US" altLang="en-US" sz="2000" i="1" smtClean="0"/>
              <a:t>Yersinia pestis </a:t>
            </a:r>
            <a:r>
              <a:rPr lang="en-US" altLang="en-US" sz="2000" smtClean="0"/>
              <a:t>have lived for millions of years in rodent nests in China, India, and even the United States</a:t>
            </a:r>
            <a:endParaRPr lang="en-US" altLang="en-US" sz="2000" i="1" smtClean="0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852738" y="2497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grpSp>
        <p:nvGrpSpPr>
          <p:cNvPr id="5125" name="Group 12"/>
          <p:cNvGrpSpPr>
            <a:grpSpLocks/>
          </p:cNvGrpSpPr>
          <p:nvPr/>
        </p:nvGrpSpPr>
        <p:grpSpPr bwMode="auto">
          <a:xfrm>
            <a:off x="5392738" y="2497138"/>
            <a:ext cx="4062412" cy="0"/>
            <a:chOff x="0" y="0"/>
            <a:chExt cx="2559" cy="0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55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</p:txBody>
        </p:sp>
        <p:sp>
          <p:nvSpPr>
            <p:cNvPr id="512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55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</p:txBody>
        </p:sp>
      </p:grpSp>
      <p:pic>
        <p:nvPicPr>
          <p:cNvPr id="5126" name="Picture 11" descr="http://www.insecta-inspecta.com/fleas/bdeath/fl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4401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Black rat or ship 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28575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Origin of the Black Death (cont.)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Plague had struck human populations in Constantinople in 541 and 542 C.E. killing about 40% of the city’s people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1345 C.E. news reached Europe, by trade routes, that the black death was laying waste to India, Mesopotamia, and Armenia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At the same time, rats had reached the Crimea—on the northern coast of the Black Sea—where Italian merchants had established many trading posts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Plague Spreads to Europe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From the Black sea region, the plague entered Italian ports in 1347 C.E.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most famous account comes from the port in Messina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townspeople blamed the sailors for the sickness and drove them out of port which started the rapid spread as they entered other European ports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The Plague Spreads to Europe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268413" y="1052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160713" y="1052513"/>
            <a:ext cx="53578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8197" name="Picture 7" descr="http://www.insecta-inspecta.com/fleas/bdeath/plagu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582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" y="828675"/>
            <a:ext cx="2286000" cy="20002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62000" y="40386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876800" y="2971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798919">
            <a:off x="2968626" y="2600325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What can we “infer” about these areas?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Responses to the Plague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city of Pistoia wrote nine pages of regulations to try to stop the spread of the Plague: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Nobody could go to places were the plague was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Anyone who did visit a plague infested place was not let back into the 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No imported linen or wool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Funerals could only be attended by immediate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None of the regulations worked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Milan, those who were sick were locked in their homes—it seemed to work, the fatality rate was lower in Milan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304800"/>
            <a:ext cx="6400800" cy="838200"/>
          </a:xfrm>
          <a:ln w="9525" cmpd="sng"/>
        </p:spPr>
        <p:txBody>
          <a:bodyPr/>
          <a:lstStyle/>
          <a:p>
            <a:pPr eaLnBrk="1" hangingPunct="1"/>
            <a:r>
              <a:rPr lang="en-US" altLang="en-US" dirty="0" smtClean="0"/>
              <a:t>Website “Stuff”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86800" cy="5562600"/>
          </a:xfrm>
          <a:ln w="9525"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4 of you lovely souls…out of 94 emailed me about my issue with linking the button…one of which attached their work!  (BTW, you had the questions in class…)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It was corrected as soon as I saw the emails…last night about 8:30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1 other student emailed about a different mistake, and it was corrected…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Yet 1 other student emailed…at 7:22 this morning explaining the issue…had worked on it, etc.</a:t>
            </a:r>
          </a:p>
          <a:p>
            <a:pPr lvl="2" algn="l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smtClean="0"/>
              <a:t>Medieval Medicine &amp; The Plague </a:t>
            </a:r>
            <a:br>
              <a:rPr lang="en-US" altLang="en-US" sz="4000" smtClean="0"/>
            </a:br>
            <a:r>
              <a:rPr lang="en-US" altLang="en-US" sz="4000" smtClean="0"/>
              <a:t>‘Cito, Longe, Tarde,’ 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600" dirty="0" smtClean="0"/>
              <a:t>“Leave quickly, go far away, come back slowly…”</a:t>
            </a:r>
          </a:p>
          <a:p>
            <a:pPr eaLnBrk="1" hangingPunct="1">
              <a:defRPr/>
            </a:pPr>
            <a:r>
              <a:rPr lang="en-US" altLang="en-US" sz="2600" dirty="0" smtClean="0"/>
              <a:t>Most doctors were viewed as skilled craftsmen, not men of real learning</a:t>
            </a:r>
          </a:p>
          <a:p>
            <a:pPr eaLnBrk="1" hangingPunct="1">
              <a:defRPr/>
            </a:pPr>
            <a:r>
              <a:rPr lang="en-US" altLang="en-US" sz="2600" dirty="0" smtClean="0"/>
              <a:t>Practices were based more on ancient texts than on clinical experience: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Live chickens, flowers in your pockets, potions with arsenic, mercury, or ground horn from “unicorns,” &amp; ornaments</a:t>
            </a:r>
          </a:p>
          <a:p>
            <a:pPr eaLnBrk="1" hangingPunct="1">
              <a:defRPr/>
            </a:pPr>
            <a:r>
              <a:rPr lang="en-US" altLang="en-US" sz="2600" dirty="0" smtClean="0"/>
              <a:t>Pope Boniface VIII published a bull—a decree from the church—in 1300’s aimed at stemming the sale of bones as holy relics by forbidding the mutilation of corpses; this bull also discouraged dissection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Medieval Medicine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5029200" cy="2362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Theories abounded on the cause of the plague; they ranged from the wrath of God to the corruption of the atmosphere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Some people even made an entire group a scapegoat—thousands of Jews were killed because people believed they started the Plague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Consider the role of the Catholic Church in people’s everyday lives &amp; whether you were </a:t>
            </a:r>
            <a:r>
              <a:rPr lang="en-US" altLang="en-US" sz="2400" b="1" i="1" u="sng" dirty="0" smtClean="0"/>
              <a:t>in</a:t>
            </a:r>
            <a:r>
              <a:rPr lang="en-US" altLang="en-US" sz="2400" dirty="0" smtClean="0"/>
              <a:t> or </a:t>
            </a:r>
            <a:r>
              <a:rPr lang="en-US" altLang="en-US" sz="2400" b="1" i="1" u="sng" dirty="0" smtClean="0"/>
              <a:t>out</a:t>
            </a:r>
            <a:r>
              <a:rPr lang="en-US" altLang="en-US" sz="2400" dirty="0" smtClean="0"/>
              <a:t>…as well as Jewish laws/traditions</a:t>
            </a:r>
          </a:p>
        </p:txBody>
      </p:sp>
      <p:pic>
        <p:nvPicPr>
          <p:cNvPr id="13316" name="Picture 5" descr="http://webs.wichita.edu/mschneegurt/biol103/lecture14/burning_J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1143000"/>
            <a:ext cx="38100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8" y="3657600"/>
            <a:ext cx="3733802" cy="310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Medieval Medicine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-10160" y="1476375"/>
            <a:ext cx="9144000" cy="2362200"/>
          </a:xfrm>
        </p:spPr>
        <p:txBody>
          <a:bodyPr>
            <a:noAutofit/>
          </a:bodyPr>
          <a:lstStyle/>
          <a:p>
            <a:pPr fontAlgn="base"/>
            <a:r>
              <a:rPr lang="en-US" b="1" cap="all" dirty="0"/>
              <a:t>THE </a:t>
            </a:r>
            <a:r>
              <a:rPr lang="en-US" b="1" cap="all" dirty="0" smtClean="0"/>
              <a:t>HAT				THE </a:t>
            </a:r>
            <a:r>
              <a:rPr lang="en-US" b="1" cap="all" dirty="0"/>
              <a:t>BIRD-LIKE MASK</a:t>
            </a:r>
          </a:p>
          <a:p>
            <a:pPr fontAlgn="base"/>
            <a:r>
              <a:rPr lang="en-US" b="1" cap="all" dirty="0"/>
              <a:t>THE RED GLASS </a:t>
            </a:r>
            <a:r>
              <a:rPr lang="en-US" b="1" cap="all" dirty="0" smtClean="0"/>
              <a:t>EYES	THE </a:t>
            </a:r>
            <a:r>
              <a:rPr lang="en-US" b="1" cap="all" dirty="0"/>
              <a:t>BLACK OVERCOAT</a:t>
            </a:r>
          </a:p>
          <a:p>
            <a:pPr fontAlgn="base"/>
            <a:r>
              <a:rPr lang="en-US" b="1" cap="all" dirty="0" smtClean="0"/>
              <a:t>THE </a:t>
            </a:r>
            <a:r>
              <a:rPr lang="en-US" b="1" cap="all" dirty="0"/>
              <a:t>LEATHER </a:t>
            </a:r>
            <a:r>
              <a:rPr lang="en-US" b="1" cap="all" dirty="0" smtClean="0"/>
              <a:t>BREECHES	THE </a:t>
            </a:r>
            <a:r>
              <a:rPr lang="en-US" b="1" cap="all" dirty="0"/>
              <a:t>WOODEN CANE</a:t>
            </a:r>
          </a:p>
          <a:p>
            <a:pPr fontAlgn="base"/>
            <a:endParaRPr lang="en-US" sz="2800" b="1" cap="all" dirty="0"/>
          </a:p>
        </p:txBody>
      </p:sp>
      <p:sp>
        <p:nvSpPr>
          <p:cNvPr id="2" name="AutoShape 2" descr="Image result for plague s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lague su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lague su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22" y="3833495"/>
            <a:ext cx="4073678" cy="300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age result for plague s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707"/>
            <a:ext cx="5070322" cy="30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Medieval Medicine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-10160" y="1476375"/>
            <a:ext cx="9144000" cy="2362200"/>
          </a:xfrm>
        </p:spPr>
        <p:txBody>
          <a:bodyPr>
            <a:noAutofit/>
          </a:bodyPr>
          <a:lstStyle/>
          <a:p>
            <a:pPr fontAlgn="base"/>
            <a:r>
              <a:rPr lang="en-US" b="1" cap="all" dirty="0"/>
              <a:t>THE </a:t>
            </a:r>
            <a:r>
              <a:rPr lang="en-US" b="1" cap="all" dirty="0" smtClean="0"/>
              <a:t>HAT				THE </a:t>
            </a:r>
            <a:r>
              <a:rPr lang="en-US" b="1" cap="all" dirty="0"/>
              <a:t>BIRD-LIKE MASK</a:t>
            </a:r>
          </a:p>
          <a:p>
            <a:pPr fontAlgn="base"/>
            <a:r>
              <a:rPr lang="en-US" b="1" cap="all" dirty="0"/>
              <a:t>THE RED GLASS </a:t>
            </a:r>
            <a:r>
              <a:rPr lang="en-US" b="1" cap="all" dirty="0" smtClean="0"/>
              <a:t>EYES	THE </a:t>
            </a:r>
            <a:r>
              <a:rPr lang="en-US" b="1" cap="all" dirty="0"/>
              <a:t>BLACK OVERCOAT</a:t>
            </a:r>
          </a:p>
          <a:p>
            <a:pPr fontAlgn="base"/>
            <a:r>
              <a:rPr lang="en-US" b="1" cap="all" dirty="0" smtClean="0"/>
              <a:t>THE </a:t>
            </a:r>
            <a:r>
              <a:rPr lang="en-US" b="1" cap="all" dirty="0"/>
              <a:t>LEATHER </a:t>
            </a:r>
            <a:r>
              <a:rPr lang="en-US" b="1" cap="all" dirty="0" smtClean="0"/>
              <a:t>BREECHES	THE </a:t>
            </a:r>
            <a:r>
              <a:rPr lang="en-US" b="1" cap="all" dirty="0"/>
              <a:t>WOODEN CANE</a:t>
            </a:r>
          </a:p>
          <a:p>
            <a:pPr fontAlgn="base"/>
            <a:endParaRPr lang="en-US" sz="2800" b="1" cap="all" dirty="0"/>
          </a:p>
        </p:txBody>
      </p:sp>
      <p:sp>
        <p:nvSpPr>
          <p:cNvPr id="2" name="AutoShape 2" descr="Image result for plague s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lague su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lague su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06824"/>
            <a:ext cx="5715000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0400"/>
            <a:ext cx="5867400" cy="2997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28043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Miasma theory:  mala + aria = “bad” + “air”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9" y="1635411"/>
            <a:ext cx="6191250" cy="5168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398" y="1417638"/>
            <a:ext cx="3920202" cy="5386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74" y="1396630"/>
            <a:ext cx="5407025" cy="54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3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Washington Dept. of Health:  </a:t>
            </a:r>
            <a:r>
              <a:rPr lang="en-US" altLang="en-US" i="1" dirty="0" smtClean="0">
                <a:solidFill>
                  <a:srgbClr val="FF0000"/>
                </a:solidFill>
              </a:rPr>
              <a:t>Germs, Prevent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dirty="0" smtClean="0">
                <a:solidFill>
                  <a:srgbClr val="FF0000"/>
                </a:solidFill>
              </a:rPr>
              <a:t>heir Spread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Always wash your hands after sneezing, blowing your nose, or coughing, or after touching used tissues or handkerchiefs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/>
              <a:t>Wash your hands before eating, or touching your eyes, nose or mouth.</a:t>
            </a:r>
          </a:p>
          <a:p>
            <a:pPr fontAlgn="base"/>
            <a:r>
              <a:rPr lang="en-US" dirty="0"/>
              <a:t>Wash your hands after touching anyone who is sneezing, coughing or blowing their nose.</a:t>
            </a:r>
          </a:p>
          <a:p>
            <a:pPr fontAlgn="base"/>
            <a:r>
              <a:rPr lang="en-US" dirty="0"/>
              <a:t>Don’t share things like towels, lipstick, toys, or anything else that might be contaminated with respiratory germs.</a:t>
            </a:r>
          </a:p>
          <a:p>
            <a:pPr fontAlgn="base"/>
            <a:r>
              <a:rPr lang="en-US" dirty="0"/>
              <a:t>Don’t share food, utensils or beverage containers with others.</a:t>
            </a:r>
          </a:p>
          <a:p>
            <a:pPr fontAlgn="base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Jewish Cleanliness Laws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conception of personal cleanliness as both a prerequisite of </a:t>
            </a:r>
            <a:r>
              <a:rPr lang="en-US" b="1" i="1" u="sng" dirty="0" smtClean="0"/>
              <a:t>holiness</a:t>
            </a:r>
            <a:r>
              <a:rPr lang="en-US" dirty="0" smtClean="0"/>
              <a:t> and an aid to </a:t>
            </a:r>
            <a:r>
              <a:rPr lang="en-US" b="1" i="1" u="sng" dirty="0" smtClean="0"/>
              <a:t>physical fitness</a:t>
            </a:r>
            <a:r>
              <a:rPr lang="en-US" b="1" i="1" dirty="0" smtClean="0"/>
              <a:t> </a:t>
            </a:r>
            <a:r>
              <a:rPr lang="en-US" dirty="0" smtClean="0"/>
              <a:t>is central to Jewish tradition.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hands must also be </a:t>
            </a:r>
            <a:r>
              <a:rPr lang="en-US" b="1" i="1" u="sng" dirty="0" smtClean="0"/>
              <a:t>washed</a:t>
            </a:r>
            <a:r>
              <a:rPr lang="en-US" dirty="0" smtClean="0"/>
              <a:t> on certain occasions: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after rising from bed in the morning,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after urination and/or defecation,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bathing,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clipping of the fingernails,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removal of shoes, touching the naked foot, washing the hair,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visiting a cemetery, touching a corpse,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undressing, sexual intercourse,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touching a louse, or touching any part of the body generally clothed. </a:t>
            </a:r>
          </a:p>
        </p:txBody>
      </p:sp>
    </p:spTree>
    <p:extLst>
      <p:ext uri="{BB962C8B-B14F-4D97-AF65-F5344CB8AC3E}">
        <p14:creationId xmlns:p14="http://schemas.microsoft.com/office/powerpoint/2010/main" val="16994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Jewish Cleanliness Laws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600" dirty="0" smtClean="0"/>
              <a:t>It is a particularly important </a:t>
            </a:r>
            <a:r>
              <a:rPr lang="en-US" sz="4600" b="1" i="1" u="sng" dirty="0" smtClean="0"/>
              <a:t>religious duty</a:t>
            </a:r>
            <a:r>
              <a:rPr lang="en-US" sz="4600" dirty="0" smtClean="0"/>
              <a:t> to wash hands before eating a meal. </a:t>
            </a:r>
          </a:p>
          <a:p>
            <a:pPr eaLnBrk="1" hangingPunct="1">
              <a:lnSpc>
                <a:spcPct val="90000"/>
              </a:lnSpc>
            </a:pPr>
            <a:r>
              <a:rPr lang="en-US" sz="4600" dirty="0" smtClean="0"/>
              <a:t>Similarly, hands should be washed after the meal and before grace, because, inadvertently, a person may touch his eyes with salty hands. </a:t>
            </a:r>
          </a:p>
          <a:p>
            <a:pPr eaLnBrk="1" hangingPunct="1">
              <a:lnSpc>
                <a:spcPct val="90000"/>
              </a:lnSpc>
            </a:pPr>
            <a:r>
              <a:rPr lang="en-US" sz="4600" dirty="0" smtClean="0"/>
              <a:t>A person who neglects the washing of hands before or after a meal </a:t>
            </a:r>
            <a:r>
              <a:rPr lang="en-US" sz="4600" b="1" i="1" u="sng" dirty="0" smtClean="0"/>
              <a:t>"will be uprooted from the world"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Jewish Cleanliness Laws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2590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/>
              <a:t>Scholars were forbidden to live in a city in which there was no doctor or where there was no bathhouse.  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dirty="0" smtClean="0"/>
              <a:t>Hillel the Elder </a:t>
            </a:r>
            <a:r>
              <a:rPr lang="en-US" dirty="0" smtClean="0"/>
              <a:t>(110 BCE-10 CE) </a:t>
            </a:r>
            <a:r>
              <a:rPr lang="en-US" sz="4400" dirty="0" smtClean="0"/>
              <a:t>considered that the act of bathing is an act of caring for the vessel containing the divine spirit.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Forms of the Plague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There are three forms of the plague</a:t>
            </a:r>
          </a:p>
          <a:p>
            <a:pPr lvl="1" eaLnBrk="1" hangingPunct="1"/>
            <a:r>
              <a:rPr lang="en-US" altLang="en-US" sz="3200" u="sng" dirty="0" smtClean="0"/>
              <a:t>Bubonic</a:t>
            </a:r>
          </a:p>
          <a:p>
            <a:pPr lvl="2" eaLnBrk="1" hangingPunct="1"/>
            <a:r>
              <a:rPr lang="en-US" altLang="en-US" sz="2800" dirty="0" smtClean="0"/>
              <a:t>Transmitted from rat to person by flea bite—how on Earth are </a:t>
            </a:r>
            <a:r>
              <a:rPr lang="en-US" altLang="en-US" sz="2800" u="sng" dirty="0" smtClean="0"/>
              <a:t>they</a:t>
            </a:r>
            <a:r>
              <a:rPr lang="en-US" altLang="en-US" sz="2800" dirty="0" smtClean="0"/>
              <a:t> traveling so fast?!?</a:t>
            </a:r>
          </a:p>
          <a:p>
            <a:pPr lvl="1" eaLnBrk="1" hangingPunct="1"/>
            <a:r>
              <a:rPr lang="en-US" altLang="en-US" sz="3200" u="sng" dirty="0" smtClean="0"/>
              <a:t>Pneumonic</a:t>
            </a:r>
          </a:p>
          <a:p>
            <a:pPr lvl="2" eaLnBrk="1" hangingPunct="1"/>
            <a:r>
              <a:rPr lang="en-US" altLang="en-US" sz="2800" dirty="0" smtClean="0"/>
              <a:t>The bacillus invades the lungs—</a:t>
            </a:r>
            <a:r>
              <a:rPr lang="en-US" altLang="en-US" sz="2800" dirty="0" err="1" smtClean="0"/>
              <a:t>aaahhh-choo</a:t>
            </a:r>
            <a:r>
              <a:rPr lang="en-US" altLang="en-US" sz="2800" dirty="0" smtClean="0"/>
              <a:t>!  Bless you!?!</a:t>
            </a:r>
          </a:p>
          <a:p>
            <a:pPr lvl="1" eaLnBrk="1" hangingPunct="1"/>
            <a:r>
              <a:rPr lang="en-US" altLang="en-US" sz="3200" u="sng" dirty="0" err="1" smtClean="0"/>
              <a:t>Septocemic</a:t>
            </a:r>
            <a:endParaRPr lang="en-US" altLang="en-US" sz="3200" u="sng" dirty="0" smtClean="0"/>
          </a:p>
          <a:p>
            <a:pPr lvl="2" eaLnBrk="1" hangingPunct="1"/>
            <a:r>
              <a:rPr lang="en-US" altLang="en-US" sz="2800" dirty="0" smtClean="0"/>
              <a:t>The bacillus invades through the bloodstream—open sores,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Consequences of the Plague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46482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Social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1/3 of Europe’s Population was killed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Towns were shutdown, trade slowed and interactions between different groups changed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Groups were turned into scapegoats—a recurring theme…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Political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 feudal system shows signs of crumbling; after the deaths of nobility and peasants, monarchs and nations emerged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 political power of the pope waned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pic>
        <p:nvPicPr>
          <p:cNvPr id="15364" name="Picture 5" descr="plague_bu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429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304800"/>
            <a:ext cx="6400800" cy="838200"/>
          </a:xfrm>
          <a:ln w="9525" cmpd="sng"/>
        </p:spPr>
        <p:txBody>
          <a:bodyPr/>
          <a:lstStyle/>
          <a:p>
            <a:pPr eaLnBrk="1" hangingPunct="1"/>
            <a:r>
              <a:rPr lang="en-US" altLang="en-US" dirty="0" smtClean="0"/>
              <a:t>Website “Stuff”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86800" cy="5562600"/>
          </a:xfrm>
          <a:ln w="9525"/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So, what’s Steen’s point?!?</a:t>
            </a:r>
          </a:p>
          <a:p>
            <a:pPr eaLnBrk="1" hangingPunct="1"/>
            <a:endParaRPr lang="en-US" altLang="en-US" sz="4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His mistake, he shouldn’t punish me for it, right?</a:t>
            </a:r>
          </a:p>
          <a:p>
            <a:pPr eaLnBrk="1" hangingPunct="1"/>
            <a:endParaRPr lang="en-US" altLang="en-US" sz="4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What’s your responsibility in this situation?</a:t>
            </a:r>
          </a:p>
          <a:p>
            <a:pPr lvl="2" algn="l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7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Consequences of the Plague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51816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Economic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With a smaller population, the demand for agriculture diminished, lowering prices and nobility’s wealth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Skilled labor became a high demand area which increased wages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Trade diminished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Cultural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Whole family groups died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Religion was questioned, shifting the focus from spiritual to material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41312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 the Plague Gone???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" y="1204664"/>
            <a:ext cx="6531935" cy="5623210"/>
          </a:xfrm>
          <a:prstGeom prst="rect">
            <a:avLst/>
          </a:prstGeom>
        </p:spPr>
      </p:pic>
      <p:pic>
        <p:nvPicPr>
          <p:cNvPr id="1026" name="Picture 2" descr="Graph showing human plague cases and deaths in the United States, 2000 to 2015.  There were 6 cases in 2000, 2 in 2001, 2 in 2002, 1 in 2003, 3 in 2004 with 1 death, 17 in 2006 with 2 deaths, 7 in 2007 with 2 deaths, 3 in 2008, 8 in 2009 with 2 deaths, 2 in 2010, 3 in 2011, 4 in 2012, 4 in 2013 with 1 death, and 10 in 201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" y="1169200"/>
            <a:ext cx="9085742" cy="56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 the Plague Gone???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629275" cy="563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5629275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219200"/>
            <a:ext cx="3276599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Notice the dates…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Bubonic and Pulmonary in Madagascar…</a:t>
            </a:r>
          </a:p>
          <a:p>
            <a:pPr algn="l"/>
            <a:r>
              <a:rPr lang="en-US" sz="3200" dirty="0" smtClean="0"/>
              <a:t>article states there’s “yearly” outbreaks from September to April.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667000" y="1417638"/>
            <a:ext cx="914400" cy="563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0" y="3413919"/>
            <a:ext cx="914400" cy="563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5410200"/>
            <a:ext cx="914400" cy="563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6400800" cy="838200"/>
          </a:xfrm>
          <a:ln w="9525" cmpd="sng"/>
        </p:spPr>
        <p:txBody>
          <a:bodyPr/>
          <a:lstStyle/>
          <a:p>
            <a:pPr eaLnBrk="1" hangingPunct="1"/>
            <a:r>
              <a:rPr lang="en-US" altLang="en-US" dirty="0" smtClean="0"/>
              <a:t>TII.com Assignment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03005"/>
            <a:ext cx="8915400" cy="4953000"/>
          </a:xfrm>
          <a:ln w="9525"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To clarify: put in </a:t>
            </a:r>
            <a:r>
              <a:rPr lang="en-US" altLang="en-US" b="1" u="sng" dirty="0" smtClean="0">
                <a:solidFill>
                  <a:schemeClr val="tx1"/>
                </a:solidFill>
              </a:rPr>
              <a:t>OUTLINE FORM</a:t>
            </a:r>
          </a:p>
          <a:p>
            <a:pPr marL="571500" indent="-571500" algn="l" eaLnBrk="1" hangingPunct="1">
              <a:buAutoNum type="romanUcPeriod"/>
            </a:pPr>
            <a:r>
              <a:rPr lang="en-US" altLang="en-US" dirty="0" smtClean="0">
                <a:solidFill>
                  <a:schemeClr val="tx1"/>
                </a:solidFill>
              </a:rPr>
              <a:t>“Argument” Perhaps who was responsible for the spread of the Plague through the village…</a:t>
            </a:r>
          </a:p>
          <a:p>
            <a:pPr marL="1028700" lvl="1" indent="-571500" algn="l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Evidence—from your travels yesterday…</a:t>
            </a:r>
          </a:p>
          <a:p>
            <a:pPr marL="1485900" lvl="2" indent="-571500" algn="l">
              <a:buFont typeface="+mj-lt"/>
              <a:buAutoNum type="romanLcPeriod"/>
            </a:pPr>
            <a:r>
              <a:rPr lang="en-US" altLang="en-US" dirty="0" smtClean="0">
                <a:solidFill>
                  <a:schemeClr val="tx1"/>
                </a:solidFill>
              </a:rPr>
              <a:t>Analysis—these are </a:t>
            </a:r>
            <a:r>
              <a:rPr lang="en-US" altLang="en-US" u="sng" dirty="0" smtClean="0">
                <a:solidFill>
                  <a:schemeClr val="tx1"/>
                </a:solidFill>
              </a:rPr>
              <a:t>your thoughts</a:t>
            </a:r>
            <a:r>
              <a:rPr lang="en-US" altLang="en-US" dirty="0" smtClean="0">
                <a:solidFill>
                  <a:schemeClr val="tx1"/>
                </a:solidFill>
              </a:rPr>
              <a:t> on what the evidence means</a:t>
            </a:r>
          </a:p>
          <a:p>
            <a:pPr marL="1485900" lvl="2" indent="-571500" algn="l">
              <a:buFont typeface="+mj-lt"/>
              <a:buAutoNum type="romanLcPeriod"/>
            </a:pPr>
            <a:r>
              <a:rPr lang="en-US" altLang="en-US" dirty="0" smtClean="0">
                <a:solidFill>
                  <a:schemeClr val="tx1"/>
                </a:solidFill>
              </a:rPr>
              <a:t>Analysis—these are </a:t>
            </a:r>
            <a:r>
              <a:rPr lang="en-US" altLang="en-US" u="sng" dirty="0" smtClean="0">
                <a:solidFill>
                  <a:schemeClr val="tx1"/>
                </a:solidFill>
              </a:rPr>
              <a:t>your thoughts</a:t>
            </a:r>
            <a:r>
              <a:rPr lang="en-US" altLang="en-US" dirty="0" smtClean="0">
                <a:solidFill>
                  <a:schemeClr val="tx1"/>
                </a:solidFill>
              </a:rPr>
              <a:t> on how the evidence supports your argument.</a:t>
            </a:r>
          </a:p>
          <a:p>
            <a:pPr marL="1028700" lvl="1" indent="-571500" algn="l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Evidence—another piece from your travels yesterday…</a:t>
            </a:r>
          </a:p>
          <a:p>
            <a:pPr marL="1485900" lvl="2" indent="-571500" algn="l">
              <a:buFont typeface="+mj-lt"/>
              <a:buAutoNum type="romanLcPeriod"/>
            </a:pPr>
            <a:r>
              <a:rPr lang="en-US" altLang="en-US" dirty="0" smtClean="0">
                <a:solidFill>
                  <a:schemeClr val="tx1"/>
                </a:solidFill>
              </a:rPr>
              <a:t>Analysis—these are </a:t>
            </a:r>
            <a:r>
              <a:rPr lang="en-US" altLang="en-US" u="sng" dirty="0" smtClean="0">
                <a:solidFill>
                  <a:schemeClr val="tx1"/>
                </a:solidFill>
              </a:rPr>
              <a:t>your thoughts</a:t>
            </a:r>
            <a:r>
              <a:rPr lang="en-US" altLang="en-US" dirty="0" smtClean="0">
                <a:solidFill>
                  <a:schemeClr val="tx1"/>
                </a:solidFill>
              </a:rPr>
              <a:t> on what the evidence means</a:t>
            </a:r>
          </a:p>
          <a:p>
            <a:pPr marL="1485900" lvl="2" indent="-571500" algn="l">
              <a:buFont typeface="+mj-lt"/>
              <a:buAutoNum type="romanLcPeriod"/>
            </a:pPr>
            <a:r>
              <a:rPr lang="en-US" altLang="en-US" dirty="0" smtClean="0">
                <a:solidFill>
                  <a:schemeClr val="tx1"/>
                </a:solidFill>
              </a:rPr>
              <a:t>Analysis—these are </a:t>
            </a:r>
            <a:r>
              <a:rPr lang="en-US" altLang="en-US" u="sng" dirty="0" smtClean="0">
                <a:solidFill>
                  <a:schemeClr val="tx1"/>
                </a:solidFill>
              </a:rPr>
              <a:t>your thoughts</a:t>
            </a:r>
            <a:r>
              <a:rPr lang="en-US" altLang="en-US" dirty="0" smtClean="0">
                <a:solidFill>
                  <a:schemeClr val="tx1"/>
                </a:solidFill>
              </a:rPr>
              <a:t> on how the evidence supports your argument.</a:t>
            </a:r>
          </a:p>
          <a:p>
            <a:pPr lvl="2" algn="l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altLang="en-US" smtClean="0"/>
              <a:t>How a Mysterious Disease Laid Low Europe’s Masses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altLang="en-US" dirty="0" smtClean="0"/>
              <a:t>The Black Plague</a:t>
            </a:r>
          </a:p>
        </p:txBody>
      </p:sp>
    </p:spTree>
    <p:extLst>
      <p:ext uri="{BB962C8B-B14F-4D97-AF65-F5344CB8AC3E}">
        <p14:creationId xmlns:p14="http://schemas.microsoft.com/office/powerpoint/2010/main" val="39427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611313"/>
            <a:ext cx="5815013" cy="4027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037" y="2434431"/>
            <a:ext cx="3209925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12738"/>
            <a:ext cx="8534400" cy="553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875"/>
            <a:ext cx="77724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28214</TotalTime>
  <Words>1300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Tunga</vt:lpstr>
      <vt:lpstr>Wingdings</vt:lpstr>
      <vt:lpstr>Wingdings 2</vt:lpstr>
      <vt:lpstr>Office Theme</vt:lpstr>
      <vt:lpstr>10th World Studies 9.25.18</vt:lpstr>
      <vt:lpstr>Website “Stuff”</vt:lpstr>
      <vt:lpstr>Website “Stuff”</vt:lpstr>
      <vt:lpstr>TII.com Assignment</vt:lpstr>
      <vt:lpstr>How a Mysterious Disease Laid Low Europe’s Masses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Symptoms of the Plague</vt:lpstr>
      <vt:lpstr>PowerPoint Presentation</vt:lpstr>
      <vt:lpstr>The Origin of the Black Death</vt:lpstr>
      <vt:lpstr>The Origin of the Black Death (cont.)</vt:lpstr>
      <vt:lpstr>The Plague Spreads to Europe</vt:lpstr>
      <vt:lpstr>The Plague Spreads to Europe</vt:lpstr>
      <vt:lpstr>Responses to the Plague</vt:lpstr>
      <vt:lpstr>Medieval Medicine &amp; The Plague  ‘Cito, Longe, Tarde,’ </vt:lpstr>
      <vt:lpstr>Medieval Medicine (cont.)</vt:lpstr>
      <vt:lpstr>Medieval Medicine (cont.)</vt:lpstr>
      <vt:lpstr>Medieval Medicine (cont.)</vt:lpstr>
      <vt:lpstr>Washington Dept. of Health:  Germs, Prevent Their Spread</vt:lpstr>
      <vt:lpstr>Jewish Cleanliness Laws</vt:lpstr>
      <vt:lpstr>Jewish Cleanliness Laws</vt:lpstr>
      <vt:lpstr>Jewish Cleanliness Laws</vt:lpstr>
      <vt:lpstr>Forms of the Plague</vt:lpstr>
      <vt:lpstr>Consequences of the Plague </vt:lpstr>
      <vt:lpstr>Consequences of the Plague</vt:lpstr>
      <vt:lpstr>Is the Plague Gone???</vt:lpstr>
      <vt:lpstr>Is the Plague Gone???</vt:lpstr>
    </vt:vector>
  </TitlesOfParts>
  <Company>Edmonds.wednet.edu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 Mysterious Disease Laid Low Europe’s Masses</dc:title>
  <dc:creator>MerrifieldM</dc:creator>
  <cp:lastModifiedBy>Steen, Matthew    SHS - Staff</cp:lastModifiedBy>
  <cp:revision>64</cp:revision>
  <dcterms:created xsi:type="dcterms:W3CDTF">2005-09-11T21:43:42Z</dcterms:created>
  <dcterms:modified xsi:type="dcterms:W3CDTF">2018-09-26T15:40:06Z</dcterms:modified>
</cp:coreProperties>
</file>