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9" r:id="rId3"/>
    <p:sldId id="260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690B2-5478-4538-A696-158A40A73156}" type="datetimeFigureOut">
              <a:rPr lang="en-US" smtClean="0"/>
              <a:t>9/25/2014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7DAB3-118B-42C2-8ABA-A88F8F616C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965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690B2-5478-4538-A696-158A40A73156}" type="datetimeFigureOut">
              <a:rPr lang="en-US" smtClean="0"/>
              <a:t>9/25/2014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7DAB3-118B-42C2-8ABA-A88F8F616C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810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690B2-5478-4538-A696-158A40A73156}" type="datetimeFigureOut">
              <a:rPr lang="en-US" smtClean="0"/>
              <a:t>9/25/2014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7DAB3-118B-42C2-8ABA-A88F8F616C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9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690B2-5478-4538-A696-158A40A73156}" type="datetimeFigureOut">
              <a:rPr lang="en-US" smtClean="0"/>
              <a:t>9/25/2014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7DAB3-118B-42C2-8ABA-A88F8F616C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166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690B2-5478-4538-A696-158A40A73156}" type="datetimeFigureOut">
              <a:rPr lang="en-US" smtClean="0"/>
              <a:t>9/25/2014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7DAB3-118B-42C2-8ABA-A88F8F616C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383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690B2-5478-4538-A696-158A40A73156}" type="datetimeFigureOut">
              <a:rPr lang="en-US" smtClean="0"/>
              <a:t>9/25/2014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7DAB3-118B-42C2-8ABA-A88F8F616C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593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690B2-5478-4538-A696-158A40A73156}" type="datetimeFigureOut">
              <a:rPr lang="en-US" smtClean="0"/>
              <a:t>9/25/2014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7DAB3-118B-42C2-8ABA-A88F8F616C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568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690B2-5478-4538-A696-158A40A73156}" type="datetimeFigureOut">
              <a:rPr lang="en-US" smtClean="0"/>
              <a:t>9/25/2014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7DAB3-118B-42C2-8ABA-A88F8F616C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722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690B2-5478-4538-A696-158A40A73156}" type="datetimeFigureOut">
              <a:rPr lang="en-US" smtClean="0"/>
              <a:t>9/25/2014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7DAB3-118B-42C2-8ABA-A88F8F616C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696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690B2-5478-4538-A696-158A40A73156}" type="datetimeFigureOut">
              <a:rPr lang="en-US" smtClean="0"/>
              <a:t>9/25/2014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7DAB3-118B-42C2-8ABA-A88F8F616C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441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690B2-5478-4538-A696-158A40A73156}" type="datetimeFigureOut">
              <a:rPr lang="en-US" smtClean="0"/>
              <a:t>9/25/2014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7DAB3-118B-42C2-8ABA-A88F8F616C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705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C690B2-5478-4538-A696-158A40A73156}" type="datetimeFigureOut">
              <a:rPr lang="en-US" smtClean="0"/>
              <a:t>9/25/2014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E7DAB3-118B-42C2-8ABA-A88F8F616C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152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3"/>
          <p:cNvSpPr>
            <a:spLocks noGrp="1"/>
          </p:cNvSpPr>
          <p:nvPr>
            <p:ph type="title" idx="4294967295"/>
          </p:nvPr>
        </p:nvSpPr>
        <p:spPr>
          <a:xfrm>
            <a:off x="76200" y="228600"/>
            <a:ext cx="8591550" cy="1066800"/>
          </a:xfrm>
        </p:spPr>
        <p:txBody>
          <a:bodyPr rtlCol="0">
            <a:normAutofit/>
          </a:bodyPr>
          <a:lstStyle/>
          <a:p>
            <a:pPr marL="484632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  <a:cs typeface="Tunga" pitchFamily="34" charset="0"/>
              </a:rPr>
              <a:t>9</a:t>
            </a:r>
            <a:r>
              <a:rPr lang="en-US" baseline="30000" dirty="0" smtClean="0">
                <a:solidFill>
                  <a:schemeClr val="accent1">
                    <a:tint val="83000"/>
                    <a:satMod val="150000"/>
                  </a:schemeClr>
                </a:solidFill>
                <a:cs typeface="Tunga" pitchFamily="34" charset="0"/>
              </a:rPr>
              <a:t>th</a:t>
            </a: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  <a:cs typeface="Tunga" pitchFamily="34" charset="0"/>
              </a:rPr>
              <a:t> Honors </a:t>
            </a:r>
            <a:r>
              <a:rPr lang="en-US" dirty="0" smtClean="0">
                <a:solidFill>
                  <a:srgbClr val="FF0000"/>
                </a:solidFill>
                <a:cs typeface="Tunga" pitchFamily="34" charset="0"/>
              </a:rPr>
              <a:t>9.25.14</a:t>
            </a:r>
            <a:endParaRPr lang="en-US" dirty="0" smtClean="0">
              <a:solidFill>
                <a:srgbClr val="FF0000"/>
              </a:solidFill>
              <a:cs typeface="Tunga" pitchFamily="34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4294967295"/>
          </p:nvPr>
        </p:nvSpPr>
        <p:spPr>
          <a:xfrm>
            <a:off x="0" y="1143000"/>
            <a:ext cx="4343400" cy="4525963"/>
          </a:xfrm>
        </p:spPr>
        <p:txBody>
          <a:bodyPr rtlCol="0">
            <a:normAutofit fontScale="62500" lnSpcReduction="20000"/>
          </a:bodyPr>
          <a:lstStyle/>
          <a:p>
            <a:pPr marL="273050" indent="-273050" fontAlgn="auto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n-US" sz="3600" b="1" u="sng" dirty="0" smtClean="0"/>
              <a:t>Turn in:</a:t>
            </a:r>
            <a:r>
              <a:rPr lang="en-US" sz="3600" b="1" dirty="0" smtClean="0"/>
              <a:t> </a:t>
            </a:r>
          </a:p>
          <a:p>
            <a:pPr marL="273050" indent="-273050" fontAlgn="auto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endParaRPr lang="en-US" sz="3600" b="1" dirty="0" smtClean="0"/>
          </a:p>
          <a:p>
            <a:pPr marL="673100" lvl="1" indent="-273050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b="1" dirty="0" smtClean="0"/>
              <a:t>Nothing…yet</a:t>
            </a:r>
          </a:p>
          <a:p>
            <a:pPr marL="1073150" lvl="2" indent="-273050">
              <a:lnSpc>
                <a:spcPct val="90000"/>
              </a:lnSpc>
              <a:buFont typeface="Wingdings" pitchFamily="2" charset="2"/>
              <a:buChar char="Ø"/>
              <a:defRPr/>
            </a:pPr>
            <a:endParaRPr lang="en-US" b="1" dirty="0" smtClean="0"/>
          </a:p>
          <a:p>
            <a:pPr marL="673100" lvl="1" indent="-273050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b="1" dirty="0" smtClean="0"/>
          </a:p>
          <a:p>
            <a:pPr marL="273050" indent="-273050">
              <a:lnSpc>
                <a:spcPct val="90000"/>
              </a:lnSpc>
              <a:buNone/>
              <a:defRPr/>
            </a:pPr>
            <a:endParaRPr lang="en-US" b="1" dirty="0" smtClean="0"/>
          </a:p>
          <a:p>
            <a:pPr marL="273050" indent="-273050" fontAlgn="auto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n-US" sz="3600" b="1" u="sng" dirty="0" smtClean="0"/>
              <a:t>Take out:</a:t>
            </a:r>
            <a:r>
              <a:rPr lang="en-US" sz="3600" b="1" dirty="0" smtClean="0"/>
              <a:t> </a:t>
            </a:r>
          </a:p>
          <a:p>
            <a:pPr marL="273050" indent="-273050" fontAlgn="auto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3600" b="1" dirty="0" smtClean="0"/>
          </a:p>
          <a:p>
            <a:pPr marL="673100" lvl="1" indent="-273050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b="1" dirty="0" smtClean="0"/>
              <a:t>Planner, </a:t>
            </a:r>
            <a:r>
              <a:rPr lang="en-US" b="1" dirty="0" smtClean="0"/>
              <a:t>Readings/Notes (on all), Maslow reading</a:t>
            </a:r>
            <a:endParaRPr lang="en-US" b="1" dirty="0" smtClean="0"/>
          </a:p>
          <a:p>
            <a:pPr marL="673100" lvl="1" indent="-273050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b="1" dirty="0" smtClean="0"/>
          </a:p>
          <a:p>
            <a:pPr marL="273050" indent="-273050" fontAlgn="auto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n-US" sz="3600" b="1" u="sng" dirty="0" smtClean="0"/>
              <a:t>Today’s Learning Objectives:</a:t>
            </a:r>
          </a:p>
          <a:p>
            <a:pPr marL="273050" indent="-273050" fontAlgn="auto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3600" b="1" u="sng" dirty="0" smtClean="0"/>
          </a:p>
          <a:p>
            <a:pPr marL="576263" lvl="1" indent="-273050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3200" b="1" dirty="0" smtClean="0"/>
              <a:t>I can </a:t>
            </a:r>
            <a:r>
              <a:rPr lang="en-US" sz="3200" b="1" dirty="0" smtClean="0"/>
              <a:t>explain how varying levels of motivations impact the actions of humans within civilizations.</a:t>
            </a:r>
            <a:endParaRPr lang="en-US" sz="3200" b="1" dirty="0" smtClean="0"/>
          </a:p>
          <a:p>
            <a:pPr marL="273050" indent="-273050" fontAlgn="auto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endParaRPr lang="en-US" dirty="0" smtClean="0"/>
          </a:p>
        </p:txBody>
      </p:sp>
      <p:sp>
        <p:nvSpPr>
          <p:cNvPr id="27652" name="Content Placeholder 9"/>
          <p:cNvSpPr>
            <a:spLocks noGrp="1"/>
          </p:cNvSpPr>
          <p:nvPr>
            <p:ph sz="quarter" idx="4294967295"/>
          </p:nvPr>
        </p:nvSpPr>
        <p:spPr>
          <a:xfrm>
            <a:off x="4645025" y="1219200"/>
            <a:ext cx="4498975" cy="4602163"/>
          </a:xfrm>
        </p:spPr>
        <p:txBody>
          <a:bodyPr rtlCol="0">
            <a:normAutofit fontScale="70000" lnSpcReduction="20000"/>
          </a:bodyPr>
          <a:lstStyle/>
          <a:p>
            <a:pPr marL="5715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b="1" u="sng" dirty="0" smtClean="0"/>
              <a:t>Today’s Agenda:</a:t>
            </a:r>
          </a:p>
          <a:p>
            <a:pPr marL="400050"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2400" dirty="0" smtClean="0"/>
              <a:t>Maslow’s Hierarchy</a:t>
            </a:r>
          </a:p>
          <a:p>
            <a:pPr marL="800100" lvl="1">
              <a:buFont typeface="Wingdings" panose="05000000000000000000" pitchFamily="2" charset="2"/>
              <a:buChar char="Ø"/>
              <a:defRPr/>
            </a:pPr>
            <a:r>
              <a:rPr lang="en-US" sz="2000" dirty="0" smtClean="0"/>
              <a:t>Self-Actualization</a:t>
            </a:r>
          </a:p>
          <a:p>
            <a:pPr marL="400050">
              <a:buFont typeface="Wingdings" panose="05000000000000000000" pitchFamily="2" charset="2"/>
              <a:buChar char="Ø"/>
              <a:defRPr/>
            </a:pPr>
            <a:r>
              <a:rPr lang="en-US" sz="2400" dirty="0" smtClean="0"/>
              <a:t>Put Maslow’s theory into practice</a:t>
            </a:r>
          </a:p>
          <a:p>
            <a:pPr marL="800100" lvl="1">
              <a:buFont typeface="Wingdings" panose="05000000000000000000" pitchFamily="2" charset="2"/>
              <a:buChar char="Ø"/>
              <a:defRPr/>
            </a:pPr>
            <a:r>
              <a:rPr lang="en-US" sz="2000" i="1" dirty="0" smtClean="0"/>
              <a:t>Life of Pi, </a:t>
            </a:r>
            <a:r>
              <a:rPr lang="en-US" sz="2000" dirty="0" smtClean="0"/>
              <a:t>Elements of Culture, Sumerian and Egyptian civilization</a:t>
            </a:r>
            <a:endParaRPr lang="en-US" sz="2000" i="1" dirty="0" smtClean="0"/>
          </a:p>
          <a:p>
            <a:pPr marL="57150" indent="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2800" dirty="0" smtClean="0"/>
          </a:p>
          <a:p>
            <a:pPr marL="5715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800" b="1" u="sng" dirty="0" smtClean="0"/>
              <a:t>HW:</a:t>
            </a:r>
            <a:r>
              <a:rPr lang="en-US" sz="2800" dirty="0" smtClean="0"/>
              <a:t> </a:t>
            </a:r>
          </a:p>
          <a:p>
            <a:pPr marL="273050" indent="-273050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en-US" b="1" dirty="0" smtClean="0"/>
              <a:t>YOUR version of Maslow’s Hierarchy</a:t>
            </a:r>
          </a:p>
          <a:p>
            <a:pPr marL="273050" indent="-273050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en-US" b="1" dirty="0" smtClean="0"/>
              <a:t>Sumerian-Egyptian </a:t>
            </a:r>
            <a:r>
              <a:rPr lang="en-US" b="1" dirty="0"/>
              <a:t>comparison rough draft (hand-written) hard copy Friday in class</a:t>
            </a:r>
          </a:p>
          <a:p>
            <a:pPr marL="673100" lvl="1" indent="-273050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en-US" i="1" dirty="0"/>
              <a:t>Electronic copy:  </a:t>
            </a:r>
            <a:r>
              <a:rPr lang="en-US" i="1" u="sng" dirty="0"/>
              <a:t>DUE to turnitin.com</a:t>
            </a:r>
            <a:r>
              <a:rPr lang="en-US" i="1" dirty="0"/>
              <a:t> by Friday 9/26/14 by </a:t>
            </a:r>
            <a:r>
              <a:rPr lang="en-US" i="1" dirty="0" smtClean="0"/>
              <a:t>11:59PM</a:t>
            </a:r>
          </a:p>
          <a:p>
            <a:pPr marL="273050" indent="-273050">
              <a:lnSpc>
                <a:spcPct val="90000"/>
              </a:lnSpc>
              <a:buFont typeface="Wingdings" pitchFamily="2" charset="2"/>
              <a:buChar char="Ø"/>
              <a:defRPr/>
            </a:pPr>
            <a:endParaRPr lang="en-US" i="1" u="sng" dirty="0"/>
          </a:p>
        </p:txBody>
      </p:sp>
    </p:spTree>
    <p:extLst>
      <p:ext uri="{BB962C8B-B14F-4D97-AF65-F5344CB8AC3E}">
        <p14:creationId xmlns:p14="http://schemas.microsoft.com/office/powerpoint/2010/main" val="176007302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3"/>
          <p:cNvSpPr>
            <a:spLocks noGrp="1"/>
          </p:cNvSpPr>
          <p:nvPr>
            <p:ph type="title" idx="4294967295"/>
          </p:nvPr>
        </p:nvSpPr>
        <p:spPr>
          <a:xfrm>
            <a:off x="76200" y="228600"/>
            <a:ext cx="8591550" cy="1066800"/>
          </a:xfrm>
        </p:spPr>
        <p:txBody>
          <a:bodyPr rtlCol="0">
            <a:normAutofit/>
          </a:bodyPr>
          <a:lstStyle/>
          <a:p>
            <a:pPr marL="484632" fontAlgn="auto">
              <a:spcAft>
                <a:spcPts val="0"/>
              </a:spcAft>
              <a:defRPr/>
            </a:pPr>
            <a:r>
              <a:rPr lang="en-US" smtClean="0">
                <a:solidFill>
                  <a:schemeClr val="accent1">
                    <a:tint val="83000"/>
                    <a:satMod val="150000"/>
                  </a:schemeClr>
                </a:solidFill>
                <a:cs typeface="Tunga" pitchFamily="34" charset="0"/>
              </a:rPr>
              <a:t>Self-Actualization</a:t>
            </a:r>
            <a:endParaRPr lang="en-US" dirty="0" smtClean="0">
              <a:solidFill>
                <a:srgbClr val="FF0000"/>
              </a:solidFill>
              <a:cs typeface="Tunga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81000" y="1295400"/>
            <a:ext cx="845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Different than the other motivators…even once fulfilled, still a motivating factor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066800" y="1828800"/>
            <a:ext cx="762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In fact, as these needs are “fed” they may motivate further…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2438400"/>
            <a:ext cx="830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Reality-centered, problem-centered, the means don’t always justify the end…(huh?)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066800" y="3186545"/>
            <a:ext cx="7391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Enjoy solitude, form deeper personal relationships, more autonomous and more likely to resist enculturation (again, huh?)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81000" y="4191000"/>
            <a:ext cx="845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sense </a:t>
            </a:r>
            <a:r>
              <a:rPr lang="en-US" b="1" dirty="0"/>
              <a:t>of </a:t>
            </a:r>
            <a:r>
              <a:rPr lang="en-US" b="1" dirty="0" smtClean="0"/>
              <a:t>humor</a:t>
            </a:r>
            <a:r>
              <a:rPr lang="en-US" dirty="0" smtClean="0"/>
              <a:t>, </a:t>
            </a:r>
            <a:r>
              <a:rPr lang="en-US" b="1" dirty="0" smtClean="0"/>
              <a:t>acceptance </a:t>
            </a:r>
            <a:r>
              <a:rPr lang="en-US" b="1" dirty="0"/>
              <a:t>of self and </a:t>
            </a:r>
            <a:r>
              <a:rPr lang="en-US" b="1" dirty="0" smtClean="0"/>
              <a:t>others</a:t>
            </a:r>
            <a:r>
              <a:rPr lang="en-US" dirty="0" smtClean="0"/>
              <a:t>, </a:t>
            </a:r>
            <a:r>
              <a:rPr lang="en-US" b="1" dirty="0" smtClean="0"/>
              <a:t>spontaneity </a:t>
            </a:r>
            <a:r>
              <a:rPr lang="en-US" b="1" dirty="0"/>
              <a:t>and </a:t>
            </a:r>
            <a:r>
              <a:rPr lang="en-US" b="1" dirty="0" smtClean="0"/>
              <a:t>simplicity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066800" y="4955309"/>
            <a:ext cx="777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humility and respect</a:t>
            </a:r>
            <a:r>
              <a:rPr lang="en-US" dirty="0"/>
              <a:t> </a:t>
            </a:r>
            <a:r>
              <a:rPr lang="en-US" dirty="0" smtClean="0"/>
              <a:t>, </a:t>
            </a:r>
            <a:r>
              <a:rPr lang="en-US" b="1" dirty="0" smtClean="0"/>
              <a:t>human </a:t>
            </a:r>
            <a:r>
              <a:rPr lang="en-US" b="1" dirty="0"/>
              <a:t>kinship</a:t>
            </a:r>
            <a:r>
              <a:rPr lang="en-US" dirty="0"/>
              <a:t> or </a:t>
            </a:r>
            <a:r>
              <a:rPr lang="en-US" i="1" dirty="0" err="1"/>
              <a:t>Gemeinschaftsgefühl</a:t>
            </a:r>
            <a:r>
              <a:rPr lang="en-US" b="1" i="1" dirty="0"/>
              <a:t> </a:t>
            </a:r>
            <a:r>
              <a:rPr lang="en-US" dirty="0" smtClean="0"/>
              <a:t>, </a:t>
            </a:r>
            <a:r>
              <a:rPr lang="en-US" b="1" dirty="0" smtClean="0"/>
              <a:t>strong</a:t>
            </a:r>
            <a:r>
              <a:rPr lang="en-US" dirty="0"/>
              <a:t> </a:t>
            </a:r>
            <a:r>
              <a:rPr lang="en-US" b="1" dirty="0"/>
              <a:t>ethics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71500" y="5486400"/>
            <a:ext cx="8077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Maslow suggests that only 2% of humans reach this level!  What do you think?!?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409984280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3"/>
          <p:cNvSpPr>
            <a:spLocks noGrp="1"/>
          </p:cNvSpPr>
          <p:nvPr>
            <p:ph type="title" idx="4294967295"/>
          </p:nvPr>
        </p:nvSpPr>
        <p:spPr>
          <a:xfrm>
            <a:off x="76200" y="228600"/>
            <a:ext cx="8591550" cy="1066800"/>
          </a:xfrm>
        </p:spPr>
        <p:txBody>
          <a:bodyPr rtlCol="0">
            <a:normAutofit/>
          </a:bodyPr>
          <a:lstStyle/>
          <a:p>
            <a:pPr marL="484632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  <a:cs typeface="Tunga" pitchFamily="34" charset="0"/>
              </a:rPr>
              <a:t>9</a:t>
            </a:r>
            <a:r>
              <a:rPr lang="en-US" baseline="30000" dirty="0" smtClean="0">
                <a:solidFill>
                  <a:schemeClr val="accent1">
                    <a:tint val="83000"/>
                    <a:satMod val="150000"/>
                  </a:schemeClr>
                </a:solidFill>
                <a:cs typeface="Tunga" pitchFamily="34" charset="0"/>
              </a:rPr>
              <a:t>th</a:t>
            </a: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  <a:cs typeface="Tunga" pitchFamily="34" charset="0"/>
              </a:rPr>
              <a:t> Honors </a:t>
            </a:r>
            <a:r>
              <a:rPr lang="en-US" dirty="0" smtClean="0">
                <a:solidFill>
                  <a:srgbClr val="FF0000"/>
                </a:solidFill>
                <a:cs typeface="Tunga" pitchFamily="34" charset="0"/>
              </a:rPr>
              <a:t>9.25.14</a:t>
            </a:r>
            <a:endParaRPr lang="en-US" dirty="0" smtClean="0">
              <a:solidFill>
                <a:srgbClr val="FF0000"/>
              </a:solidFill>
              <a:cs typeface="Tunga" pitchFamily="34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4294967295"/>
          </p:nvPr>
        </p:nvSpPr>
        <p:spPr>
          <a:xfrm>
            <a:off x="0" y="1143000"/>
            <a:ext cx="4343400" cy="4525963"/>
          </a:xfrm>
        </p:spPr>
        <p:txBody>
          <a:bodyPr rtlCol="0">
            <a:normAutofit fontScale="62500" lnSpcReduction="20000"/>
          </a:bodyPr>
          <a:lstStyle/>
          <a:p>
            <a:pPr marL="273050" indent="-273050" fontAlgn="auto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n-US" sz="3600" b="1" u="sng" dirty="0" smtClean="0"/>
              <a:t>Turn in:</a:t>
            </a:r>
            <a:r>
              <a:rPr lang="en-US" sz="3600" b="1" dirty="0" smtClean="0"/>
              <a:t> </a:t>
            </a:r>
          </a:p>
          <a:p>
            <a:pPr marL="273050" indent="-273050" fontAlgn="auto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endParaRPr lang="en-US" sz="3600" b="1" dirty="0" smtClean="0"/>
          </a:p>
          <a:p>
            <a:pPr marL="673100" lvl="1" indent="-273050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b="1" dirty="0" smtClean="0"/>
              <a:t>Nothing…yet</a:t>
            </a:r>
          </a:p>
          <a:p>
            <a:pPr marL="1073150" lvl="2" indent="-273050">
              <a:lnSpc>
                <a:spcPct val="90000"/>
              </a:lnSpc>
              <a:buFont typeface="Wingdings" pitchFamily="2" charset="2"/>
              <a:buChar char="Ø"/>
              <a:defRPr/>
            </a:pPr>
            <a:endParaRPr lang="en-US" b="1" dirty="0" smtClean="0"/>
          </a:p>
          <a:p>
            <a:pPr marL="673100" lvl="1" indent="-273050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b="1" dirty="0" smtClean="0"/>
          </a:p>
          <a:p>
            <a:pPr marL="273050" indent="-273050">
              <a:lnSpc>
                <a:spcPct val="90000"/>
              </a:lnSpc>
              <a:buNone/>
              <a:defRPr/>
            </a:pPr>
            <a:endParaRPr lang="en-US" b="1" dirty="0" smtClean="0"/>
          </a:p>
          <a:p>
            <a:pPr marL="273050" indent="-273050" fontAlgn="auto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n-US" sz="3600" b="1" u="sng" dirty="0" smtClean="0"/>
              <a:t>Take out:</a:t>
            </a:r>
            <a:r>
              <a:rPr lang="en-US" sz="3600" b="1" dirty="0" smtClean="0"/>
              <a:t> </a:t>
            </a:r>
          </a:p>
          <a:p>
            <a:pPr marL="273050" indent="-273050" fontAlgn="auto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3600" b="1" dirty="0" smtClean="0"/>
          </a:p>
          <a:p>
            <a:pPr marL="673100" lvl="1" indent="-273050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b="1" dirty="0" smtClean="0"/>
              <a:t>Planner, </a:t>
            </a:r>
            <a:r>
              <a:rPr lang="en-US" b="1" dirty="0" smtClean="0"/>
              <a:t>Readings/Notes (on all), Maslow reading</a:t>
            </a:r>
            <a:endParaRPr lang="en-US" b="1" dirty="0" smtClean="0"/>
          </a:p>
          <a:p>
            <a:pPr marL="673100" lvl="1" indent="-273050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b="1" dirty="0" smtClean="0"/>
          </a:p>
          <a:p>
            <a:pPr marL="273050" indent="-273050" fontAlgn="auto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n-US" sz="3600" b="1" u="sng" dirty="0" smtClean="0"/>
              <a:t>Today’s Learning Objectives:</a:t>
            </a:r>
          </a:p>
          <a:p>
            <a:pPr marL="273050" indent="-273050" fontAlgn="auto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3600" b="1" u="sng" dirty="0" smtClean="0"/>
          </a:p>
          <a:p>
            <a:pPr marL="576263" lvl="1" indent="-273050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3200" b="1" dirty="0" smtClean="0"/>
              <a:t>I can </a:t>
            </a:r>
            <a:r>
              <a:rPr lang="en-US" sz="3200" b="1" dirty="0" smtClean="0"/>
              <a:t>explain how varying levels of motivations impact the actions of humans within civilizations.</a:t>
            </a:r>
            <a:endParaRPr lang="en-US" sz="3200" b="1" dirty="0" smtClean="0"/>
          </a:p>
          <a:p>
            <a:pPr marL="273050" indent="-273050" fontAlgn="auto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endParaRPr lang="en-US" dirty="0" smtClean="0"/>
          </a:p>
        </p:txBody>
      </p:sp>
      <p:sp>
        <p:nvSpPr>
          <p:cNvPr id="27652" name="Content Placeholder 9"/>
          <p:cNvSpPr>
            <a:spLocks noGrp="1"/>
          </p:cNvSpPr>
          <p:nvPr>
            <p:ph sz="quarter" idx="4294967295"/>
          </p:nvPr>
        </p:nvSpPr>
        <p:spPr>
          <a:xfrm>
            <a:off x="4645025" y="1219200"/>
            <a:ext cx="4498975" cy="4602163"/>
          </a:xfrm>
        </p:spPr>
        <p:txBody>
          <a:bodyPr rtlCol="0">
            <a:normAutofit fontScale="70000" lnSpcReduction="20000"/>
          </a:bodyPr>
          <a:lstStyle/>
          <a:p>
            <a:pPr marL="5715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b="1" u="sng" dirty="0" smtClean="0"/>
              <a:t>Today’s Agenda:</a:t>
            </a:r>
          </a:p>
          <a:p>
            <a:pPr marL="400050"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2400" dirty="0" smtClean="0"/>
              <a:t>Maslow’s Hierarchy</a:t>
            </a:r>
          </a:p>
          <a:p>
            <a:pPr marL="800100" lvl="1">
              <a:buFont typeface="Wingdings" panose="05000000000000000000" pitchFamily="2" charset="2"/>
              <a:buChar char="Ø"/>
              <a:defRPr/>
            </a:pPr>
            <a:r>
              <a:rPr lang="en-US" sz="2000" dirty="0" smtClean="0"/>
              <a:t>Self-Actualization</a:t>
            </a:r>
          </a:p>
          <a:p>
            <a:pPr marL="400050">
              <a:buFont typeface="Wingdings" panose="05000000000000000000" pitchFamily="2" charset="2"/>
              <a:buChar char="Ø"/>
              <a:defRPr/>
            </a:pPr>
            <a:r>
              <a:rPr lang="en-US" sz="2400" dirty="0" smtClean="0"/>
              <a:t>Put Maslow’s theory into practice</a:t>
            </a:r>
          </a:p>
          <a:p>
            <a:pPr marL="800100" lvl="1">
              <a:buFont typeface="Wingdings" panose="05000000000000000000" pitchFamily="2" charset="2"/>
              <a:buChar char="Ø"/>
              <a:defRPr/>
            </a:pPr>
            <a:r>
              <a:rPr lang="en-US" sz="2000" i="1" dirty="0" smtClean="0"/>
              <a:t>Life of Pi, </a:t>
            </a:r>
            <a:r>
              <a:rPr lang="en-US" sz="2000" dirty="0" smtClean="0"/>
              <a:t>Elements of Culture, Sumerian and Egyptian civilization</a:t>
            </a:r>
            <a:endParaRPr lang="en-US" sz="2000" i="1" dirty="0" smtClean="0"/>
          </a:p>
          <a:p>
            <a:pPr marL="57150" indent="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2800" dirty="0" smtClean="0"/>
          </a:p>
          <a:p>
            <a:pPr marL="5715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800" b="1" u="sng" dirty="0" smtClean="0"/>
              <a:t>HW:</a:t>
            </a:r>
            <a:r>
              <a:rPr lang="en-US" sz="2800" dirty="0" smtClean="0"/>
              <a:t> </a:t>
            </a:r>
          </a:p>
          <a:p>
            <a:pPr marL="273050" indent="-273050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en-US" b="1" dirty="0" smtClean="0"/>
              <a:t>YOUR version of Maslow’s Hierarchy</a:t>
            </a:r>
          </a:p>
          <a:p>
            <a:pPr marL="273050" indent="-273050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en-US" b="1" dirty="0" smtClean="0"/>
              <a:t>Sumerian-Egyptian </a:t>
            </a:r>
            <a:r>
              <a:rPr lang="en-US" b="1" dirty="0"/>
              <a:t>comparison rough draft (hand-written) hard copy Friday in class</a:t>
            </a:r>
          </a:p>
          <a:p>
            <a:pPr marL="673100" lvl="1" indent="-273050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en-US" i="1" dirty="0"/>
              <a:t>Electronic copy:  </a:t>
            </a:r>
            <a:r>
              <a:rPr lang="en-US" i="1" u="sng" dirty="0"/>
              <a:t>DUE to turnitin.com</a:t>
            </a:r>
            <a:r>
              <a:rPr lang="en-US" i="1" dirty="0"/>
              <a:t> by Friday 9/26/14 by </a:t>
            </a:r>
            <a:r>
              <a:rPr lang="en-US" i="1" dirty="0" smtClean="0"/>
              <a:t>11:59PM</a:t>
            </a:r>
          </a:p>
          <a:p>
            <a:pPr marL="273050" indent="-273050">
              <a:lnSpc>
                <a:spcPct val="90000"/>
              </a:lnSpc>
              <a:buFont typeface="Wingdings" pitchFamily="2" charset="2"/>
              <a:buChar char="Ø"/>
              <a:defRPr/>
            </a:pPr>
            <a:endParaRPr lang="en-US" i="1" u="sng" dirty="0"/>
          </a:p>
        </p:txBody>
      </p:sp>
    </p:spTree>
    <p:extLst>
      <p:ext uri="{BB962C8B-B14F-4D97-AF65-F5344CB8AC3E}">
        <p14:creationId xmlns:p14="http://schemas.microsoft.com/office/powerpoint/2010/main" val="351482684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280</Words>
  <Application>Microsoft Office PowerPoint</Application>
  <PresentationFormat>On-screen Show (4:3)</PresentationFormat>
  <Paragraphs>56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9th Honors 9.25.14</vt:lpstr>
      <vt:lpstr>Self-Actualization</vt:lpstr>
      <vt:lpstr>9th Honors 9.25.14</vt:lpstr>
    </vt:vector>
  </TitlesOfParts>
  <Company>Issaquah School District 411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9th Honors 9.25.14</dc:title>
  <dc:creator>Windows User</dc:creator>
  <cp:lastModifiedBy>Windows User</cp:lastModifiedBy>
  <cp:revision>4</cp:revision>
  <dcterms:created xsi:type="dcterms:W3CDTF">2014-09-25T13:15:16Z</dcterms:created>
  <dcterms:modified xsi:type="dcterms:W3CDTF">2014-09-25T14:14:20Z</dcterms:modified>
</cp:coreProperties>
</file>