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7" r:id="rId4"/>
    <p:sldId id="263" r:id="rId5"/>
    <p:sldId id="264" r:id="rId6"/>
    <p:sldId id="265" r:id="rId7"/>
    <p:sldId id="260" r:id="rId8"/>
    <p:sldId id="261" r:id="rId9"/>
    <p:sldId id="262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A01DF-7D63-4C97-B614-1DA9809D5F5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DC0DE-3CF4-4200-AFD4-557B2B6A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39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10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2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11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69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2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00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3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21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4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41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5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45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6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65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7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88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8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24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9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7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4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4A3C-8CF3-4FA5-9FDB-B248017D366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Na46HeWg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IB Psych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9/7/17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52400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sz="5800" b="1" u="sng" dirty="0"/>
              <a:t>Turn in:</a:t>
            </a:r>
            <a:r>
              <a:rPr lang="en-US" sz="5800" b="1" dirty="0"/>
              <a:t> 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6000" b="1" dirty="0"/>
              <a:t>Nothing</a:t>
            </a:r>
            <a:endParaRPr lang="en-US" sz="56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60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5800" b="1" dirty="0"/>
          </a:p>
          <a:p>
            <a:pPr marL="0" indent="0">
              <a:buNone/>
              <a:defRPr/>
            </a:pPr>
            <a:r>
              <a:rPr lang="en-US" sz="5800" b="1" u="sng" dirty="0"/>
              <a:t>Take out :</a:t>
            </a:r>
            <a:r>
              <a:rPr lang="en-US" sz="5800" b="1" dirty="0"/>
              <a:t> </a:t>
            </a:r>
          </a:p>
          <a:p>
            <a:pPr marL="273050" indent="-273050">
              <a:buNone/>
              <a:defRPr/>
            </a:pPr>
            <a:endParaRPr lang="en-US" sz="5800" b="1" dirty="0"/>
          </a:p>
          <a:p>
            <a:pPr marL="673100" lvl="1" indent="-273050">
              <a:buFont typeface="Wingdings" pitchFamily="2" charset="2"/>
              <a:buChar char="Ø"/>
              <a:defRPr/>
            </a:pPr>
            <a:r>
              <a:rPr lang="en-US" sz="5800" b="1" i="1" dirty="0"/>
              <a:t>Syllabus</a:t>
            </a:r>
          </a:p>
          <a:p>
            <a:pPr marL="673100" lvl="1" indent="-273050">
              <a:buFont typeface="Wingdings" pitchFamily="2" charset="2"/>
              <a:buChar char="Ø"/>
              <a:defRPr/>
            </a:pPr>
            <a:endParaRPr lang="en-US" sz="5800" b="1" i="1" dirty="0"/>
          </a:p>
          <a:p>
            <a:pPr marL="673100" lvl="1" indent="-273050">
              <a:buFont typeface="Wingdings" pitchFamily="2" charset="2"/>
              <a:buChar char="Ø"/>
              <a:defRPr/>
            </a:pPr>
            <a:endParaRPr lang="en-US" sz="5800" b="1" dirty="0"/>
          </a:p>
          <a:p>
            <a:pPr marL="0" indent="0">
              <a:buNone/>
              <a:defRPr/>
            </a:pPr>
            <a:r>
              <a:rPr lang="en-US" sz="5800" b="1" u="sng" dirty="0"/>
              <a:t>Today’s Learning Objectives:</a:t>
            </a:r>
          </a:p>
          <a:p>
            <a:pPr marL="273050" indent="-273050">
              <a:buNone/>
              <a:defRPr/>
            </a:pPr>
            <a:endParaRPr lang="en-US" sz="5800" b="1" u="sng" dirty="0"/>
          </a:p>
          <a:p>
            <a:pPr marL="576263" lvl="1" indent="-273050">
              <a:buFont typeface="Wingdings" pitchFamily="2" charset="2"/>
              <a:buChar char="Ø"/>
              <a:defRPr/>
            </a:pPr>
            <a:r>
              <a:rPr lang="en-US" sz="5800" b="1" dirty="0"/>
              <a:t>I can understand the design of the course.</a:t>
            </a:r>
            <a:endParaRPr lang="en-US" u="sng" dirty="0" smtClean="0">
              <a:solidFill>
                <a:schemeClr val="tx1"/>
              </a:solidFill>
            </a:endParaRPr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169026" y="1219200"/>
            <a:ext cx="5502274" cy="5638800"/>
          </a:xfrm>
        </p:spPr>
        <p:txBody>
          <a:bodyPr rtlCol="0">
            <a:normAutofit fontScale="32500" lnSpcReduction="20000"/>
          </a:bodyPr>
          <a:lstStyle/>
          <a:p>
            <a:pPr marL="57150" indent="0">
              <a:buNone/>
              <a:defRPr/>
            </a:pPr>
            <a:r>
              <a:rPr lang="en-US" sz="9600" b="1" u="sng" dirty="0"/>
              <a:t>Today’s Agenda: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9600" b="1" dirty="0" smtClean="0"/>
              <a:t>Syllabus Questions so far…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9600" b="1" dirty="0" smtClean="0"/>
              <a:t>Our first discussion</a:t>
            </a:r>
            <a:endParaRPr lang="en-US" sz="96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96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10000" b="1" dirty="0"/>
          </a:p>
          <a:p>
            <a:pPr marL="457200" lvl="1" indent="0">
              <a:buNone/>
              <a:defRPr/>
            </a:pPr>
            <a:endParaRPr lang="en-US" sz="9600" b="1" dirty="0"/>
          </a:p>
          <a:p>
            <a:pPr marL="57150" indent="0">
              <a:buNone/>
              <a:defRPr/>
            </a:pPr>
            <a:r>
              <a:rPr lang="en-US" sz="9600" b="1" u="sng" dirty="0"/>
              <a:t>HW:</a:t>
            </a:r>
            <a:endParaRPr lang="en-US" sz="9600" b="1" dirty="0"/>
          </a:p>
          <a:p>
            <a:pPr marL="57150" indent="0">
              <a:buNone/>
              <a:defRPr/>
            </a:pPr>
            <a:r>
              <a:rPr lang="en-US" sz="9600" b="1" dirty="0" smtClean="0"/>
              <a:t>Both Due:  Monday 9/11/17</a:t>
            </a:r>
          </a:p>
          <a:p>
            <a:pPr marL="971550" lvl="1" indent="-457200">
              <a:buFont typeface="Wingdings" pitchFamily="2" charset="2"/>
              <a:buChar char="Ø"/>
              <a:defRPr/>
            </a:pPr>
            <a:r>
              <a:rPr lang="en-US" sz="9200" b="1" dirty="0" smtClean="0"/>
              <a:t>Syllabus</a:t>
            </a:r>
            <a:endParaRPr lang="en-US" sz="9200" b="1" dirty="0"/>
          </a:p>
          <a:p>
            <a:pPr marL="971550" lvl="1" indent="-457200">
              <a:buFont typeface="Wingdings" pitchFamily="2" charset="2"/>
              <a:buChar char="Ø"/>
              <a:defRPr/>
            </a:pPr>
            <a:r>
              <a:rPr lang="en-US" sz="9200" b="1" dirty="0"/>
              <a:t>Online Survey</a:t>
            </a:r>
            <a:endParaRPr lang="en-US" sz="8400" b="1" dirty="0"/>
          </a:p>
          <a:p>
            <a:pPr marL="57150" indent="0">
              <a:buNone/>
              <a:defRPr/>
            </a:pPr>
            <a:endParaRPr lang="en-US" sz="7400" b="1" u="sng" dirty="0"/>
          </a:p>
          <a:p>
            <a:pPr marL="57150" indent="0">
              <a:buNone/>
              <a:defRPr/>
            </a:pPr>
            <a:endParaRPr lang="en-US" sz="7400" b="1" u="sng" dirty="0"/>
          </a:p>
          <a:p>
            <a:pPr marL="57150" indent="0">
              <a:buNone/>
              <a:defRPr/>
            </a:pPr>
            <a:endParaRPr lang="en-US" sz="4500" b="1" u="sng" dirty="0"/>
          </a:p>
          <a:p>
            <a:pPr marL="457200" lvl="1" indent="0">
              <a:buFont typeface="Wingdings" pitchFamily="2" charset="2"/>
              <a:buChar char="Ø"/>
              <a:defRPr/>
            </a:pPr>
            <a:endParaRPr lang="en-US" sz="9200" b="1" dirty="0"/>
          </a:p>
        </p:txBody>
      </p:sp>
    </p:spTree>
    <p:extLst>
      <p:ext uri="{BB962C8B-B14F-4D97-AF65-F5344CB8AC3E}">
        <p14:creationId xmlns:p14="http://schemas.microsoft.com/office/powerpoint/2010/main" val="3775778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Agree or Disagree?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" name="▶ Marshall Davis Jones  Touchsc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49"/>
            <a:ext cx="1219200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2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Have you ever experienced this???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045" y="3244334"/>
            <a:ext cx="5049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www.youtube.com/watch?v=OINa46HeWg8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38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A few thoughts on Discussion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12192000" cy="5334000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6000" b="1" dirty="0" smtClean="0"/>
              <a:t>Let’s keep it “academic”</a:t>
            </a:r>
          </a:p>
          <a:p>
            <a:pPr marL="0" indent="0" algn="ctr">
              <a:buNone/>
              <a:defRPr/>
            </a:pPr>
            <a:endParaRPr lang="en-US" sz="6000" b="1" dirty="0"/>
          </a:p>
          <a:p>
            <a:pPr marL="0" indent="0" algn="ctr">
              <a:buNone/>
              <a:defRPr/>
            </a:pPr>
            <a:r>
              <a:rPr lang="en-US" sz="6000" b="1" dirty="0" smtClean="0"/>
              <a:t>Let’s challenge ideas, not the people presenting those ideas</a:t>
            </a:r>
          </a:p>
          <a:p>
            <a:pPr marL="0" indent="0" algn="ctr">
              <a:buNone/>
              <a:defRPr/>
            </a:pPr>
            <a:endParaRPr lang="en-US" sz="6000" b="1" dirty="0"/>
          </a:p>
          <a:p>
            <a:pPr marL="0" indent="0" algn="ctr">
              <a:buNone/>
              <a:defRPr/>
            </a:pPr>
            <a:r>
              <a:rPr lang="en-US" sz="6000" b="1" dirty="0" smtClean="0"/>
              <a:t>We don’t have to agree </a:t>
            </a:r>
            <a:r>
              <a:rPr lang="en-US" sz="6000" b="1" smtClean="0"/>
              <a:t>on everything…</a:t>
            </a:r>
            <a:endParaRPr lang="en-US" sz="6000" b="1" dirty="0" smtClean="0"/>
          </a:p>
          <a:p>
            <a:pPr marL="0" indent="0" algn="ctr">
              <a:buNone/>
              <a:defRPr/>
            </a:pPr>
            <a:endParaRPr lang="en-US" sz="6000" b="1" u="sng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en-US" sz="32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1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Question?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12192000" cy="53340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dirty="0" smtClean="0"/>
              <a:t>What do you believe is the most significant invention of human history?</a:t>
            </a:r>
          </a:p>
          <a:p>
            <a:pPr marL="0" indent="0" algn="ctr">
              <a:buNone/>
              <a:defRPr/>
            </a:pPr>
            <a:endParaRPr lang="en-US" sz="6000" b="1" dirty="0"/>
          </a:p>
          <a:p>
            <a:pPr marL="0" indent="0" algn="ctr">
              <a:buNone/>
              <a:defRPr/>
            </a:pPr>
            <a:r>
              <a:rPr lang="en-US" sz="6000" b="1" dirty="0" smtClean="0"/>
              <a:t>Why?  How has it improved humanity?</a:t>
            </a:r>
          </a:p>
          <a:p>
            <a:pPr marL="0" indent="0" algn="ctr">
              <a:buNone/>
              <a:defRPr/>
            </a:pPr>
            <a:endParaRPr lang="en-US" sz="6000" b="1" u="sng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en-US" sz="32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93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12192000" cy="53340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en-US" sz="6000" b="1" u="sng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en-US" sz="3200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08944"/>
              </p:ext>
            </p:extLst>
          </p:nvPr>
        </p:nvGraphicFramePr>
        <p:xfrm>
          <a:off x="232754" y="204277"/>
          <a:ext cx="11845638" cy="801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2819">
                  <a:extLst>
                    <a:ext uri="{9D8B030D-6E8A-4147-A177-3AD203B41FA5}">
                      <a16:colId xmlns:a16="http://schemas.microsoft.com/office/drawing/2014/main" val="2123657104"/>
                    </a:ext>
                  </a:extLst>
                </a:gridCol>
                <a:gridCol w="5922819">
                  <a:extLst>
                    <a:ext uri="{9D8B030D-6E8A-4147-A177-3AD203B41FA5}">
                      <a16:colId xmlns:a16="http://schemas.microsoft.com/office/drawing/2014/main" val="3082347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Invention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Significance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7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Railroads/Boats</a:t>
                      </a:r>
                    </a:p>
                    <a:p>
                      <a:r>
                        <a:rPr lang="en-US" dirty="0" smtClean="0"/>
                        <a:t>Plumbing—indoor</a:t>
                      </a:r>
                    </a:p>
                    <a:p>
                      <a:r>
                        <a:rPr lang="en-US" dirty="0" smtClean="0"/>
                        <a:t>Language—written/pencil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Money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creation of settlements/farming agriculture…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The computer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Phones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fax/printer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Vaccines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Bank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Film/TV/News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Guns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Laws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Connecting crops/country/goods/people</a:t>
                      </a:r>
                    </a:p>
                    <a:p>
                      <a:r>
                        <a:rPr lang="en-US" dirty="0" smtClean="0"/>
                        <a:t>Sanitary conditions &amp;</a:t>
                      </a:r>
                      <a:r>
                        <a:rPr lang="en-US" baseline="0" dirty="0" smtClean="0"/>
                        <a:t> spread of disease</a:t>
                      </a:r>
                    </a:p>
                    <a:p>
                      <a:r>
                        <a:rPr lang="en-US" baseline="0" dirty="0" smtClean="0"/>
                        <a:t>Allows us to communicate with each other</a:t>
                      </a:r>
                    </a:p>
                    <a:p>
                      <a:r>
                        <a:rPr lang="en-US" baseline="0" dirty="0" smtClean="0"/>
                        <a:t>Motivation to countless peoples to do things…</a:t>
                      </a:r>
                    </a:p>
                    <a:p>
                      <a:r>
                        <a:rPr lang="en-US" dirty="0" smtClean="0"/>
                        <a:t>Allowed for specialization of labor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Foundation of interaction with the world in a more efficient</a:t>
                      </a:r>
                      <a:r>
                        <a:rPr lang="en-US" baseline="0" dirty="0" smtClean="0"/>
                        <a:t> manner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More efficient form of personal communication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Send docs faster and through mail…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Preventing spread of mass disease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Money…storage/theft/work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Entertainment/escapism/jobs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Influence of war/force/political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Uniform code of behaviors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66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983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12192000" cy="53340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en-US" sz="6000" b="1" u="sng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en-US" sz="3200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05847"/>
              </p:ext>
            </p:extLst>
          </p:nvPr>
        </p:nvGraphicFramePr>
        <p:xfrm>
          <a:off x="0" y="0"/>
          <a:ext cx="12192000" cy="774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1569323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321064835"/>
                    </a:ext>
                  </a:extLst>
                </a:gridCol>
              </a:tblGrid>
              <a:tr h="412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Significance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34355"/>
                  </a:ext>
                </a:extLst>
              </a:tr>
              <a:tr h="1016884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Printing 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</a:t>
                      </a:r>
                      <a:r>
                        <a:rPr lang="en-US" baseline="0" dirty="0" smtClean="0"/>
                        <a:t> thoughts and allowed for development of future technology</a:t>
                      </a:r>
                    </a:p>
                    <a:p>
                      <a:r>
                        <a:rPr lang="en-US" baseline="0" dirty="0" smtClean="0"/>
                        <a:t>Allowed for the rapid spread of ideas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20062"/>
                  </a:ext>
                </a:extLst>
              </a:tr>
              <a:tr h="412403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Communicate feelings/thoughts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63781"/>
                  </a:ext>
                </a:extLst>
              </a:tr>
              <a:tr h="1016884">
                <a:tc>
                  <a:txBody>
                    <a:bodyPr/>
                    <a:lstStyle/>
                    <a:p>
                      <a:r>
                        <a:rPr lang="en-US" dirty="0" smtClean="0"/>
                        <a:t>Fire/electricity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Warmth/cooking/etc.</a:t>
                      </a:r>
                    </a:p>
                    <a:p>
                      <a:r>
                        <a:rPr lang="en-US" b="1" u="sng" dirty="0" smtClean="0">
                          <a:solidFill>
                            <a:srgbClr val="FF0000"/>
                          </a:solidFill>
                        </a:rPr>
                        <a:t>Transportation</a:t>
                      </a:r>
                      <a:r>
                        <a:rPr lang="en-US" dirty="0" smtClean="0"/>
                        <a:t>/powering of just about everything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31270"/>
                  </a:ext>
                </a:extLst>
              </a:tr>
              <a:tr h="711819"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</a:t>
                      </a:r>
                    </a:p>
                    <a:p>
                      <a:r>
                        <a:rPr lang="en-US" dirty="0" smtClean="0"/>
                        <a:t>Employment</a:t>
                      </a:r>
                    </a:p>
                    <a:p>
                      <a:r>
                        <a:rPr lang="en-US" dirty="0" smtClean="0"/>
                        <a:t>Educational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Creation of structure/divide of politics</a:t>
                      </a:r>
                    </a:p>
                    <a:p>
                      <a:r>
                        <a:rPr lang="en-US" dirty="0" smtClean="0"/>
                        <a:t>Organizes</a:t>
                      </a:r>
                      <a:r>
                        <a:rPr lang="en-US" baseline="0" dirty="0" smtClean="0"/>
                        <a:t> finances</a:t>
                      </a:r>
                    </a:p>
                    <a:p>
                      <a:r>
                        <a:rPr lang="en-US" baseline="0" dirty="0" smtClean="0"/>
                        <a:t>Need an educated population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94765"/>
                  </a:ext>
                </a:extLst>
              </a:tr>
              <a:tr h="412403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</a:p>
                    <a:p>
                      <a:r>
                        <a:rPr lang="en-US" dirty="0" smtClean="0"/>
                        <a:t>Money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Schedules/uniform</a:t>
                      </a:r>
                    </a:p>
                    <a:p>
                      <a:r>
                        <a:rPr lang="en-US" dirty="0" smtClean="0"/>
                        <a:t>Places values on items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020232"/>
                  </a:ext>
                </a:extLst>
              </a:tr>
              <a:tr h="1016884">
                <a:tc>
                  <a:txBody>
                    <a:bodyPr/>
                    <a:lstStyle/>
                    <a:p>
                      <a:r>
                        <a:rPr lang="en-US" dirty="0" smtClean="0"/>
                        <a:t>Gunpowder</a:t>
                      </a:r>
                    </a:p>
                    <a:p>
                      <a:r>
                        <a:rPr lang="en-US" dirty="0" smtClean="0"/>
                        <a:t>Drones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A.I.—automation?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Basis of slaughters</a:t>
                      </a:r>
                    </a:p>
                    <a:p>
                      <a:r>
                        <a:rPr lang="en-US" dirty="0" smtClean="0"/>
                        <a:t>Improves</a:t>
                      </a:r>
                      <a:r>
                        <a:rPr lang="en-US" baseline="0" dirty="0" smtClean="0"/>
                        <a:t> warfare without risk of human cost/plus packages (Amazon…)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820910"/>
                  </a:ext>
                </a:extLst>
              </a:tr>
              <a:tr h="412403">
                <a:tc>
                  <a:txBody>
                    <a:bodyPr/>
                    <a:lstStyle/>
                    <a:p>
                      <a:r>
                        <a:rPr lang="en-US" dirty="0" smtClean="0"/>
                        <a:t>Medicine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Prevented the spread of disease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25077"/>
                  </a:ext>
                </a:extLst>
              </a:tr>
              <a:tr h="711819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  <a:r>
                        <a:rPr lang="en-US" baseline="0" dirty="0" smtClean="0"/>
                        <a:t> &amp; improvement of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Allowing eas</a:t>
                      </a:r>
                      <a:r>
                        <a:rPr lang="en-US" baseline="0" dirty="0" smtClean="0"/>
                        <a:t>e of communication without proximity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458123"/>
                  </a:ext>
                </a:extLst>
              </a:tr>
              <a:tr h="1016884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Organized</a:t>
                      </a:r>
                      <a:r>
                        <a:rPr lang="en-US" baseline="0" dirty="0" smtClean="0"/>
                        <a:t> religion</a:t>
                      </a:r>
                    </a:p>
                    <a:p>
                      <a:r>
                        <a:rPr lang="en-US" baseline="0" dirty="0" smtClean="0"/>
                        <a:t>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 in communities</a:t>
                      </a:r>
                      <a:r>
                        <a:rPr lang="en-US" baseline="0" dirty="0" smtClean="0"/>
                        <a:t>/politics/society</a:t>
                      </a:r>
                    </a:p>
                    <a:p>
                      <a:r>
                        <a:rPr lang="en-US" baseline="0" dirty="0" smtClean="0"/>
                        <a:t>Improved upon the field of medicine/weapons/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18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5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12192000" cy="53340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en-US" sz="6000" b="1" u="sng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en-US" sz="3200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51570"/>
              </p:ext>
            </p:extLst>
          </p:nvPr>
        </p:nvGraphicFramePr>
        <p:xfrm>
          <a:off x="0" y="2"/>
          <a:ext cx="12192000" cy="77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6052888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99766310"/>
                    </a:ext>
                  </a:extLst>
                </a:gridCol>
              </a:tblGrid>
              <a:tr h="4607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75050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Vaccination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</a:t>
                      </a:r>
                      <a:r>
                        <a:rPr lang="en-US" baseline="0" dirty="0" smtClean="0"/>
                        <a:t> life span…over-population…the world is going to *ell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049284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The wheel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improvement/specialization/surplus/transportation/modern</a:t>
                      </a:r>
                      <a:r>
                        <a:rPr lang="en-US" baseline="0" dirty="0" smtClean="0"/>
                        <a:t> world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35274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Man-made utilization of most things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326353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Record-keeping</a:t>
                      </a:r>
                    </a:p>
                    <a:p>
                      <a:r>
                        <a:rPr lang="en-US" dirty="0" smtClean="0"/>
                        <a:t>Internet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Culture and civilization to communicate with each 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337571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Time-keeping</a:t>
                      </a:r>
                      <a:r>
                        <a:rPr lang="en-US" baseline="0" dirty="0" smtClean="0"/>
                        <a:t>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Organize</a:t>
                      </a:r>
                      <a:r>
                        <a:rPr lang="en-US" baseline="0" dirty="0" smtClean="0"/>
                        <a:t> civilizations…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702897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Modes</a:t>
                      </a:r>
                      <a:r>
                        <a:rPr lang="en-US" baseline="0" dirty="0" smtClean="0"/>
                        <a:t> of transportation—planes…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Moving people/goods/</a:t>
                      </a:r>
                      <a:r>
                        <a:rPr lang="en-US" dirty="0" err="1" smtClean="0"/>
                        <a:t>etc</a:t>
                      </a:r>
                      <a:r>
                        <a:rPr lang="en-US" dirty="0" smtClean="0"/>
                        <a:t> faster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450431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Currency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trade/ownership/value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37753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Communicate without proximity—improvement of communication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382189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Assembly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reduced in production…automation/jobs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391556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Copy/paste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680847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Cotton 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impact still with us…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567467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Guns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Warfare/violence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064649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r>
                        <a:rPr lang="en-US" dirty="0" smtClean="0"/>
                        <a:t>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Improvement of communication…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281903"/>
                  </a:ext>
                </a:extLst>
              </a:tr>
              <a:tr h="4607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1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328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Agree or Disagree?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066800"/>
            <a:ext cx="11010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</a:t>
            </a:r>
            <a:r>
              <a:rPr lang="en-US" sz="4000" dirty="0" smtClean="0"/>
              <a:t>ambling should be allowed for any and all people?  Why?</a:t>
            </a:r>
          </a:p>
          <a:p>
            <a:endParaRPr lang="en-US" sz="4000" dirty="0"/>
          </a:p>
          <a:p>
            <a:r>
              <a:rPr lang="en-US" sz="4000" dirty="0"/>
              <a:t>N</a:t>
            </a:r>
            <a:r>
              <a:rPr lang="en-US" sz="4000" dirty="0" smtClean="0"/>
              <a:t>arcotics should be available to anyone for purchase?</a:t>
            </a:r>
          </a:p>
          <a:p>
            <a:endParaRPr lang="en-US" sz="4000" dirty="0"/>
          </a:p>
          <a:p>
            <a:r>
              <a:rPr lang="en-US" sz="4000" dirty="0" smtClean="0"/>
              <a:t>Alcohol should not have any types of restrictions for purchase?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6642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Would you…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812800"/>
            <a:ext cx="1101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Knowingly allow your thinking to be impaired consistently in a school setting?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2351404"/>
            <a:ext cx="1101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Knowingly disrupt your sleep patterns for a brief feeling of joy that would diminish over a period of continued experience?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4175362"/>
            <a:ext cx="1101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Knowingly put yourself at risk of becoming one of the 50% of people between 12-21 that feel a lack of control over this specific aspect of their daily life?</a:t>
            </a:r>
          </a:p>
        </p:txBody>
      </p:sp>
    </p:spTree>
    <p:extLst>
      <p:ext uri="{BB962C8B-B14F-4D97-AF65-F5344CB8AC3E}">
        <p14:creationId xmlns:p14="http://schemas.microsoft.com/office/powerpoint/2010/main" val="2697920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Would you…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066800"/>
            <a:ext cx="1101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Be surprised if I told you the average American engages in the behavior on average 221 times per 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2908300"/>
            <a:ext cx="1101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Believe me if I told you approximately 2.3 billion people have the delivery device?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4368800"/>
            <a:ext cx="1101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Believe me if I told you approximately 10% of people could be classified as addicted?</a:t>
            </a:r>
          </a:p>
        </p:txBody>
      </p:sp>
    </p:spTree>
    <p:extLst>
      <p:ext uri="{BB962C8B-B14F-4D97-AF65-F5344CB8AC3E}">
        <p14:creationId xmlns:p14="http://schemas.microsoft.com/office/powerpoint/2010/main" val="4048791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547</Words>
  <Application>Microsoft Office PowerPoint</Application>
  <PresentationFormat>Widescreen</PresentationFormat>
  <Paragraphs>178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Tunga</vt:lpstr>
      <vt:lpstr>Wingdings</vt:lpstr>
      <vt:lpstr>Office Theme</vt:lpstr>
      <vt:lpstr>IB Psych 9/7/17</vt:lpstr>
      <vt:lpstr>A few thoughts on Discussion</vt:lpstr>
      <vt:lpstr>Question?</vt:lpstr>
      <vt:lpstr>PowerPoint Presentation</vt:lpstr>
      <vt:lpstr>PowerPoint Presentation</vt:lpstr>
      <vt:lpstr>PowerPoint Presentation</vt:lpstr>
      <vt:lpstr>Agree or Disagree?</vt:lpstr>
      <vt:lpstr>Would you…</vt:lpstr>
      <vt:lpstr>Would you…</vt:lpstr>
      <vt:lpstr>Agree or Disagree?</vt:lpstr>
      <vt:lpstr>Have you ever experienced this???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Psych 9/7/17</dc:title>
  <dc:creator>Steen, Matthew    SHS - Staff</dc:creator>
  <cp:lastModifiedBy>Steen, Matthew    SHS - Staff</cp:lastModifiedBy>
  <cp:revision>17</cp:revision>
  <dcterms:created xsi:type="dcterms:W3CDTF">2017-09-07T00:38:01Z</dcterms:created>
  <dcterms:modified xsi:type="dcterms:W3CDTF">2017-09-07T19:04:02Z</dcterms:modified>
</cp:coreProperties>
</file>