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8" r:id="rId2"/>
    <p:sldId id="257" r:id="rId3"/>
    <p:sldId id="261" r:id="rId4"/>
    <p:sldId id="260" r:id="rId5"/>
    <p:sldId id="262" r:id="rId6"/>
    <p:sldId id="263" r:id="rId7"/>
    <p:sldId id="264" r:id="rId8"/>
    <p:sldId id="259"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0" d="100"/>
          <a:sy n="110" d="100"/>
        </p:scale>
        <p:origin x="-1644"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822C6DA-E2D3-4DE0-A314-BB978C0755DC}" type="datetimeFigureOut">
              <a:rPr lang="en-US" smtClean="0"/>
              <a:pPr/>
              <a:t>9/11/2014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431E5F-32EA-4C84-807D-59C15DE0C5F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822C6DA-E2D3-4DE0-A314-BB978C0755DC}" type="datetimeFigureOut">
              <a:rPr lang="en-US" smtClean="0"/>
              <a:pPr/>
              <a:t>9/11/2014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431E5F-32EA-4C84-807D-59C15DE0C5F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822C6DA-E2D3-4DE0-A314-BB978C0755DC}" type="datetimeFigureOut">
              <a:rPr lang="en-US" smtClean="0"/>
              <a:pPr/>
              <a:t>9/11/2014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431E5F-32EA-4C84-807D-59C15DE0C5F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822C6DA-E2D3-4DE0-A314-BB978C0755DC}" type="datetimeFigureOut">
              <a:rPr lang="en-US" smtClean="0"/>
              <a:pPr/>
              <a:t>9/11/2014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431E5F-32EA-4C84-807D-59C15DE0C5F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822C6DA-E2D3-4DE0-A314-BB978C0755DC}" type="datetimeFigureOut">
              <a:rPr lang="en-US" smtClean="0"/>
              <a:pPr/>
              <a:t>9/11/2014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431E5F-32EA-4C84-807D-59C15DE0C5F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822C6DA-E2D3-4DE0-A314-BB978C0755DC}" type="datetimeFigureOut">
              <a:rPr lang="en-US" smtClean="0"/>
              <a:pPr/>
              <a:t>9/11/2014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431E5F-32EA-4C84-807D-59C15DE0C5F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822C6DA-E2D3-4DE0-A314-BB978C0755DC}" type="datetimeFigureOut">
              <a:rPr lang="en-US" smtClean="0"/>
              <a:pPr/>
              <a:t>9/11/2014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3431E5F-32EA-4C84-807D-59C15DE0C5F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822C6DA-E2D3-4DE0-A314-BB978C0755DC}" type="datetimeFigureOut">
              <a:rPr lang="en-US" smtClean="0"/>
              <a:pPr/>
              <a:t>9/11/2014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3431E5F-32EA-4C84-807D-59C15DE0C5F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22C6DA-E2D3-4DE0-A314-BB978C0755DC}" type="datetimeFigureOut">
              <a:rPr lang="en-US" smtClean="0"/>
              <a:pPr/>
              <a:t>9/11/2014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3431E5F-32EA-4C84-807D-59C15DE0C5F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822C6DA-E2D3-4DE0-A314-BB978C0755DC}" type="datetimeFigureOut">
              <a:rPr lang="en-US" smtClean="0"/>
              <a:pPr/>
              <a:t>9/11/2014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431E5F-32EA-4C84-807D-59C15DE0C5F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822C6DA-E2D3-4DE0-A314-BB978C0755DC}" type="datetimeFigureOut">
              <a:rPr lang="en-US" smtClean="0"/>
              <a:pPr/>
              <a:t>9/11/2014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431E5F-32EA-4C84-807D-59C15DE0C5F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22C6DA-E2D3-4DE0-A314-BB978C0755DC}" type="datetimeFigureOut">
              <a:rPr lang="en-US" smtClean="0"/>
              <a:pPr/>
              <a:t>9/11/2014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431E5F-32EA-4C84-807D-59C15DE0C5F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3"/>
          <p:cNvSpPr>
            <a:spLocks noGrp="1"/>
          </p:cNvSpPr>
          <p:nvPr>
            <p:ph type="title" idx="4294967295"/>
          </p:nvPr>
        </p:nvSpPr>
        <p:spPr>
          <a:xfrm>
            <a:off x="0" y="228600"/>
            <a:ext cx="8591550" cy="1066800"/>
          </a:xfrm>
          <a:prstGeom prst="rect">
            <a:avLst/>
          </a:prstGeom>
        </p:spPr>
        <p:txBody>
          <a:bodyPr/>
          <a:lstStyle/>
          <a:p>
            <a:pPr marL="484632" indent="0" eaLnBrk="1" fontAlgn="auto" hangingPunct="1">
              <a:spcAft>
                <a:spcPts val="0"/>
              </a:spcAft>
              <a:defRPr/>
            </a:pPr>
            <a:r>
              <a:rPr lang="en-US" dirty="0" smtClean="0">
                <a:solidFill>
                  <a:schemeClr val="accent1">
                    <a:tint val="83000"/>
                    <a:satMod val="150000"/>
                  </a:schemeClr>
                </a:solidFill>
                <a:cs typeface="Tunga" pitchFamily="34" charset="0"/>
              </a:rPr>
              <a:t>10</a:t>
            </a:r>
            <a:r>
              <a:rPr lang="en-US" baseline="30000" dirty="0" smtClean="0">
                <a:solidFill>
                  <a:schemeClr val="accent1">
                    <a:tint val="83000"/>
                    <a:satMod val="150000"/>
                  </a:schemeClr>
                </a:solidFill>
                <a:cs typeface="Tunga" pitchFamily="34" charset="0"/>
              </a:rPr>
              <a:t>th</a:t>
            </a:r>
            <a:r>
              <a:rPr lang="en-US" dirty="0" smtClean="0">
                <a:solidFill>
                  <a:schemeClr val="accent1">
                    <a:tint val="83000"/>
                    <a:satMod val="150000"/>
                  </a:schemeClr>
                </a:solidFill>
                <a:cs typeface="Tunga" pitchFamily="34" charset="0"/>
              </a:rPr>
              <a:t> Euro Studies </a:t>
            </a:r>
            <a:r>
              <a:rPr lang="en-US" dirty="0" smtClean="0">
                <a:solidFill>
                  <a:srgbClr val="FF0000"/>
                </a:solidFill>
                <a:cs typeface="Tunga" pitchFamily="34" charset="0"/>
              </a:rPr>
              <a:t>9.11.14</a:t>
            </a:r>
          </a:p>
        </p:txBody>
      </p:sp>
      <p:sp>
        <p:nvSpPr>
          <p:cNvPr id="9" name="Content Placeholder 8"/>
          <p:cNvSpPr>
            <a:spLocks noGrp="1"/>
          </p:cNvSpPr>
          <p:nvPr>
            <p:ph sz="quarter" idx="4294967295"/>
          </p:nvPr>
        </p:nvSpPr>
        <p:spPr>
          <a:xfrm>
            <a:off x="0" y="1143000"/>
            <a:ext cx="4343400" cy="4525963"/>
          </a:xfrm>
          <a:prstGeom prst="rect">
            <a:avLst/>
          </a:prstGeom>
        </p:spPr>
        <p:txBody>
          <a:bodyPr>
            <a:normAutofit fontScale="70000" lnSpcReduction="20000"/>
          </a:bodyPr>
          <a:lstStyle/>
          <a:p>
            <a:pPr marL="273050" indent="-273050" eaLnBrk="1" fontAlgn="auto" hangingPunct="1">
              <a:lnSpc>
                <a:spcPct val="90000"/>
              </a:lnSpc>
              <a:spcAft>
                <a:spcPts val="0"/>
              </a:spcAft>
              <a:buFont typeface="Wingdings 2"/>
              <a:buChar char=""/>
              <a:defRPr/>
            </a:pPr>
            <a:r>
              <a:rPr lang="en-US" sz="3600" b="1" u="sng" dirty="0" smtClean="0"/>
              <a:t>Turn in:</a:t>
            </a:r>
            <a:r>
              <a:rPr lang="en-US" sz="3600" b="1" dirty="0" smtClean="0"/>
              <a:t> </a:t>
            </a:r>
          </a:p>
          <a:p>
            <a:pPr marL="273050" indent="-273050" eaLnBrk="1" fontAlgn="auto" hangingPunct="1">
              <a:lnSpc>
                <a:spcPct val="90000"/>
              </a:lnSpc>
              <a:spcAft>
                <a:spcPts val="0"/>
              </a:spcAft>
              <a:buNone/>
              <a:defRPr/>
            </a:pPr>
            <a:endParaRPr lang="en-US" sz="3600" b="1" dirty="0" smtClean="0"/>
          </a:p>
          <a:p>
            <a:pPr marL="673100" lvl="1" indent="-273050">
              <a:lnSpc>
                <a:spcPct val="90000"/>
              </a:lnSpc>
              <a:buFont typeface="Wingdings" pitchFamily="2" charset="2"/>
              <a:buChar char="Ø"/>
              <a:defRPr/>
            </a:pPr>
            <a:r>
              <a:rPr lang="en-US" b="1" dirty="0" smtClean="0"/>
              <a:t>Exit Slip (24 as of this morning…)</a:t>
            </a:r>
          </a:p>
          <a:p>
            <a:pPr marL="673100" lvl="1" indent="-273050">
              <a:lnSpc>
                <a:spcPct val="90000"/>
              </a:lnSpc>
              <a:buFont typeface="Wingdings" pitchFamily="2" charset="2"/>
              <a:buChar char="Ø"/>
              <a:defRPr/>
            </a:pPr>
            <a:endParaRPr lang="en-US" b="1" dirty="0" smtClean="0"/>
          </a:p>
          <a:p>
            <a:pPr marL="273050" indent="-273050" eaLnBrk="1" fontAlgn="auto" hangingPunct="1">
              <a:lnSpc>
                <a:spcPct val="90000"/>
              </a:lnSpc>
              <a:spcAft>
                <a:spcPts val="0"/>
              </a:spcAft>
              <a:buFont typeface="Wingdings 2"/>
              <a:buChar char=""/>
              <a:defRPr/>
            </a:pPr>
            <a:r>
              <a:rPr lang="en-US" sz="3600" b="1" u="sng" dirty="0" smtClean="0"/>
              <a:t>Take out:</a:t>
            </a:r>
            <a:r>
              <a:rPr lang="en-US" sz="3600" b="1" dirty="0" smtClean="0"/>
              <a:t> </a:t>
            </a:r>
          </a:p>
          <a:p>
            <a:pPr marL="673100" lvl="1" indent="-273050">
              <a:lnSpc>
                <a:spcPct val="90000"/>
              </a:lnSpc>
              <a:buFont typeface="Wingdings 2"/>
              <a:buChar char=""/>
              <a:defRPr/>
            </a:pPr>
            <a:r>
              <a:rPr lang="en-US" b="1" dirty="0" smtClean="0"/>
              <a:t>Planner, Pen, &amp; Paper</a:t>
            </a:r>
          </a:p>
          <a:p>
            <a:pPr marL="273050" indent="-273050" eaLnBrk="1" fontAlgn="auto" hangingPunct="1">
              <a:lnSpc>
                <a:spcPct val="90000"/>
              </a:lnSpc>
              <a:spcAft>
                <a:spcPts val="0"/>
              </a:spcAft>
              <a:buNone/>
              <a:defRPr/>
            </a:pPr>
            <a:endParaRPr lang="en-US" sz="3600" b="1" dirty="0" smtClean="0"/>
          </a:p>
          <a:p>
            <a:pPr marL="273050" indent="-273050" eaLnBrk="1" fontAlgn="auto" hangingPunct="1">
              <a:lnSpc>
                <a:spcPct val="90000"/>
              </a:lnSpc>
              <a:spcAft>
                <a:spcPts val="0"/>
              </a:spcAft>
              <a:buFont typeface="Wingdings 2"/>
              <a:buChar char=""/>
              <a:defRPr/>
            </a:pPr>
            <a:r>
              <a:rPr lang="en-US" sz="3600" b="1" u="sng" dirty="0" smtClean="0"/>
              <a:t>Today’s Learning Objectives:</a:t>
            </a:r>
          </a:p>
          <a:p>
            <a:pPr marL="273050" indent="-273050" eaLnBrk="1" fontAlgn="auto" hangingPunct="1">
              <a:lnSpc>
                <a:spcPct val="90000"/>
              </a:lnSpc>
              <a:spcAft>
                <a:spcPts val="0"/>
              </a:spcAft>
              <a:buNone/>
              <a:defRPr/>
            </a:pPr>
            <a:endParaRPr lang="en-US" sz="3600" b="1" u="sng" dirty="0" smtClean="0"/>
          </a:p>
          <a:p>
            <a:pPr marL="576263" lvl="1" indent="-273050" eaLnBrk="1" fontAlgn="auto" hangingPunct="1">
              <a:lnSpc>
                <a:spcPct val="90000"/>
              </a:lnSpc>
              <a:spcAft>
                <a:spcPts val="0"/>
              </a:spcAft>
              <a:buFont typeface="Wingdings" pitchFamily="2" charset="2"/>
              <a:buChar char="Ø"/>
              <a:defRPr/>
            </a:pPr>
            <a:r>
              <a:rPr lang="en-US" sz="3200" b="1" dirty="0" smtClean="0"/>
              <a:t>I can explain the hierarchy of the Catholic Church, and compare it to the structure of the feudal system.</a:t>
            </a:r>
          </a:p>
          <a:p>
            <a:pPr marL="273050" indent="-273050" eaLnBrk="1" fontAlgn="auto" hangingPunct="1">
              <a:lnSpc>
                <a:spcPct val="90000"/>
              </a:lnSpc>
              <a:spcAft>
                <a:spcPts val="0"/>
              </a:spcAft>
              <a:buFont typeface="Wingdings 2"/>
              <a:buChar char=""/>
              <a:defRPr/>
            </a:pPr>
            <a:endParaRPr lang="en-US" dirty="0" smtClean="0"/>
          </a:p>
        </p:txBody>
      </p:sp>
      <p:sp>
        <p:nvSpPr>
          <p:cNvPr id="27652" name="Content Placeholder 9"/>
          <p:cNvSpPr>
            <a:spLocks noGrp="1"/>
          </p:cNvSpPr>
          <p:nvPr>
            <p:ph sz="quarter" idx="4294967295"/>
          </p:nvPr>
        </p:nvSpPr>
        <p:spPr>
          <a:xfrm>
            <a:off x="4645025" y="1219200"/>
            <a:ext cx="4498975" cy="4602163"/>
          </a:xfrm>
          <a:prstGeom prst="rect">
            <a:avLst/>
          </a:prstGeom>
        </p:spPr>
        <p:txBody>
          <a:bodyPr>
            <a:normAutofit/>
          </a:bodyPr>
          <a:lstStyle/>
          <a:p>
            <a:pPr marL="57150" indent="0" eaLnBrk="1" hangingPunct="1">
              <a:buFont typeface="Wingdings" pitchFamily="2" charset="2"/>
              <a:buNone/>
            </a:pPr>
            <a:r>
              <a:rPr lang="en-US" b="1" u="sng" dirty="0" smtClean="0"/>
              <a:t>Today’s Agenda:</a:t>
            </a:r>
          </a:p>
          <a:p>
            <a:pPr marL="57150" indent="0" eaLnBrk="1" hangingPunct="1"/>
            <a:r>
              <a:rPr lang="en-US" sz="2800" dirty="0" smtClean="0"/>
              <a:t>Lecture</a:t>
            </a:r>
          </a:p>
          <a:p>
            <a:pPr marL="57150" indent="0" eaLnBrk="1" hangingPunct="1"/>
            <a:r>
              <a:rPr lang="en-US" sz="2800" dirty="0" smtClean="0"/>
              <a:t>Chart, </a:t>
            </a:r>
            <a:r>
              <a:rPr lang="en-US" sz="2800" dirty="0" err="1" smtClean="0"/>
              <a:t>vocab</a:t>
            </a:r>
            <a:r>
              <a:rPr lang="en-US" sz="2800" dirty="0" smtClean="0"/>
              <a:t>, reading</a:t>
            </a:r>
          </a:p>
          <a:p>
            <a:pPr marL="57150" indent="0" eaLnBrk="1" hangingPunct="1"/>
            <a:endParaRPr lang="en-US" sz="2800" dirty="0"/>
          </a:p>
          <a:p>
            <a:pPr marL="57150" indent="0" eaLnBrk="1" hangingPunct="1"/>
            <a:endParaRPr lang="en-US" sz="2800" dirty="0" smtClean="0"/>
          </a:p>
          <a:p>
            <a:pPr marL="57150" indent="0" eaLnBrk="1" hangingPunct="1">
              <a:buNone/>
            </a:pPr>
            <a:r>
              <a:rPr lang="en-US" sz="2800" b="1" u="sng" dirty="0" smtClean="0"/>
              <a:t>HW:</a:t>
            </a:r>
            <a:r>
              <a:rPr lang="en-US" sz="2800" dirty="0" smtClean="0"/>
              <a:t> </a:t>
            </a:r>
          </a:p>
          <a:p>
            <a:pPr marL="571500" indent="-514350" eaLnBrk="1" hangingPunct="1">
              <a:buFont typeface="+mj-lt"/>
              <a:buAutoNum type="arabicPeriod"/>
            </a:pPr>
            <a:r>
              <a:rPr lang="en-US" sz="2800" dirty="0" smtClean="0"/>
              <a:t>Chart and </a:t>
            </a:r>
            <a:r>
              <a:rPr lang="en-US" sz="2800" dirty="0" err="1" smtClean="0"/>
              <a:t>Vocab</a:t>
            </a:r>
            <a:endParaRPr lang="en-US" sz="2800" dirty="0" smtClean="0"/>
          </a:p>
          <a:p>
            <a:pPr marL="571500" indent="-514350" eaLnBrk="1" hangingPunct="1">
              <a:buFont typeface="+mj-lt"/>
              <a:buAutoNum type="arabicPeriod"/>
            </a:pPr>
            <a:r>
              <a:rPr lang="en-US" sz="2800" dirty="0" smtClean="0"/>
              <a:t>Critically read 7.3</a:t>
            </a:r>
          </a:p>
        </p:txBody>
      </p:sp>
    </p:spTree>
    <p:extLst>
      <p:ext uri="{BB962C8B-B14F-4D97-AF65-F5344CB8AC3E}">
        <p14:creationId xmlns="" xmlns:p14="http://schemas.microsoft.com/office/powerpoint/2010/main" val="472888382"/>
      </p:ext>
    </p:extLst>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6477000" cy="715962"/>
          </a:xfrm>
        </p:spPr>
        <p:txBody>
          <a:bodyPr>
            <a:normAutofit fontScale="90000"/>
          </a:bodyPr>
          <a:lstStyle/>
          <a:p>
            <a:r>
              <a:rPr lang="en-US" dirty="0" smtClean="0"/>
              <a:t>Warm up: Sept. 11, 2014</a:t>
            </a:r>
            <a:endParaRPr lang="en-US" dirty="0"/>
          </a:p>
        </p:txBody>
      </p:sp>
      <p:sp>
        <p:nvSpPr>
          <p:cNvPr id="3" name="Content Placeholder 2"/>
          <p:cNvSpPr>
            <a:spLocks noGrp="1"/>
          </p:cNvSpPr>
          <p:nvPr>
            <p:ph idx="1"/>
          </p:nvPr>
        </p:nvSpPr>
        <p:spPr>
          <a:xfrm>
            <a:off x="76200" y="1143000"/>
            <a:ext cx="8610600" cy="5257800"/>
          </a:xfrm>
        </p:spPr>
        <p:txBody>
          <a:bodyPr>
            <a:normAutofit lnSpcReduction="10000"/>
          </a:bodyPr>
          <a:lstStyle/>
          <a:p>
            <a:pPr marL="0" indent="0">
              <a:buNone/>
            </a:pPr>
            <a:r>
              <a:rPr lang="en-US" sz="4800" dirty="0" smtClean="0"/>
              <a:t>9/11/2001</a:t>
            </a:r>
          </a:p>
          <a:p>
            <a:pPr marL="914400" indent="-914400">
              <a:buFont typeface="+mj-lt"/>
              <a:buAutoNum type="arabicPeriod"/>
            </a:pPr>
            <a:r>
              <a:rPr lang="en-US" sz="4800" b="1" dirty="0" smtClean="0"/>
              <a:t>What do you know about </a:t>
            </a:r>
            <a:r>
              <a:rPr lang="en-US" sz="4800" b="1" u="sng" dirty="0" smtClean="0"/>
              <a:t>9/11</a:t>
            </a:r>
            <a:r>
              <a:rPr lang="en-US" sz="4800" b="1" dirty="0" smtClean="0"/>
              <a:t>?</a:t>
            </a:r>
          </a:p>
          <a:p>
            <a:pPr marL="914400" indent="-914400">
              <a:buFont typeface="+mj-lt"/>
              <a:buAutoNum type="arabicPeriod"/>
            </a:pPr>
            <a:endParaRPr lang="en-US" sz="4800" b="1" dirty="0" smtClean="0"/>
          </a:p>
          <a:p>
            <a:pPr marL="914400" indent="-914400">
              <a:buFont typeface="+mj-lt"/>
              <a:buAutoNum type="arabicPeriod"/>
            </a:pPr>
            <a:r>
              <a:rPr lang="en-US" sz="4800" b="1" dirty="0" smtClean="0"/>
              <a:t>What </a:t>
            </a:r>
            <a:r>
              <a:rPr lang="en-US" sz="4800" b="1" u="sng" dirty="0" smtClean="0"/>
              <a:t>aspects of culture </a:t>
            </a:r>
            <a:r>
              <a:rPr lang="en-US" sz="4800" b="1" dirty="0" smtClean="0"/>
              <a:t>cause the most conflict between humans?</a:t>
            </a:r>
            <a:endParaRPr lang="en-US" sz="4800" b="1" dirty="0"/>
          </a:p>
          <a:p>
            <a:endParaRPr lang="en-US" sz="4800" b="1" dirty="0" smtClean="0"/>
          </a:p>
          <a:p>
            <a:endParaRPr lang="en-US" dirty="0"/>
          </a:p>
          <a:p>
            <a:endParaRPr lang="en-US" dirty="0"/>
          </a:p>
        </p:txBody>
      </p:sp>
      <p:pic>
        <p:nvPicPr>
          <p:cNvPr id="4" name="Picture 2" descr="http://3.bp.blogspot.com/-PzowVCQgBmE/TmzznrebsII/AAAAAAAAAcA/73V8SoRaaP4/s1600/9-11-terror-attacks1.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476999" y="17283"/>
            <a:ext cx="2633221" cy="1974916"/>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6469841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638"/>
            <a:ext cx="7498080" cy="5440362"/>
          </a:xfrm>
        </p:spPr>
        <p:txBody>
          <a:bodyPr>
            <a:normAutofit/>
          </a:bodyPr>
          <a:lstStyle/>
          <a:p>
            <a:r>
              <a:rPr lang="en-US" dirty="0" smtClean="0"/>
              <a:t>Part I: After </a:t>
            </a:r>
            <a:r>
              <a:rPr lang="en-US" dirty="0"/>
              <a:t>the fall of Rome, Europe created a society based around religion, order and hierarchy that dominated for nearly 1,000 years.</a:t>
            </a:r>
          </a:p>
        </p:txBody>
      </p:sp>
    </p:spTree>
    <p:extLst>
      <p:ext uri="{BB962C8B-B14F-4D97-AF65-F5344CB8AC3E}">
        <p14:creationId xmlns:p14="http://schemas.microsoft.com/office/powerpoint/2010/main" xmlns="" val="28349021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32560" y="-118566"/>
            <a:ext cx="7406640" cy="1472184"/>
          </a:xfrm>
        </p:spPr>
        <p:txBody>
          <a:bodyPr/>
          <a:lstStyle/>
          <a:p>
            <a:pPr algn="ctr"/>
            <a:r>
              <a:rPr lang="en-US" dirty="0" smtClean="0"/>
              <a:t>The Foundations of Early Modern Europe</a:t>
            </a:r>
            <a:endParaRPr lang="en-US" dirty="0"/>
          </a:p>
        </p:txBody>
      </p:sp>
      <p:sp>
        <p:nvSpPr>
          <p:cNvPr id="3" name="Subtitle 2"/>
          <p:cNvSpPr>
            <a:spLocks noGrp="1"/>
          </p:cNvSpPr>
          <p:nvPr>
            <p:ph type="subTitle" idx="1"/>
          </p:nvPr>
        </p:nvSpPr>
        <p:spPr>
          <a:xfrm>
            <a:off x="1432560" y="1371600"/>
            <a:ext cx="7406640" cy="1752600"/>
          </a:xfrm>
        </p:spPr>
        <p:txBody>
          <a:bodyPr/>
          <a:lstStyle/>
          <a:p>
            <a:pPr algn="ctr"/>
            <a:r>
              <a:rPr lang="en-US" dirty="0" smtClean="0"/>
              <a:t>(1,000 years of European History in one hour)</a:t>
            </a:r>
            <a:endParaRPr lang="en-US" dirty="0"/>
          </a:p>
        </p:txBody>
      </p:sp>
      <p:pic>
        <p:nvPicPr>
          <p:cNvPr id="4" name="Picture 1" descr="church_hierarchy.png"/>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514600" y="2209800"/>
            <a:ext cx="4648200" cy="45551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1134845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57200" y="-152400"/>
            <a:ext cx="8229600" cy="1143000"/>
          </a:xfrm>
        </p:spPr>
        <p:txBody>
          <a:bodyPr/>
          <a:lstStyle/>
          <a:p>
            <a:pPr eaLnBrk="1" hangingPunct="1"/>
            <a:r>
              <a:rPr lang="en-US" altLang="en-US" smtClean="0">
                <a:latin typeface="Georgia" pitchFamily="18" charset="0"/>
                <a:ea typeface="ＭＳ Ｐゴシック" pitchFamily="34" charset="-128"/>
              </a:rPr>
              <a:t>Side effects of the fall</a:t>
            </a:r>
          </a:p>
        </p:txBody>
      </p:sp>
      <p:sp>
        <p:nvSpPr>
          <p:cNvPr id="15363" name="Rectangle 3"/>
          <p:cNvSpPr>
            <a:spLocks noGrp="1" noChangeArrowheads="1"/>
          </p:cNvSpPr>
          <p:nvPr>
            <p:ph idx="1"/>
          </p:nvPr>
        </p:nvSpPr>
        <p:spPr>
          <a:xfrm>
            <a:off x="457200" y="838200"/>
            <a:ext cx="8229600" cy="5791200"/>
          </a:xfrm>
        </p:spPr>
        <p:txBody>
          <a:bodyPr/>
          <a:lstStyle/>
          <a:p>
            <a:pPr eaLnBrk="1" hangingPunct="1">
              <a:lnSpc>
                <a:spcPct val="80000"/>
              </a:lnSpc>
            </a:pPr>
            <a:r>
              <a:rPr lang="en-US" altLang="en-US" sz="3000" smtClean="0">
                <a:latin typeface="Georgia" pitchFamily="18" charset="0"/>
                <a:ea typeface="ＭＳ Ｐゴシック" pitchFamily="34" charset="-128"/>
              </a:rPr>
              <a:t>Result is one of the oddest phenomena in history:</a:t>
            </a:r>
          </a:p>
          <a:p>
            <a:pPr lvl="1" eaLnBrk="1" hangingPunct="1">
              <a:lnSpc>
                <a:spcPct val="80000"/>
              </a:lnSpc>
            </a:pPr>
            <a:r>
              <a:rPr lang="en-US" altLang="en-US" sz="2600" smtClean="0">
                <a:latin typeface="Georgia" pitchFamily="18" charset="0"/>
                <a:ea typeface="ＭＳ Ｐゴシック" pitchFamily="34" charset="-128"/>
              </a:rPr>
              <a:t>Progress went backwards </a:t>
            </a:r>
            <a:r>
              <a:rPr lang="en-US" altLang="en-US" sz="2600" smtClean="0">
                <a:latin typeface="Georgia" pitchFamily="18" charset="0"/>
                <a:ea typeface="ＭＳ Ｐゴシック" pitchFamily="34" charset="-128"/>
                <a:sym typeface="Wingdings" pitchFamily="2" charset="2"/>
              </a:rPr>
              <a:t> people could see the old work in architecture, art, medicine, etc., but could not recreate it or build future ideas off it (and won’t be able to for nearly 325 more years)</a:t>
            </a:r>
            <a:endParaRPr lang="en-US" altLang="en-US" sz="2600" smtClean="0">
              <a:latin typeface="Georgia" pitchFamily="18" charset="0"/>
              <a:ea typeface="ＭＳ Ｐゴシック" pitchFamily="34" charset="-128"/>
            </a:endParaRPr>
          </a:p>
          <a:p>
            <a:pPr eaLnBrk="1" hangingPunct="1">
              <a:lnSpc>
                <a:spcPct val="90000"/>
              </a:lnSpc>
            </a:pPr>
            <a:r>
              <a:rPr lang="en-US" altLang="en-US" sz="3000" smtClean="0">
                <a:latin typeface="Georgia" pitchFamily="18" charset="0"/>
                <a:ea typeface="ＭＳ Ｐゴシック" pitchFamily="34" charset="-128"/>
              </a:rPr>
              <a:t>General size and skill of life decreases</a:t>
            </a:r>
          </a:p>
          <a:p>
            <a:pPr eaLnBrk="1" hangingPunct="1">
              <a:lnSpc>
                <a:spcPct val="90000"/>
              </a:lnSpc>
            </a:pPr>
            <a:r>
              <a:rPr lang="en-US" altLang="en-US" sz="3000" smtClean="0">
                <a:latin typeface="Georgia" pitchFamily="18" charset="0"/>
                <a:ea typeface="ＭＳ Ｐゴシック" pitchFamily="34" charset="-128"/>
              </a:rPr>
              <a:t>Trade disruption</a:t>
            </a:r>
          </a:p>
          <a:p>
            <a:pPr eaLnBrk="1" hangingPunct="1">
              <a:lnSpc>
                <a:spcPct val="90000"/>
              </a:lnSpc>
            </a:pPr>
            <a:r>
              <a:rPr lang="en-US" altLang="en-US" sz="3000" smtClean="0">
                <a:latin typeface="Georgia" pitchFamily="18" charset="0"/>
                <a:ea typeface="ＭＳ Ｐゴシック" pitchFamily="34" charset="-128"/>
              </a:rPr>
              <a:t>Decline of cities: population shifts out to regressive, agrarian society</a:t>
            </a:r>
          </a:p>
          <a:p>
            <a:pPr eaLnBrk="1" hangingPunct="1">
              <a:lnSpc>
                <a:spcPct val="90000"/>
              </a:lnSpc>
            </a:pPr>
            <a:r>
              <a:rPr lang="en-US" altLang="en-US" sz="3000" smtClean="0">
                <a:latin typeface="Georgia" pitchFamily="18" charset="0"/>
                <a:ea typeface="ＭＳ Ｐゴシック" pitchFamily="34" charset="-128"/>
              </a:rPr>
              <a:t>Decline of arts and learning</a:t>
            </a:r>
          </a:p>
          <a:p>
            <a:pPr eaLnBrk="1" hangingPunct="1">
              <a:lnSpc>
                <a:spcPct val="90000"/>
              </a:lnSpc>
            </a:pPr>
            <a:r>
              <a:rPr lang="en-US" altLang="en-US" sz="3000" smtClean="0">
                <a:latin typeface="Georgia" pitchFamily="18" charset="0"/>
                <a:ea typeface="ＭＳ Ｐゴシック" pitchFamily="34" charset="-128"/>
              </a:rPr>
              <a:t>Loss of a common language</a:t>
            </a:r>
          </a:p>
          <a:p>
            <a:pPr eaLnBrk="1" hangingPunct="1">
              <a:lnSpc>
                <a:spcPct val="90000"/>
              </a:lnSpc>
            </a:pPr>
            <a:r>
              <a:rPr lang="en-US" altLang="en-US" sz="3000" smtClean="0">
                <a:latin typeface="Georgia" pitchFamily="18" charset="0"/>
                <a:ea typeface="ＭＳ Ｐゴシック" pitchFamily="34" charset="-128"/>
              </a:rPr>
              <a:t>All this leads to a major, disunifying void</a:t>
            </a:r>
          </a:p>
        </p:txBody>
      </p:sp>
    </p:spTree>
    <p:extLst>
      <p:ext uri="{BB962C8B-B14F-4D97-AF65-F5344CB8AC3E}">
        <p14:creationId xmlns:p14="http://schemas.microsoft.com/office/powerpoint/2010/main" xmlns="" val="27436716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3"/>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85800" y="1295400"/>
            <a:ext cx="7818735" cy="5257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TextBox 2"/>
          <p:cNvSpPr txBox="1"/>
          <p:nvPr/>
        </p:nvSpPr>
        <p:spPr>
          <a:xfrm>
            <a:off x="228600" y="685800"/>
            <a:ext cx="8726043" cy="584775"/>
          </a:xfrm>
          <a:prstGeom prst="rect">
            <a:avLst/>
          </a:prstGeom>
          <a:noFill/>
        </p:spPr>
        <p:txBody>
          <a:bodyPr wrap="none" rtlCol="0">
            <a:spAutoFit/>
          </a:bodyPr>
          <a:lstStyle/>
          <a:p>
            <a:r>
              <a:rPr lang="en-US" sz="3200" dirty="0" smtClean="0"/>
              <a:t>The Spread of Christianity through the Middle Ages</a:t>
            </a:r>
            <a:endParaRPr lang="en-US" sz="3200" dirty="0"/>
          </a:p>
        </p:txBody>
      </p:sp>
    </p:spTree>
    <p:extLst>
      <p:ext uri="{BB962C8B-B14F-4D97-AF65-F5344CB8AC3E}">
        <p14:creationId xmlns:p14="http://schemas.microsoft.com/office/powerpoint/2010/main" xmlns="" val="37120689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457200" y="-304800"/>
            <a:ext cx="8229600" cy="1143000"/>
          </a:xfrm>
        </p:spPr>
        <p:txBody>
          <a:bodyPr/>
          <a:lstStyle/>
          <a:p>
            <a:pPr eaLnBrk="1" hangingPunct="1"/>
            <a:r>
              <a:rPr lang="en-US" altLang="en-US" smtClean="0">
                <a:latin typeface="Georgia" pitchFamily="18" charset="0"/>
                <a:ea typeface="ＭＳ Ｐゴシック" pitchFamily="34" charset="-128"/>
              </a:rPr>
              <a:t>Rise of Christianity</a:t>
            </a:r>
          </a:p>
        </p:txBody>
      </p:sp>
      <p:sp>
        <p:nvSpPr>
          <p:cNvPr id="19459" name="Rectangle 3"/>
          <p:cNvSpPr>
            <a:spLocks noGrp="1" noChangeArrowheads="1"/>
          </p:cNvSpPr>
          <p:nvPr>
            <p:ph idx="1"/>
          </p:nvPr>
        </p:nvSpPr>
        <p:spPr>
          <a:xfrm>
            <a:off x="152400" y="685800"/>
            <a:ext cx="8839200" cy="6019800"/>
          </a:xfrm>
        </p:spPr>
        <p:txBody>
          <a:bodyPr>
            <a:normAutofit/>
          </a:bodyPr>
          <a:lstStyle/>
          <a:p>
            <a:pPr eaLnBrk="1" hangingPunct="1">
              <a:lnSpc>
                <a:spcPct val="70000"/>
              </a:lnSpc>
            </a:pPr>
            <a:r>
              <a:rPr lang="en-US" altLang="en-US" sz="2700" dirty="0" smtClean="0">
                <a:latin typeface="Georgia" pitchFamily="18" charset="0"/>
                <a:ea typeface="ＭＳ Ｐゴシック" pitchFamily="34" charset="-128"/>
              </a:rPr>
              <a:t>Started by Jesus of Nazareth (6/4BCE-31/33CE) &amp; Paul of Tarsus</a:t>
            </a:r>
          </a:p>
          <a:p>
            <a:pPr eaLnBrk="1" hangingPunct="1">
              <a:lnSpc>
                <a:spcPct val="70000"/>
              </a:lnSpc>
            </a:pPr>
            <a:r>
              <a:rPr lang="en-US" altLang="en-US" sz="2700" dirty="0" smtClean="0">
                <a:latin typeface="Georgia" pitchFamily="18" charset="0"/>
                <a:ea typeface="ＭＳ Ｐゴシック" pitchFamily="34" charset="-128"/>
              </a:rPr>
              <a:t>Seen as an odd cult; persecuted off and on for many years in Rome—mainly for fun</a:t>
            </a:r>
          </a:p>
          <a:p>
            <a:pPr eaLnBrk="1" hangingPunct="1">
              <a:lnSpc>
                <a:spcPct val="70000"/>
              </a:lnSpc>
            </a:pPr>
            <a:r>
              <a:rPr lang="en-US" altLang="en-US" sz="2700" dirty="0" smtClean="0">
                <a:latin typeface="Georgia" pitchFamily="18" charset="0"/>
                <a:ea typeface="ＭＳ Ｐゴシック" pitchFamily="34" charset="-128"/>
              </a:rPr>
              <a:t>All that changed with Edict of Milan</a:t>
            </a:r>
            <a:endParaRPr lang="en-US" altLang="en-US" sz="2400" dirty="0" smtClean="0">
              <a:latin typeface="Georgia" pitchFamily="18" charset="0"/>
              <a:ea typeface="ＭＳ Ｐゴシック" pitchFamily="34" charset="-128"/>
            </a:endParaRPr>
          </a:p>
          <a:p>
            <a:pPr lvl="1">
              <a:lnSpc>
                <a:spcPct val="70000"/>
              </a:lnSpc>
            </a:pPr>
            <a:r>
              <a:rPr lang="en-US" altLang="en-US" sz="2000" dirty="0" smtClean="0">
                <a:latin typeface="Georgia" pitchFamily="18" charset="0"/>
                <a:ea typeface="ＭＳ Ｐゴシック" pitchFamily="34" charset="-128"/>
              </a:rPr>
              <a:t>Incredibly rapid expansion </a:t>
            </a:r>
          </a:p>
          <a:p>
            <a:pPr>
              <a:lnSpc>
                <a:spcPct val="70000"/>
              </a:lnSpc>
            </a:pPr>
            <a:r>
              <a:rPr lang="en-US" altLang="en-US" sz="2700" dirty="0" smtClean="0">
                <a:latin typeface="Georgia" pitchFamily="18" charset="0"/>
                <a:ea typeface="ＭＳ Ｐゴシック" pitchFamily="34" charset="-128"/>
              </a:rPr>
              <a:t>Made official state religion in 391. Leading to two key issues:</a:t>
            </a:r>
          </a:p>
          <a:p>
            <a:pPr lvl="1" eaLnBrk="1" hangingPunct="1">
              <a:lnSpc>
                <a:spcPct val="70000"/>
              </a:lnSpc>
            </a:pPr>
            <a:r>
              <a:rPr lang="en-US" altLang="en-US" sz="2000" dirty="0" smtClean="0">
                <a:latin typeface="Georgia" pitchFamily="18" charset="0"/>
                <a:ea typeface="ＭＳ Ｐゴシック" pitchFamily="34" charset="-128"/>
              </a:rPr>
              <a:t>1. Beginning of tension between religion and politics (church and state)</a:t>
            </a:r>
          </a:p>
          <a:p>
            <a:pPr lvl="1" eaLnBrk="1" hangingPunct="1">
              <a:lnSpc>
                <a:spcPct val="70000"/>
              </a:lnSpc>
            </a:pPr>
            <a:r>
              <a:rPr lang="en-US" altLang="en-US" sz="2000" dirty="0" smtClean="0">
                <a:latin typeface="Georgia" pitchFamily="18" charset="0"/>
                <a:ea typeface="ＭＳ Ｐゴシック" pitchFamily="34" charset="-128"/>
              </a:rPr>
              <a:t>2. Disagreements over key issues lead to first Christian split. </a:t>
            </a:r>
          </a:p>
          <a:p>
            <a:pPr lvl="2" eaLnBrk="1" hangingPunct="1">
              <a:lnSpc>
                <a:spcPct val="70000"/>
              </a:lnSpc>
            </a:pPr>
            <a:r>
              <a:rPr lang="en-US" altLang="en-US" sz="1700" dirty="0" smtClean="0">
                <a:latin typeface="Georgia" pitchFamily="18" charset="0"/>
                <a:ea typeface="ＭＳ Ｐゴシック" pitchFamily="34" charset="-128"/>
              </a:rPr>
              <a:t>Catholics led by the Pope in the West</a:t>
            </a:r>
          </a:p>
          <a:p>
            <a:pPr lvl="2" eaLnBrk="1" hangingPunct="1">
              <a:lnSpc>
                <a:spcPct val="70000"/>
              </a:lnSpc>
            </a:pPr>
            <a:r>
              <a:rPr lang="en-US" altLang="en-US" sz="1700" dirty="0" smtClean="0">
                <a:latin typeface="Georgia" pitchFamily="18" charset="0"/>
                <a:ea typeface="ＭＳ Ｐゴシック" pitchFamily="34" charset="-128"/>
              </a:rPr>
              <a:t>Orthodox led by Patriarch of Constantinople in the East</a:t>
            </a:r>
          </a:p>
          <a:p>
            <a:pPr lvl="1">
              <a:lnSpc>
                <a:spcPct val="70000"/>
              </a:lnSpc>
            </a:pPr>
            <a:r>
              <a:rPr lang="en-US" altLang="en-US" sz="2300" dirty="0" smtClean="0">
                <a:latin typeface="Georgia" pitchFamily="18" charset="0"/>
                <a:ea typeface="ＭＳ Ｐゴシック" pitchFamily="34" charset="-128"/>
              </a:rPr>
              <a:t>Each sect thought the other was heretical. So they fought. Physically and verbally. Constantly.</a:t>
            </a:r>
          </a:p>
          <a:p>
            <a:pPr>
              <a:lnSpc>
                <a:spcPct val="70000"/>
              </a:lnSpc>
            </a:pPr>
            <a:r>
              <a:rPr lang="en-US" altLang="en-US" sz="2700" dirty="0" smtClean="0">
                <a:latin typeface="Georgia" pitchFamily="18" charset="0"/>
                <a:ea typeface="ＭＳ Ｐゴシック" pitchFamily="34" charset="-128"/>
              </a:rPr>
              <a:t>Clovis spreads Christianity</a:t>
            </a:r>
          </a:p>
          <a:p>
            <a:pPr lvl="1">
              <a:lnSpc>
                <a:spcPct val="70000"/>
              </a:lnSpc>
            </a:pPr>
            <a:r>
              <a:rPr lang="en-US" altLang="en-US" sz="2300" dirty="0" smtClean="0">
                <a:latin typeface="Georgia" pitchFamily="18" charset="0"/>
                <a:ea typeface="ＭＳ Ｐゴシック" pitchFamily="34" charset="-128"/>
              </a:rPr>
              <a:t>Coverts on battlefield and then uses it as a way to lord over others </a:t>
            </a:r>
            <a:r>
              <a:rPr lang="en-US" altLang="en-US" sz="2300" dirty="0" smtClean="0">
                <a:latin typeface="Georgia" pitchFamily="18" charset="0"/>
                <a:ea typeface="ＭＳ Ｐゴシック" pitchFamily="34" charset="-128"/>
                <a:sym typeface="Wingdings" panose="05000000000000000000" pitchFamily="2" charset="2"/>
              </a:rPr>
              <a:t> eventually you had to be Christian to do anything</a:t>
            </a:r>
            <a:endParaRPr lang="en-US" altLang="en-US" sz="2300" dirty="0" smtClean="0">
              <a:latin typeface="Georgia" pitchFamily="18" charset="0"/>
              <a:ea typeface="ＭＳ Ｐゴシック" pitchFamily="34" charset="-128"/>
            </a:endParaRPr>
          </a:p>
          <a:p>
            <a:pPr lvl="1">
              <a:lnSpc>
                <a:spcPct val="70000"/>
              </a:lnSpc>
            </a:pPr>
            <a:r>
              <a:rPr lang="en-US" altLang="en-US" sz="2300" dirty="0" smtClean="0">
                <a:latin typeface="Georgia" pitchFamily="18" charset="0"/>
                <a:ea typeface="ＭＳ Ｐゴシック" pitchFamily="34" charset="-128"/>
              </a:rPr>
              <a:t>Erases lines of church and state</a:t>
            </a:r>
          </a:p>
          <a:p>
            <a:pPr lvl="1">
              <a:lnSpc>
                <a:spcPct val="70000"/>
              </a:lnSpc>
            </a:pPr>
            <a:r>
              <a:rPr lang="en-US" altLang="en-US" sz="2300" dirty="0" smtClean="0">
                <a:latin typeface="Georgia" pitchFamily="18" charset="0"/>
                <a:ea typeface="ＭＳ Ｐゴシック" pitchFamily="34" charset="-128"/>
              </a:rPr>
              <a:t>Everyone safe until…</a:t>
            </a:r>
          </a:p>
          <a:p>
            <a:pPr eaLnBrk="1" hangingPunct="1">
              <a:lnSpc>
                <a:spcPct val="70000"/>
              </a:lnSpc>
            </a:pPr>
            <a:endParaRPr lang="en-US" altLang="en-US" sz="2700" dirty="0" smtClean="0">
              <a:latin typeface="Georgia" pitchFamily="18" charset="0"/>
              <a:ea typeface="ＭＳ Ｐゴシック" pitchFamily="34" charset="-128"/>
            </a:endParaRPr>
          </a:p>
          <a:p>
            <a:pPr eaLnBrk="1" hangingPunct="1">
              <a:lnSpc>
                <a:spcPct val="70000"/>
              </a:lnSpc>
              <a:buFontTx/>
              <a:buNone/>
            </a:pPr>
            <a:endParaRPr lang="en-US" altLang="en-US" sz="2700" dirty="0" smtClean="0">
              <a:latin typeface="Georgia" pitchFamily="18" charset="0"/>
              <a:ea typeface="ＭＳ Ｐゴシック" pitchFamily="34" charset="-128"/>
            </a:endParaRPr>
          </a:p>
        </p:txBody>
      </p:sp>
    </p:spTree>
    <p:extLst>
      <p:ext uri="{BB962C8B-B14F-4D97-AF65-F5344CB8AC3E}">
        <p14:creationId xmlns:p14="http://schemas.microsoft.com/office/powerpoint/2010/main" xmlns="" val="40454531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3"/>
          <p:cNvSpPr>
            <a:spLocks noGrp="1"/>
          </p:cNvSpPr>
          <p:nvPr>
            <p:ph type="title" idx="4294967295"/>
          </p:nvPr>
        </p:nvSpPr>
        <p:spPr>
          <a:xfrm>
            <a:off x="0" y="228600"/>
            <a:ext cx="8591550" cy="1066800"/>
          </a:xfrm>
          <a:prstGeom prst="rect">
            <a:avLst/>
          </a:prstGeom>
        </p:spPr>
        <p:txBody>
          <a:bodyPr/>
          <a:lstStyle/>
          <a:p>
            <a:pPr marL="484632" indent="0" eaLnBrk="1" fontAlgn="auto" hangingPunct="1">
              <a:spcAft>
                <a:spcPts val="0"/>
              </a:spcAft>
              <a:defRPr/>
            </a:pPr>
            <a:r>
              <a:rPr lang="en-US" dirty="0" smtClean="0">
                <a:solidFill>
                  <a:schemeClr val="accent1">
                    <a:tint val="83000"/>
                    <a:satMod val="150000"/>
                  </a:schemeClr>
                </a:solidFill>
                <a:cs typeface="Tunga" pitchFamily="34" charset="0"/>
              </a:rPr>
              <a:t>10</a:t>
            </a:r>
            <a:r>
              <a:rPr lang="en-US" baseline="30000" dirty="0" smtClean="0">
                <a:solidFill>
                  <a:schemeClr val="accent1">
                    <a:tint val="83000"/>
                    <a:satMod val="150000"/>
                  </a:schemeClr>
                </a:solidFill>
                <a:cs typeface="Tunga" pitchFamily="34" charset="0"/>
              </a:rPr>
              <a:t>th</a:t>
            </a:r>
            <a:r>
              <a:rPr lang="en-US" dirty="0" smtClean="0">
                <a:solidFill>
                  <a:schemeClr val="accent1">
                    <a:tint val="83000"/>
                    <a:satMod val="150000"/>
                  </a:schemeClr>
                </a:solidFill>
                <a:cs typeface="Tunga" pitchFamily="34" charset="0"/>
              </a:rPr>
              <a:t> Euro Studies </a:t>
            </a:r>
            <a:r>
              <a:rPr lang="en-US" dirty="0" smtClean="0">
                <a:solidFill>
                  <a:srgbClr val="FF0000"/>
                </a:solidFill>
                <a:cs typeface="Tunga" pitchFamily="34" charset="0"/>
              </a:rPr>
              <a:t>9.11.14</a:t>
            </a:r>
          </a:p>
        </p:txBody>
      </p:sp>
      <p:sp>
        <p:nvSpPr>
          <p:cNvPr id="9" name="Content Placeholder 8"/>
          <p:cNvSpPr>
            <a:spLocks noGrp="1"/>
          </p:cNvSpPr>
          <p:nvPr>
            <p:ph sz="quarter" idx="4294967295"/>
          </p:nvPr>
        </p:nvSpPr>
        <p:spPr>
          <a:xfrm>
            <a:off x="0" y="1143000"/>
            <a:ext cx="4343400" cy="4525963"/>
          </a:xfrm>
          <a:prstGeom prst="rect">
            <a:avLst/>
          </a:prstGeom>
        </p:spPr>
        <p:txBody>
          <a:bodyPr>
            <a:normAutofit fontScale="70000" lnSpcReduction="20000"/>
          </a:bodyPr>
          <a:lstStyle/>
          <a:p>
            <a:pPr marL="273050" indent="-273050" eaLnBrk="1" fontAlgn="auto" hangingPunct="1">
              <a:lnSpc>
                <a:spcPct val="90000"/>
              </a:lnSpc>
              <a:spcAft>
                <a:spcPts val="0"/>
              </a:spcAft>
              <a:buFont typeface="Wingdings 2"/>
              <a:buChar char=""/>
              <a:defRPr/>
            </a:pPr>
            <a:r>
              <a:rPr lang="en-US" sz="3600" b="1" u="sng" dirty="0" smtClean="0"/>
              <a:t>Turn in:</a:t>
            </a:r>
            <a:r>
              <a:rPr lang="en-US" sz="3600" b="1" dirty="0" smtClean="0"/>
              <a:t> </a:t>
            </a:r>
          </a:p>
          <a:p>
            <a:pPr marL="273050" indent="-273050" eaLnBrk="1" fontAlgn="auto" hangingPunct="1">
              <a:lnSpc>
                <a:spcPct val="90000"/>
              </a:lnSpc>
              <a:spcAft>
                <a:spcPts val="0"/>
              </a:spcAft>
              <a:buNone/>
              <a:defRPr/>
            </a:pPr>
            <a:endParaRPr lang="en-US" sz="3600" b="1" dirty="0" smtClean="0"/>
          </a:p>
          <a:p>
            <a:pPr marL="673100" lvl="1" indent="-273050">
              <a:lnSpc>
                <a:spcPct val="90000"/>
              </a:lnSpc>
              <a:buFont typeface="Wingdings" pitchFamily="2" charset="2"/>
              <a:buChar char="Ø"/>
              <a:defRPr/>
            </a:pPr>
            <a:r>
              <a:rPr lang="en-US" b="1" dirty="0" smtClean="0"/>
              <a:t>Exit Slip (24 as of this morning…)</a:t>
            </a:r>
          </a:p>
          <a:p>
            <a:pPr marL="673100" lvl="1" indent="-273050">
              <a:lnSpc>
                <a:spcPct val="90000"/>
              </a:lnSpc>
              <a:buFont typeface="Wingdings" pitchFamily="2" charset="2"/>
              <a:buChar char="Ø"/>
              <a:defRPr/>
            </a:pPr>
            <a:endParaRPr lang="en-US" b="1" dirty="0" smtClean="0"/>
          </a:p>
          <a:p>
            <a:pPr marL="273050" indent="-273050" eaLnBrk="1" fontAlgn="auto" hangingPunct="1">
              <a:lnSpc>
                <a:spcPct val="90000"/>
              </a:lnSpc>
              <a:spcAft>
                <a:spcPts val="0"/>
              </a:spcAft>
              <a:buFont typeface="Wingdings 2"/>
              <a:buChar char=""/>
              <a:defRPr/>
            </a:pPr>
            <a:r>
              <a:rPr lang="en-US" sz="3600" b="1" u="sng" dirty="0" smtClean="0"/>
              <a:t>Take out:</a:t>
            </a:r>
            <a:r>
              <a:rPr lang="en-US" sz="3600" b="1" dirty="0" smtClean="0"/>
              <a:t> </a:t>
            </a:r>
          </a:p>
          <a:p>
            <a:pPr marL="673100" lvl="1" indent="-273050">
              <a:lnSpc>
                <a:spcPct val="90000"/>
              </a:lnSpc>
              <a:buFont typeface="Wingdings 2"/>
              <a:buChar char=""/>
              <a:defRPr/>
            </a:pPr>
            <a:r>
              <a:rPr lang="en-US" b="1" dirty="0" smtClean="0"/>
              <a:t>Planner, Pen, &amp; Paper</a:t>
            </a:r>
          </a:p>
          <a:p>
            <a:pPr marL="273050" indent="-273050" eaLnBrk="1" fontAlgn="auto" hangingPunct="1">
              <a:lnSpc>
                <a:spcPct val="90000"/>
              </a:lnSpc>
              <a:spcAft>
                <a:spcPts val="0"/>
              </a:spcAft>
              <a:buNone/>
              <a:defRPr/>
            </a:pPr>
            <a:endParaRPr lang="en-US" sz="3600" b="1" dirty="0" smtClean="0"/>
          </a:p>
          <a:p>
            <a:pPr marL="273050" indent="-273050" eaLnBrk="1" fontAlgn="auto" hangingPunct="1">
              <a:lnSpc>
                <a:spcPct val="90000"/>
              </a:lnSpc>
              <a:spcAft>
                <a:spcPts val="0"/>
              </a:spcAft>
              <a:buFont typeface="Wingdings 2"/>
              <a:buChar char=""/>
              <a:defRPr/>
            </a:pPr>
            <a:r>
              <a:rPr lang="en-US" sz="3600" b="1" u="sng" dirty="0" smtClean="0"/>
              <a:t>Today’s Learning Objectives:</a:t>
            </a:r>
          </a:p>
          <a:p>
            <a:pPr marL="273050" indent="-273050" eaLnBrk="1" fontAlgn="auto" hangingPunct="1">
              <a:lnSpc>
                <a:spcPct val="90000"/>
              </a:lnSpc>
              <a:spcAft>
                <a:spcPts val="0"/>
              </a:spcAft>
              <a:buNone/>
              <a:defRPr/>
            </a:pPr>
            <a:endParaRPr lang="en-US" sz="3600" b="1" u="sng" dirty="0" smtClean="0"/>
          </a:p>
          <a:p>
            <a:pPr marL="576263" lvl="1" indent="-273050" eaLnBrk="1" fontAlgn="auto" hangingPunct="1">
              <a:lnSpc>
                <a:spcPct val="90000"/>
              </a:lnSpc>
              <a:spcAft>
                <a:spcPts val="0"/>
              </a:spcAft>
              <a:buFont typeface="Wingdings" pitchFamily="2" charset="2"/>
              <a:buChar char="Ø"/>
              <a:defRPr/>
            </a:pPr>
            <a:r>
              <a:rPr lang="en-US" sz="3200" b="1" dirty="0" smtClean="0"/>
              <a:t>I can explain the hierarchy of the Catholic Church, and compare it to the structure of the feudal system.</a:t>
            </a:r>
          </a:p>
          <a:p>
            <a:pPr marL="273050" indent="-273050" eaLnBrk="1" fontAlgn="auto" hangingPunct="1">
              <a:lnSpc>
                <a:spcPct val="90000"/>
              </a:lnSpc>
              <a:spcAft>
                <a:spcPts val="0"/>
              </a:spcAft>
              <a:buFont typeface="Wingdings 2"/>
              <a:buChar char=""/>
              <a:defRPr/>
            </a:pPr>
            <a:endParaRPr lang="en-US" dirty="0" smtClean="0"/>
          </a:p>
        </p:txBody>
      </p:sp>
      <p:sp>
        <p:nvSpPr>
          <p:cNvPr id="27652" name="Content Placeholder 9"/>
          <p:cNvSpPr>
            <a:spLocks noGrp="1"/>
          </p:cNvSpPr>
          <p:nvPr>
            <p:ph sz="quarter" idx="4294967295"/>
          </p:nvPr>
        </p:nvSpPr>
        <p:spPr>
          <a:xfrm>
            <a:off x="4645025" y="1219200"/>
            <a:ext cx="4498975" cy="4602163"/>
          </a:xfrm>
          <a:prstGeom prst="rect">
            <a:avLst/>
          </a:prstGeom>
        </p:spPr>
        <p:txBody>
          <a:bodyPr>
            <a:normAutofit/>
          </a:bodyPr>
          <a:lstStyle/>
          <a:p>
            <a:pPr marL="57150" indent="0" eaLnBrk="1" hangingPunct="1">
              <a:buFont typeface="Wingdings" pitchFamily="2" charset="2"/>
              <a:buNone/>
            </a:pPr>
            <a:r>
              <a:rPr lang="en-US" b="1" u="sng" dirty="0" smtClean="0"/>
              <a:t>Today’s Agenda:</a:t>
            </a:r>
          </a:p>
          <a:p>
            <a:pPr marL="57150" indent="0" eaLnBrk="1" hangingPunct="1"/>
            <a:r>
              <a:rPr lang="en-US" sz="2800" dirty="0" smtClean="0"/>
              <a:t>Lecture</a:t>
            </a:r>
          </a:p>
          <a:p>
            <a:pPr marL="57150" indent="0" eaLnBrk="1" hangingPunct="1"/>
            <a:r>
              <a:rPr lang="en-US" sz="2800" dirty="0" smtClean="0"/>
              <a:t>Chart, </a:t>
            </a:r>
            <a:r>
              <a:rPr lang="en-US" sz="2800" dirty="0" err="1" smtClean="0"/>
              <a:t>vocab</a:t>
            </a:r>
            <a:r>
              <a:rPr lang="en-US" sz="2800" dirty="0" smtClean="0"/>
              <a:t>, reading</a:t>
            </a:r>
          </a:p>
          <a:p>
            <a:pPr marL="57150" indent="0" eaLnBrk="1" hangingPunct="1"/>
            <a:endParaRPr lang="en-US" sz="2800" dirty="0"/>
          </a:p>
          <a:p>
            <a:pPr marL="57150" indent="0" eaLnBrk="1" hangingPunct="1"/>
            <a:endParaRPr lang="en-US" sz="2800" dirty="0" smtClean="0"/>
          </a:p>
          <a:p>
            <a:pPr marL="57150" indent="0" eaLnBrk="1" hangingPunct="1">
              <a:buNone/>
            </a:pPr>
            <a:r>
              <a:rPr lang="en-US" sz="2800" b="1" u="sng" dirty="0" smtClean="0"/>
              <a:t>HW:</a:t>
            </a:r>
            <a:r>
              <a:rPr lang="en-US" sz="2800" dirty="0" smtClean="0"/>
              <a:t> </a:t>
            </a:r>
          </a:p>
          <a:p>
            <a:pPr marL="571500" indent="-514350" eaLnBrk="1" hangingPunct="1">
              <a:buFont typeface="+mj-lt"/>
              <a:buAutoNum type="arabicPeriod"/>
            </a:pPr>
            <a:r>
              <a:rPr lang="en-US" sz="2800" dirty="0" smtClean="0"/>
              <a:t>Chart and </a:t>
            </a:r>
            <a:r>
              <a:rPr lang="en-US" sz="2800" dirty="0" err="1" smtClean="0"/>
              <a:t>Vocab</a:t>
            </a:r>
            <a:endParaRPr lang="en-US" sz="2800" dirty="0" smtClean="0"/>
          </a:p>
          <a:p>
            <a:pPr marL="571500" indent="-514350" eaLnBrk="1" hangingPunct="1">
              <a:buFont typeface="+mj-lt"/>
              <a:buAutoNum type="arabicPeriod"/>
            </a:pPr>
            <a:r>
              <a:rPr lang="en-US" sz="2800" dirty="0" smtClean="0"/>
              <a:t>Critically read 7.3</a:t>
            </a:r>
          </a:p>
        </p:txBody>
      </p:sp>
    </p:spTree>
    <p:extLst>
      <p:ext uri="{BB962C8B-B14F-4D97-AF65-F5344CB8AC3E}">
        <p14:creationId xmlns="" xmlns:p14="http://schemas.microsoft.com/office/powerpoint/2010/main" val="472888382"/>
      </p:ext>
    </p:extLst>
  </p:cSld>
  <p:clrMapOvr>
    <a:masterClrMapping/>
  </p:clrMapOvr>
  <p:transition spd="slow"/>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101</TotalTime>
  <Words>462</Words>
  <Application>Microsoft Office PowerPoint</Application>
  <PresentationFormat>On-screen Show (4:3)</PresentationFormat>
  <Paragraphs>72</Paragraphs>
  <Slides>8</Slides>
  <Notes>0</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Office Theme</vt:lpstr>
      <vt:lpstr>10th Euro Studies 9.11.14</vt:lpstr>
      <vt:lpstr>Warm up: Sept. 11, 2014</vt:lpstr>
      <vt:lpstr>Part I: After the fall of Rome, Europe created a society based around religion, order and hierarchy that dominated for nearly 1,000 years.</vt:lpstr>
      <vt:lpstr>The Foundations of Early Modern Europe</vt:lpstr>
      <vt:lpstr>Side effects of the fall</vt:lpstr>
      <vt:lpstr>Slide 6</vt:lpstr>
      <vt:lpstr>Rise of Christianity</vt:lpstr>
      <vt:lpstr>10th Euro Studies 9.11.14</vt:lpstr>
    </vt:vector>
  </TitlesOfParts>
  <Company>Issaquah School District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9th Honors 9.11.14</dc:title>
  <dc:creator>Windows User</dc:creator>
  <cp:lastModifiedBy>Windows User</cp:lastModifiedBy>
  <cp:revision>8</cp:revision>
  <dcterms:created xsi:type="dcterms:W3CDTF">2014-09-11T14:34:54Z</dcterms:created>
  <dcterms:modified xsi:type="dcterms:W3CDTF">2014-09-11T17:21:33Z</dcterms:modified>
</cp:coreProperties>
</file>