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
  </p:notesMasterIdLst>
  <p:sldIdLst>
    <p:sldId id="257" r:id="rId2"/>
    <p:sldId id="258" r:id="rId3"/>
    <p:sldId id="259" r:id="rId4"/>
    <p:sldId id="260" r:id="rId5"/>
    <p:sldId id="264" r:id="rId6"/>
    <p:sldId id="26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71" autoAdjust="0"/>
  </p:normalViewPr>
  <p:slideViewPr>
    <p:cSldViewPr>
      <p:cViewPr varScale="1">
        <p:scale>
          <a:sx n="70" d="100"/>
          <a:sy n="70"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66F7D-9653-415D-9D11-D7E0EAA1A33F}" type="datetimeFigureOut">
              <a:rPr lang="en-US" smtClean="0"/>
              <a:t>10/21/2013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D64A6-4E2F-4FB6-9ED6-3F45D994AD95}" type="slidenum">
              <a:rPr lang="en-US" smtClean="0"/>
              <a:t>‹#›</a:t>
            </a:fld>
            <a:endParaRPr lang="en-US"/>
          </a:p>
        </p:txBody>
      </p:sp>
    </p:spTree>
    <p:extLst>
      <p:ext uri="{BB962C8B-B14F-4D97-AF65-F5344CB8AC3E}">
        <p14:creationId xmlns:p14="http://schemas.microsoft.com/office/powerpoint/2010/main" val="286333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Burgundian_Netherlands" TargetMode="External"/><Relationship Id="rId3" Type="http://schemas.openxmlformats.org/officeDocument/2006/relationships/hyperlink" Target="http://en.wikipedia.org/wiki/Philip_I_of_Castile" TargetMode="External"/><Relationship Id="rId7" Type="http://schemas.openxmlformats.org/officeDocument/2006/relationships/hyperlink" Target="http://en.wikipedia.org/wiki/House_of_Valois-Burgundy" TargetMode="External"/><Relationship Id="rId12" Type="http://schemas.openxmlformats.org/officeDocument/2006/relationships/hyperlink" Target="http://en.wikipedia.org/wiki/Spanish_colonization_of_the_America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Habsburg_Monarchy" TargetMode="External"/><Relationship Id="rId11" Type="http://schemas.openxmlformats.org/officeDocument/2006/relationships/hyperlink" Target="http://en.wikipedia.org/wiki/Crown_of_Aragon" TargetMode="External"/><Relationship Id="rId5" Type="http://schemas.openxmlformats.org/officeDocument/2006/relationships/hyperlink" Target="http://en.wikipedia.org/wiki/House_of_Habsburg" TargetMode="External"/><Relationship Id="rId10" Type="http://schemas.openxmlformats.org/officeDocument/2006/relationships/hyperlink" Target="http://en.wikipedia.org/wiki/Crown_of_Castile" TargetMode="External"/><Relationship Id="rId4" Type="http://schemas.openxmlformats.org/officeDocument/2006/relationships/hyperlink" Target="http://en.wikipedia.org/wiki/Joanna_the_Mad" TargetMode="External"/><Relationship Id="rId9" Type="http://schemas.openxmlformats.org/officeDocument/2006/relationships/hyperlink" Target="http://en.wikipedia.org/wiki/House_of_Trast%C3%A1ma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Grandson of Hapsburgs</a:t>
            </a:r>
            <a:r>
              <a:rPr lang="en-US" baseline="0" dirty="0" smtClean="0"/>
              <a:t> and of Ferdinand and Isabella</a:t>
            </a:r>
          </a:p>
          <a:p>
            <a:r>
              <a:rPr lang="en-US" dirty="0" smtClean="0"/>
              <a:t>Charles was the eldest son of </a:t>
            </a:r>
            <a:r>
              <a:rPr lang="en-US" dirty="0" smtClean="0">
                <a:hlinkClick r:id="rId3" tooltip="Philip I of Castile"/>
              </a:rPr>
              <a:t>Philip the Handsome</a:t>
            </a:r>
            <a:r>
              <a:rPr lang="en-US" dirty="0" smtClean="0"/>
              <a:t> and </a:t>
            </a:r>
            <a:r>
              <a:rPr lang="en-US" dirty="0" smtClean="0">
                <a:hlinkClick r:id="rId4" tooltip="Joanna the Mad"/>
              </a:rPr>
              <a:t>Joanna the Mad</a:t>
            </a:r>
            <a:r>
              <a:rPr lang="en-US" dirty="0" smtClean="0"/>
              <a:t>. As the heir of three of Europe's leading dynasties—the </a:t>
            </a:r>
            <a:r>
              <a:rPr lang="en-US" dirty="0" smtClean="0">
                <a:hlinkClick r:id="rId5" tooltip="House of Habsburg"/>
              </a:rPr>
              <a:t>House of Habsburg</a:t>
            </a:r>
            <a:r>
              <a:rPr lang="en-US" dirty="0" smtClean="0"/>
              <a:t> of the </a:t>
            </a:r>
            <a:r>
              <a:rPr lang="en-US" dirty="0" smtClean="0">
                <a:hlinkClick r:id="rId6" tooltip="Habsburg Monarchy"/>
              </a:rPr>
              <a:t>Habsburg Monarchy</a:t>
            </a:r>
            <a:r>
              <a:rPr lang="en-US" dirty="0" smtClean="0"/>
              <a:t>; the </a:t>
            </a:r>
            <a:r>
              <a:rPr lang="en-US" dirty="0" smtClean="0">
                <a:hlinkClick r:id="rId7" tooltip="House of Valois-Burgundy"/>
              </a:rPr>
              <a:t>House of Valois-Burgundy</a:t>
            </a:r>
            <a:r>
              <a:rPr lang="en-US" dirty="0" smtClean="0"/>
              <a:t> of the </a:t>
            </a:r>
            <a:r>
              <a:rPr lang="en-US" dirty="0" err="1" smtClean="0">
                <a:hlinkClick r:id="rId8" tooltip="Burgundian Netherlands"/>
              </a:rPr>
              <a:t>Burgundian</a:t>
            </a:r>
            <a:r>
              <a:rPr lang="en-US" dirty="0" smtClean="0">
                <a:hlinkClick r:id="rId8" tooltip="Burgundian Netherlands"/>
              </a:rPr>
              <a:t> Netherlands</a:t>
            </a:r>
            <a:r>
              <a:rPr lang="en-US" dirty="0" smtClean="0"/>
              <a:t>; and the </a:t>
            </a:r>
            <a:r>
              <a:rPr lang="en-US" dirty="0" smtClean="0">
                <a:hlinkClick r:id="rId9" tooltip="House of Trastámara"/>
              </a:rPr>
              <a:t>House of </a:t>
            </a:r>
            <a:r>
              <a:rPr lang="en-US" dirty="0" err="1" smtClean="0">
                <a:hlinkClick r:id="rId9" tooltip="House of Trastámara"/>
              </a:rPr>
              <a:t>Trastámara</a:t>
            </a:r>
            <a:r>
              <a:rPr lang="en-US" dirty="0" smtClean="0"/>
              <a:t> of the Crowns of </a:t>
            </a:r>
            <a:r>
              <a:rPr lang="en-US" dirty="0" smtClean="0">
                <a:hlinkClick r:id="rId10" tooltip="Crown of Castile"/>
              </a:rPr>
              <a:t>Castile</a:t>
            </a:r>
            <a:r>
              <a:rPr lang="en-US" dirty="0" smtClean="0"/>
              <a:t> and </a:t>
            </a:r>
            <a:r>
              <a:rPr lang="en-US" dirty="0" smtClean="0">
                <a:hlinkClick r:id="rId11" tooltip="Crown of Aragon"/>
              </a:rPr>
              <a:t>Aragon</a:t>
            </a:r>
            <a:r>
              <a:rPr lang="en-US" dirty="0" smtClean="0"/>
              <a:t>—he ruled over extensive domains in Central, Western, and Southern Europe; and the </a:t>
            </a:r>
            <a:r>
              <a:rPr lang="en-US" dirty="0" smtClean="0">
                <a:hlinkClick r:id="rId12" tooltip="Spanish colonization of the Americas"/>
              </a:rPr>
              <a:t>Spanish colonies</a:t>
            </a:r>
            <a:r>
              <a:rPr lang="en-US" dirty="0" smtClean="0"/>
              <a:t> in the Americas and Asia</a:t>
            </a:r>
            <a:endParaRPr lang="en-US" dirty="0"/>
          </a:p>
        </p:txBody>
      </p:sp>
      <p:sp>
        <p:nvSpPr>
          <p:cNvPr id="4" name="Slide Number Placeholder 3"/>
          <p:cNvSpPr>
            <a:spLocks noGrp="1"/>
          </p:cNvSpPr>
          <p:nvPr>
            <p:ph type="sldNum" sz="quarter" idx="10"/>
          </p:nvPr>
        </p:nvSpPr>
        <p:spPr/>
        <p:txBody>
          <a:bodyPr/>
          <a:lstStyle/>
          <a:p>
            <a:fld id="{A0BA031F-FB1E-4E00-8B9F-E76E93D72577}" type="slidenum">
              <a:rPr lang="en-US" smtClean="0"/>
              <a:t>2</a:t>
            </a:fld>
            <a:endParaRPr lang="en-US"/>
          </a:p>
        </p:txBody>
      </p:sp>
    </p:spTree>
    <p:extLst>
      <p:ext uri="{BB962C8B-B14F-4D97-AF65-F5344CB8AC3E}">
        <p14:creationId xmlns:p14="http://schemas.microsoft.com/office/powerpoint/2010/main" val="157603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the Great’s sheer physical presence seemed to indicate the way his rule would go. He was nearly 7 feet tall and very broad. He was massively powerful, "loud-mouthed, violent, ruthless and impetuous". He always wanted to learn and was always active. He learned how to be carpenter, talked to mathematicians and learned how best to train soldiers- including how to torture people. While Sophia had been regent, he had lived in Germany and had spent time living with soldiers learning about fortifications and ballistics. When back in Russia he formed a small army out of his servants and used them in live ammunition firing war games.</a:t>
            </a:r>
            <a:endParaRPr lang="en-US" dirty="0"/>
          </a:p>
        </p:txBody>
      </p:sp>
      <p:sp>
        <p:nvSpPr>
          <p:cNvPr id="4" name="Slide Number Placeholder 3"/>
          <p:cNvSpPr>
            <a:spLocks noGrp="1"/>
          </p:cNvSpPr>
          <p:nvPr>
            <p:ph type="sldNum" sz="quarter" idx="10"/>
          </p:nvPr>
        </p:nvSpPr>
        <p:spPr/>
        <p:txBody>
          <a:bodyPr/>
          <a:lstStyle/>
          <a:p>
            <a:fld id="{A0BA031F-FB1E-4E00-8B9F-E76E93D72577}" type="slidenum">
              <a:rPr lang="en-US" smtClean="0"/>
              <a:t>5</a:t>
            </a:fld>
            <a:endParaRPr lang="en-US"/>
          </a:p>
        </p:txBody>
      </p:sp>
    </p:spTree>
    <p:extLst>
      <p:ext uri="{BB962C8B-B14F-4D97-AF65-F5344CB8AC3E}">
        <p14:creationId xmlns:p14="http://schemas.microsoft.com/office/powerpoint/2010/main" val="338019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058186-F446-4A7C-968D-6E95F81D2F8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58186-F446-4A7C-968D-6E95F81D2F8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58186-F446-4A7C-968D-6E95F81D2F8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058186-F446-4A7C-968D-6E95F81D2F8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F058186-F446-4A7C-968D-6E95F81D2F8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058186-F446-4A7C-968D-6E95F81D2F83}"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A56EA-BCC4-44DE-9805-7EEF7DD681E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058186-F446-4A7C-968D-6E95F81D2F83}"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58186-F446-4A7C-968D-6E95F81D2F83}"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58186-F446-4A7C-968D-6E95F81D2F83}" type="datetimeFigureOut">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F058186-F446-4A7C-968D-6E95F81D2F83}" type="datetimeFigureOut">
              <a:rPr lang="en-US" smtClean="0"/>
              <a:t>10/21/2013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A2A56EA-BCC4-44DE-9805-7EEF7DD681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58186-F446-4A7C-968D-6E95F81D2F83}"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A56EA-BCC4-44DE-9805-7EEF7DD681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F058186-F446-4A7C-968D-6E95F81D2F83}" type="datetimeFigureOut">
              <a:rPr lang="en-US" smtClean="0"/>
              <a:t>10/21/2013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A2A56EA-BCC4-44DE-9805-7EEF7DD681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aF3x3Bad2Wk"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 of Absolutism</a:t>
            </a:r>
            <a:endParaRPr lang="en-US" dirty="0"/>
          </a:p>
        </p:txBody>
      </p:sp>
      <p:sp>
        <p:nvSpPr>
          <p:cNvPr id="3" name="Subtitle 2"/>
          <p:cNvSpPr>
            <a:spLocks noGrp="1"/>
          </p:cNvSpPr>
          <p:nvPr>
            <p:ph type="subTitle" idx="1"/>
          </p:nvPr>
        </p:nvSpPr>
        <p:spPr/>
        <p:txBody>
          <a:bodyPr/>
          <a:lstStyle/>
          <a:p>
            <a:r>
              <a:rPr lang="en-US" dirty="0" smtClean="0"/>
              <a:t>Rulers NOT Named Louis XIV</a:t>
            </a:r>
            <a:endParaRPr lang="en-US" dirty="0"/>
          </a:p>
        </p:txBody>
      </p:sp>
    </p:spTree>
    <p:extLst>
      <p:ext uri="{BB962C8B-B14F-4D97-AF65-F5344CB8AC3E}">
        <p14:creationId xmlns:p14="http://schemas.microsoft.com/office/powerpoint/2010/main" val="1642385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Spain – Hapsburg Empire</a:t>
            </a:r>
            <a:endParaRPr lang="en-US" dirty="0"/>
          </a:p>
        </p:txBody>
      </p:sp>
      <p:sp>
        <p:nvSpPr>
          <p:cNvPr id="2" name="Content Placeholder 1"/>
          <p:cNvSpPr>
            <a:spLocks noGrp="1"/>
          </p:cNvSpPr>
          <p:nvPr>
            <p:ph idx="1"/>
          </p:nvPr>
        </p:nvSpPr>
        <p:spPr>
          <a:xfrm>
            <a:off x="228600" y="1481328"/>
            <a:ext cx="8229600" cy="4525963"/>
          </a:xfrm>
        </p:spPr>
        <p:txBody>
          <a:bodyPr>
            <a:normAutofit/>
          </a:bodyPr>
          <a:lstStyle/>
          <a:p>
            <a:r>
              <a:rPr lang="en-US" dirty="0" smtClean="0"/>
              <a:t>Charles V</a:t>
            </a:r>
          </a:p>
          <a:p>
            <a:pPr lvl="1"/>
            <a:r>
              <a:rPr lang="en-US" dirty="0" smtClean="0"/>
              <a:t>Heir to 3 major dynasties</a:t>
            </a:r>
          </a:p>
          <a:p>
            <a:pPr lvl="1"/>
            <a:r>
              <a:rPr lang="en-US" dirty="0" smtClean="0"/>
              <a:t>Controlled Spanish </a:t>
            </a:r>
            <a:r>
              <a:rPr lang="en-US" i="1" dirty="0" smtClean="0"/>
              <a:t>and</a:t>
            </a:r>
            <a:r>
              <a:rPr lang="en-US" dirty="0" smtClean="0"/>
              <a:t> Holy Roman Empire</a:t>
            </a:r>
          </a:p>
          <a:p>
            <a:pPr lvl="1"/>
            <a:endParaRPr lang="en-US" dirty="0"/>
          </a:p>
          <a:p>
            <a:pPr lvl="1"/>
            <a:endParaRPr lang="en-US" dirty="0" smtClean="0"/>
          </a:p>
          <a:p>
            <a:pPr lvl="1"/>
            <a:r>
              <a:rPr lang="en-US" sz="1800" dirty="0" smtClean="0"/>
              <a:t>WHAT PROBLEMS DO YOU SEE?</a:t>
            </a:r>
          </a:p>
          <a:p>
            <a:pPr lvl="1"/>
            <a:endParaRPr lang="en-US" sz="1800" dirty="0"/>
          </a:p>
          <a:p>
            <a:pPr lvl="1"/>
            <a:endParaRPr lang="en-US" sz="1800" dirty="0" smtClean="0"/>
          </a:p>
          <a:p>
            <a:pPr lvl="1"/>
            <a:endParaRPr lang="en-US" sz="1800" dirty="0"/>
          </a:p>
          <a:p>
            <a:r>
              <a:rPr lang="en-US" sz="2200" dirty="0" smtClean="0"/>
              <a:t>Happily </a:t>
            </a:r>
            <a:r>
              <a:rPr lang="en-US" sz="2200" i="1" u="sng" dirty="0" smtClean="0"/>
              <a:t>abdicates</a:t>
            </a:r>
            <a:r>
              <a:rPr lang="en-US" sz="2200" dirty="0" smtClean="0"/>
              <a:t> to his</a:t>
            </a:r>
          </a:p>
          <a:p>
            <a:pPr marL="109728" indent="0">
              <a:buNone/>
            </a:pPr>
            <a:r>
              <a:rPr lang="en-US" sz="2200" dirty="0" smtClean="0"/>
              <a:t>Brother and Son (Phillip II),</a:t>
            </a:r>
          </a:p>
          <a:p>
            <a:pPr marL="109728" indent="0">
              <a:buNone/>
            </a:pPr>
            <a:r>
              <a:rPr lang="en-US" sz="2200" dirty="0"/>
              <a:t>(</a:t>
            </a:r>
            <a:r>
              <a:rPr lang="en-US" sz="2200" dirty="0" smtClean="0"/>
              <a:t>1555)</a:t>
            </a:r>
            <a:endParaRPr lang="en-US" sz="2200" dirty="0"/>
          </a:p>
        </p:txBody>
      </p:sp>
      <p:pic>
        <p:nvPicPr>
          <p:cNvPr id="1026" name="Picture 2" descr="http://www.spainthenandnow.com/userimages/charles-v-european-possessions-wikipe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223" y="2800350"/>
            <a:ext cx="45339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ijksmuseum.nl/images/aria/sk/z/sk-a-164.z?leftcoulis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0"/>
            <a:ext cx="1828800" cy="220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4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Spain – Hapsburg Family</a:t>
            </a:r>
            <a:endParaRPr lang="en-US" dirty="0"/>
          </a:p>
        </p:txBody>
      </p:sp>
      <p:sp>
        <p:nvSpPr>
          <p:cNvPr id="2" name="Content Placeholder 1"/>
          <p:cNvSpPr>
            <a:spLocks noGrp="1"/>
          </p:cNvSpPr>
          <p:nvPr>
            <p:ph idx="1"/>
          </p:nvPr>
        </p:nvSpPr>
        <p:spPr>
          <a:xfrm>
            <a:off x="457200" y="1481329"/>
            <a:ext cx="8229600" cy="2557272"/>
          </a:xfrm>
        </p:spPr>
        <p:txBody>
          <a:bodyPr>
            <a:normAutofit/>
          </a:bodyPr>
          <a:lstStyle/>
          <a:p>
            <a:r>
              <a:rPr lang="en-US" dirty="0" smtClean="0"/>
              <a:t>Phillip II</a:t>
            </a:r>
          </a:p>
          <a:p>
            <a:pPr lvl="1"/>
            <a:r>
              <a:rPr lang="en-US" dirty="0" smtClean="0"/>
              <a:t>Strong central government</a:t>
            </a:r>
          </a:p>
          <a:p>
            <a:pPr lvl="1"/>
            <a:r>
              <a:rPr lang="en-US" dirty="0" smtClean="0"/>
              <a:t>Four Marriages: Maria (Portugal), Mary Tudor (England), Elizabeth Valois (France), Anna (Austria</a:t>
            </a:r>
          </a:p>
          <a:p>
            <a:pPr lvl="1"/>
            <a:r>
              <a:rPr lang="en-US" dirty="0" smtClean="0"/>
              <a:t>Defend Catholicism in Spain and led </a:t>
            </a:r>
            <a:r>
              <a:rPr lang="en-US" b="1" u="sng" dirty="0" smtClean="0"/>
              <a:t>Inquisition</a:t>
            </a:r>
          </a:p>
          <a:p>
            <a:pPr lvl="1"/>
            <a:r>
              <a:rPr lang="en-US" b="1" u="sng" dirty="0" smtClean="0">
                <a:hlinkClick r:id="rId2"/>
              </a:rPr>
              <a:t>Spanish Armada</a:t>
            </a:r>
            <a:r>
              <a:rPr lang="en-US" b="1" u="sng" dirty="0" smtClean="0"/>
              <a:t> (1588)</a:t>
            </a:r>
          </a:p>
        </p:txBody>
      </p:sp>
      <p:pic>
        <p:nvPicPr>
          <p:cNvPr id="2050" name="Picture 2" descr="http://upload.wikimedia.org/wikipedia/commons/thumb/1/17/Invincible_Armada.jpg/300px-Invincible_Arm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467" y="3505200"/>
            <a:ext cx="4277030" cy="33503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ndb.com/people/229/000092950/philip-ii-3-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40373"/>
            <a:ext cx="1905000" cy="292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81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England – The Tudors and Stuarts</a:t>
            </a:r>
            <a:endParaRPr lang="en-US" dirty="0"/>
          </a:p>
        </p:txBody>
      </p:sp>
      <p:sp>
        <p:nvSpPr>
          <p:cNvPr id="2" name="Content Placeholder 1"/>
          <p:cNvSpPr>
            <a:spLocks noGrp="1"/>
          </p:cNvSpPr>
          <p:nvPr>
            <p:ph idx="1"/>
          </p:nvPr>
        </p:nvSpPr>
        <p:spPr>
          <a:xfrm>
            <a:off x="381000" y="1295400"/>
            <a:ext cx="8229600" cy="5148072"/>
          </a:xfrm>
        </p:spPr>
        <p:txBody>
          <a:bodyPr>
            <a:normAutofit/>
          </a:bodyPr>
          <a:lstStyle/>
          <a:p>
            <a:r>
              <a:rPr lang="en-US" dirty="0" smtClean="0"/>
              <a:t>The Tudors</a:t>
            </a:r>
          </a:p>
          <a:p>
            <a:pPr lvl="1"/>
            <a:r>
              <a:rPr lang="en-US" dirty="0" smtClean="0"/>
              <a:t>Henry VIII and the Church of England</a:t>
            </a:r>
          </a:p>
          <a:p>
            <a:pPr lvl="1"/>
            <a:endParaRPr lang="en-US" dirty="0"/>
          </a:p>
          <a:p>
            <a:r>
              <a:rPr lang="en-US" dirty="0" smtClean="0"/>
              <a:t>The Stuarts</a:t>
            </a:r>
          </a:p>
          <a:p>
            <a:pPr lvl="1"/>
            <a:r>
              <a:rPr lang="en-US" dirty="0" smtClean="0"/>
              <a:t>Charles I</a:t>
            </a:r>
          </a:p>
          <a:p>
            <a:pPr lvl="2"/>
            <a:r>
              <a:rPr lang="en-US" dirty="0" smtClean="0"/>
              <a:t>Battles with Parliament</a:t>
            </a:r>
          </a:p>
          <a:p>
            <a:pPr lvl="2"/>
            <a:r>
              <a:rPr lang="en-US" dirty="0" smtClean="0"/>
              <a:t>“a tyrant, traitor, murderer, and public enemy.”</a:t>
            </a:r>
          </a:p>
          <a:p>
            <a:pPr marL="630936" lvl="2" indent="0">
              <a:buNone/>
            </a:pPr>
            <a:endParaRPr lang="en-US" dirty="0"/>
          </a:p>
          <a:p>
            <a:pPr marL="137160" indent="0">
              <a:buNone/>
            </a:pPr>
            <a:r>
              <a:rPr lang="en-US" b="1" u="sng" dirty="0" smtClean="0">
                <a:solidFill>
                  <a:schemeClr val="accent3"/>
                </a:solidFill>
              </a:rPr>
              <a:t>Limited Monarchy:</a:t>
            </a:r>
            <a:endParaRPr lang="en-US" b="1" u="sng" dirty="0">
              <a:solidFill>
                <a:schemeClr val="accent3"/>
              </a:solidFill>
            </a:endParaRPr>
          </a:p>
          <a:p>
            <a:pPr marL="630936" lvl="2" indent="0">
              <a:buNone/>
            </a:pPr>
            <a:r>
              <a:rPr lang="en-US" dirty="0" smtClean="0"/>
              <a:t>Constitution, or legislative </a:t>
            </a:r>
          </a:p>
          <a:p>
            <a:pPr marL="630936" lvl="2" indent="0">
              <a:buNone/>
            </a:pPr>
            <a:r>
              <a:rPr lang="en-US" dirty="0" smtClean="0"/>
              <a:t>Body limits the power of </a:t>
            </a:r>
          </a:p>
          <a:p>
            <a:pPr marL="630936" lvl="2" indent="0">
              <a:buNone/>
            </a:pPr>
            <a:r>
              <a:rPr lang="en-US" dirty="0" smtClean="0"/>
              <a:t>the king</a:t>
            </a:r>
          </a:p>
        </p:txBody>
      </p:sp>
      <p:pic>
        <p:nvPicPr>
          <p:cNvPr id="3074" name="Picture 2" descr="http://www.canmag.com/images/front/tv/tud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295400"/>
            <a:ext cx="2667000" cy="19987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adameguillotine.files.wordpress.com/2011/01/execution-char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192" y="4419601"/>
            <a:ext cx="4483808" cy="242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5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Russia – The Romanovs</a:t>
            </a:r>
            <a:endParaRPr lang="en-US" dirty="0"/>
          </a:p>
        </p:txBody>
      </p:sp>
      <p:sp>
        <p:nvSpPr>
          <p:cNvPr id="2" name="Content Placeholder 1"/>
          <p:cNvSpPr>
            <a:spLocks noGrp="1"/>
          </p:cNvSpPr>
          <p:nvPr>
            <p:ph idx="1"/>
          </p:nvPr>
        </p:nvSpPr>
        <p:spPr>
          <a:xfrm>
            <a:off x="0" y="838200"/>
            <a:ext cx="8229600" cy="4525963"/>
          </a:xfrm>
        </p:spPr>
        <p:txBody>
          <a:bodyPr/>
          <a:lstStyle/>
          <a:p>
            <a:r>
              <a:rPr lang="en-US" dirty="0" smtClean="0"/>
              <a:t>Peter The Great</a:t>
            </a:r>
          </a:p>
          <a:p>
            <a:pPr lvl="1"/>
            <a:r>
              <a:rPr lang="en-US" dirty="0" smtClean="0"/>
              <a:t>GOAL = WESTERNIZATION/MODERNIZATION</a:t>
            </a:r>
          </a:p>
          <a:p>
            <a:pPr lvl="2"/>
            <a:r>
              <a:rPr lang="en-US" dirty="0" smtClean="0"/>
              <a:t>Arts, Sciences, Education, Army, Dress, etc…</a:t>
            </a:r>
          </a:p>
          <a:p>
            <a:pPr lvl="1"/>
            <a:r>
              <a:rPr lang="en-US" dirty="0" smtClean="0"/>
              <a:t>Strengthens serfdom</a:t>
            </a:r>
          </a:p>
          <a:p>
            <a:pPr lvl="1"/>
            <a:r>
              <a:rPr lang="en-US" dirty="0" smtClean="0"/>
              <a:t>The Great Northern War vs. Sweden</a:t>
            </a:r>
          </a:p>
          <a:p>
            <a:pPr lvl="2"/>
            <a:r>
              <a:rPr lang="en-US" dirty="0" smtClean="0"/>
              <a:t>St. Petersburg = symbol of Russian power</a:t>
            </a:r>
            <a:endParaRPr lang="en-US" dirty="0"/>
          </a:p>
        </p:txBody>
      </p:sp>
      <p:pic>
        <p:nvPicPr>
          <p:cNvPr id="4" name="Picture 3"/>
          <p:cNvPicPr>
            <a:picLocks noChangeAspect="1"/>
          </p:cNvPicPr>
          <p:nvPr/>
        </p:nvPicPr>
        <p:blipFill>
          <a:blip r:embed="rId3"/>
          <a:stretch>
            <a:fillRect/>
          </a:stretch>
        </p:blipFill>
        <p:spPr>
          <a:xfrm>
            <a:off x="3581400" y="3196123"/>
            <a:ext cx="2966120" cy="3661877"/>
          </a:xfrm>
          <a:prstGeom prst="rect">
            <a:avLst/>
          </a:prstGeom>
        </p:spPr>
      </p:pic>
      <p:pic>
        <p:nvPicPr>
          <p:cNvPr id="6" name="Picture 5"/>
          <p:cNvPicPr>
            <a:picLocks noChangeAspect="1"/>
          </p:cNvPicPr>
          <p:nvPr/>
        </p:nvPicPr>
        <p:blipFill>
          <a:blip r:embed="rId4"/>
          <a:stretch>
            <a:fillRect/>
          </a:stretch>
        </p:blipFill>
        <p:spPr>
          <a:xfrm>
            <a:off x="265427" y="3234577"/>
            <a:ext cx="2934973" cy="3623423"/>
          </a:xfrm>
          <a:prstGeom prst="rect">
            <a:avLst/>
          </a:prstGeom>
        </p:spPr>
      </p:pic>
      <p:pic>
        <p:nvPicPr>
          <p:cNvPr id="7" name="Picture 6"/>
          <p:cNvPicPr>
            <a:picLocks noChangeAspect="1"/>
          </p:cNvPicPr>
          <p:nvPr/>
        </p:nvPicPr>
        <p:blipFill>
          <a:blip r:embed="rId5"/>
          <a:stretch>
            <a:fillRect/>
          </a:stretch>
        </p:blipFill>
        <p:spPr>
          <a:xfrm>
            <a:off x="6934200" y="2133600"/>
            <a:ext cx="2068976" cy="2895600"/>
          </a:xfrm>
          <a:prstGeom prst="rect">
            <a:avLst/>
          </a:prstGeom>
        </p:spPr>
      </p:pic>
    </p:spTree>
    <p:extLst>
      <p:ext uri="{BB962C8B-B14F-4D97-AF65-F5344CB8AC3E}">
        <p14:creationId xmlns:p14="http://schemas.microsoft.com/office/powerpoint/2010/main" val="193378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Prussia—Frederick the great</a:t>
            </a:r>
            <a:endParaRPr lang="en-US" dirty="0"/>
          </a:p>
        </p:txBody>
      </p:sp>
      <p:sp>
        <p:nvSpPr>
          <p:cNvPr id="3" name="Content Placeholder 2"/>
          <p:cNvSpPr>
            <a:spLocks noGrp="1"/>
          </p:cNvSpPr>
          <p:nvPr>
            <p:ph idx="1"/>
          </p:nvPr>
        </p:nvSpPr>
        <p:spPr>
          <a:xfrm>
            <a:off x="169817" y="1181875"/>
            <a:ext cx="7520940" cy="3579849"/>
          </a:xfrm>
        </p:spPr>
        <p:txBody>
          <a:bodyPr/>
          <a:lstStyle/>
          <a:p>
            <a:r>
              <a:rPr lang="en-US" b="0" i="1" dirty="0"/>
              <a:t>"A crown is merely a hat that lets the rain in</a:t>
            </a:r>
            <a:r>
              <a:rPr lang="en-US" b="0" i="1" dirty="0" smtClean="0"/>
              <a:t>.“</a:t>
            </a:r>
          </a:p>
          <a:p>
            <a:r>
              <a:rPr lang="en-US" i="1" dirty="0" smtClean="0"/>
              <a:t>ABUSED AS A CHILD—ATTEMPTS ESCAPE—ACCOMPLICE IS BEHEADED</a:t>
            </a:r>
          </a:p>
          <a:p>
            <a:endParaRPr lang="en-US" b="0" i="1" dirty="0"/>
          </a:p>
          <a:p>
            <a:r>
              <a:rPr lang="en-US" b="0" i="1" dirty="0" smtClean="0"/>
              <a:t>REFORMS:</a:t>
            </a:r>
          </a:p>
          <a:p>
            <a:pPr>
              <a:buFont typeface="Arial" panose="020B0604020202020204" pitchFamily="34" charset="0"/>
              <a:buChar char="•"/>
            </a:pPr>
            <a:r>
              <a:rPr lang="en-US" b="0" i="1" dirty="0" smtClean="0"/>
              <a:t>RELIGIOUS TOLERANCE</a:t>
            </a:r>
          </a:p>
          <a:p>
            <a:pPr>
              <a:buFont typeface="Arial" panose="020B0604020202020204" pitchFamily="34" charset="0"/>
              <a:buChar char="•"/>
            </a:pPr>
            <a:r>
              <a:rPr lang="en-US" b="0" i="1" dirty="0" smtClean="0"/>
              <a:t>MILITARY </a:t>
            </a:r>
          </a:p>
          <a:p>
            <a:pPr>
              <a:buFont typeface="Arial" panose="020B0604020202020204" pitchFamily="34" charset="0"/>
              <a:buChar char="•"/>
            </a:pPr>
            <a:r>
              <a:rPr lang="en-US" b="0" i="1" dirty="0" smtClean="0"/>
              <a:t>BASIC FREEDOM OF THE PRESS</a:t>
            </a:r>
          </a:p>
          <a:p>
            <a:pPr>
              <a:buFont typeface="Arial" panose="020B0604020202020204" pitchFamily="34" charset="0"/>
              <a:buChar char="•"/>
            </a:pPr>
            <a:r>
              <a:rPr lang="en-US" b="0" i="1" dirty="0" smtClean="0"/>
              <a:t>FIRST GERMAN CODE OF LAW</a:t>
            </a:r>
            <a:endParaRPr lang="en-US" b="0" i="1" dirty="0"/>
          </a:p>
          <a:p>
            <a:endParaRPr lang="en-US" dirty="0"/>
          </a:p>
        </p:txBody>
      </p:sp>
      <p:pic>
        <p:nvPicPr>
          <p:cNvPr id="1026" name="Picture 2" descr="http://www.euratlas.net/history/europe/1800/entity_5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915" y="3358244"/>
            <a:ext cx="424542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graphy.com/imported/images/Biography/Images/Profiles/F/Frederick-II-9301742-1-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28600"/>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34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3166</TotalTime>
  <Words>415</Words>
  <Application>Microsoft Office PowerPoint</Application>
  <PresentationFormat>On-screen Show (4:3)</PresentationFormat>
  <Paragraphs>55</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Angles</vt:lpstr>
      <vt:lpstr>Age of Absolutism</vt:lpstr>
      <vt:lpstr>Spain – Hapsburg Empire</vt:lpstr>
      <vt:lpstr>Spain – Hapsburg Family</vt:lpstr>
      <vt:lpstr>England – The Tudors and Stuarts</vt:lpstr>
      <vt:lpstr>Russia – The Romanovs</vt:lpstr>
      <vt:lpstr>Prussia—Frederick the great</vt:lpstr>
    </vt:vector>
  </TitlesOfParts>
  <Company>Edmonds School District #15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dc:title>
  <dc:creator>Windows User</dc:creator>
  <cp:lastModifiedBy>Windows User</cp:lastModifiedBy>
  <cp:revision>4</cp:revision>
  <dcterms:created xsi:type="dcterms:W3CDTF">2013-10-21T13:38:22Z</dcterms:created>
  <dcterms:modified xsi:type="dcterms:W3CDTF">2013-10-23T18:25:11Z</dcterms:modified>
</cp:coreProperties>
</file>