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2" r:id="rId3"/>
    <p:sldId id="269" r:id="rId4"/>
    <p:sldId id="259" r:id="rId5"/>
    <p:sldId id="257" r:id="rId6"/>
    <p:sldId id="260" r:id="rId7"/>
    <p:sldId id="279" r:id="rId8"/>
    <p:sldId id="268" r:id="rId9"/>
    <p:sldId id="261" r:id="rId10"/>
    <p:sldId id="262" r:id="rId11"/>
    <p:sldId id="263" r:id="rId12"/>
    <p:sldId id="264" r:id="rId13"/>
    <p:sldId id="274" r:id="rId14"/>
    <p:sldId id="275" r:id="rId15"/>
    <p:sldId id="281" r:id="rId16"/>
    <p:sldId id="276" r:id="rId17"/>
    <p:sldId id="277" r:id="rId18"/>
    <p:sldId id="278" r:id="rId19"/>
    <p:sldId id="270" r:id="rId20"/>
    <p:sldId id="273" r:id="rId21"/>
    <p:sldId id="271" r:id="rId22"/>
    <p:sldId id="272" r:id="rId23"/>
    <p:sldId id="280" r:id="rId24"/>
    <p:sldId id="265"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95" autoAdjust="0"/>
  </p:normalViewPr>
  <p:slideViewPr>
    <p:cSldViewPr>
      <p:cViewPr>
        <p:scale>
          <a:sx n="80" d="100"/>
          <a:sy n="80" d="100"/>
        </p:scale>
        <p:origin x="-127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AD088-BCFB-D646-B02C-BE81C8C75F18}" type="datetimeFigureOut">
              <a:rPr lang="en-US" smtClean="0"/>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EE758-07EE-3248-973D-782BE7BBAF8E}" type="slidenum">
              <a:rPr lang="en-US" smtClean="0"/>
              <a:t>‹#›</a:t>
            </a:fld>
            <a:endParaRPr lang="en-US"/>
          </a:p>
        </p:txBody>
      </p:sp>
    </p:spTree>
    <p:extLst>
      <p:ext uri="{BB962C8B-B14F-4D97-AF65-F5344CB8AC3E}">
        <p14:creationId xmlns:p14="http://schemas.microsoft.com/office/powerpoint/2010/main" val="3714724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 XIV’s elaborate rules of etiquette included the following:</a:t>
            </a:r>
          </a:p>
          <a:p>
            <a:r>
              <a:rPr lang="en-US" dirty="0" smtClean="0"/>
              <a:t>People who wanted to speak to the king could not knock on his door. Instead, using the left pinkie finger, they had to gently scratch on the door, until they were granted permission to enter. As a result, many courtiers grew that fingernail longer than the others;</a:t>
            </a:r>
          </a:p>
          <a:p>
            <a:r>
              <a:rPr lang="en-US" dirty="0" smtClean="0"/>
              <a:t>A lady never held hands or linked arms with a gentleman. Besides being in bad taste, this practice would have been impossible because a woman’s hooped skirts were so wide. Instead, she was to place her hand on top of the gentleman’s bent arm as they strolled through the gardens and chambers of Versailles;</a:t>
            </a:r>
          </a:p>
          <a:p>
            <a:r>
              <a:rPr lang="en-US" dirty="0" smtClean="0"/>
              <a:t>When a gentleman sat down, he slid his left foot in front of the other, placed his hands on the sides of the chair and gently lowered himself into the chair. There was a very practical reason for this procedure. If a gentleman sat too fast, his tight pants might split;</a:t>
            </a:r>
          </a:p>
          <a:p>
            <a:r>
              <a:rPr lang="en-US" dirty="0" smtClean="0"/>
              <a:t>Women and men were not allowed to cross their legs in public;</a:t>
            </a:r>
          </a:p>
          <a:p>
            <a:r>
              <a:rPr lang="en-US" dirty="0" smtClean="0"/>
              <a:t>When a gentleman passed an acquaintance on the street, he was to raise his hat high off his head until the other person passed;</a:t>
            </a:r>
          </a:p>
          <a:p>
            <a:r>
              <a:rPr lang="en-US" dirty="0" smtClean="0"/>
              <a:t>A gentleman was to do no work except writing letters, giving speeches, practicing fencing, or dancing. For pleasure he engaged in hawking, archery, indoor tennis, or hunting. A gentleman would also take part in battle and would sometimes serve as a public officer, paying the soldiers;</a:t>
            </a:r>
          </a:p>
          <a:p>
            <a:r>
              <a:rPr lang="en-US" dirty="0" smtClean="0"/>
              <a:t>Ladies’ clothing did not allow them to do much besides sit and walk. However, they passed the time sewing, knitting, writing letters, painting, making their own lace, and creating their own cosmetics and perfumes.</a:t>
            </a:r>
          </a:p>
          <a:p>
            <a:endParaRPr lang="en-US" dirty="0" smtClean="0"/>
          </a:p>
          <a:p>
            <a:r>
              <a:rPr lang="en-US" dirty="0" smtClean="0"/>
              <a:t>~2.75</a:t>
            </a:r>
            <a:r>
              <a:rPr lang="en-US" baseline="0" dirty="0" smtClean="0"/>
              <a:t> square miles</a:t>
            </a:r>
            <a:endParaRPr lang="en-US" dirty="0"/>
          </a:p>
        </p:txBody>
      </p:sp>
      <p:sp>
        <p:nvSpPr>
          <p:cNvPr id="4" name="Slide Number Placeholder 3"/>
          <p:cNvSpPr>
            <a:spLocks noGrp="1"/>
          </p:cNvSpPr>
          <p:nvPr>
            <p:ph type="sldNum" sz="quarter" idx="10"/>
          </p:nvPr>
        </p:nvSpPr>
        <p:spPr/>
        <p:txBody>
          <a:bodyPr/>
          <a:lstStyle/>
          <a:p>
            <a:fld id="{0AEEE758-07EE-3248-973D-782BE7BBAF8E}" type="slidenum">
              <a:rPr lang="en-US" smtClean="0"/>
              <a:t>12</a:t>
            </a:fld>
            <a:endParaRPr lang="en-US"/>
          </a:p>
        </p:txBody>
      </p:sp>
    </p:spTree>
    <p:extLst>
      <p:ext uri="{BB962C8B-B14F-4D97-AF65-F5344CB8AC3E}">
        <p14:creationId xmlns:p14="http://schemas.microsoft.com/office/powerpoint/2010/main" val="353754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1B20B04-5166-49C7-BA71-139731F252C8}" type="datetimeFigureOut">
              <a:rPr lang="en-US" smtClean="0"/>
              <a:pPr/>
              <a:t>9/3/2013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4E6E0DF-8A1C-4399-8B95-D9626397002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20B04-5166-49C7-BA71-139731F252C8}"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6E0DF-8A1C-4399-8B95-D962639700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20B04-5166-49C7-BA71-139731F252C8}"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6E0DF-8A1C-4399-8B95-D962639700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20B04-5166-49C7-BA71-139731F252C8}"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6E0DF-8A1C-4399-8B95-D962639700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B20B04-5166-49C7-BA71-139731F252C8}"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4E6E0DF-8A1C-4399-8B95-D962639700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20B04-5166-49C7-BA71-139731F252C8}"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6E0DF-8A1C-4399-8B95-D962639700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B20B04-5166-49C7-BA71-139731F252C8}" type="datetimeFigureOut">
              <a:rPr lang="en-US" smtClean="0"/>
              <a:pPr/>
              <a:t>9/3/2013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6E0DF-8A1C-4399-8B95-D962639700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B20B04-5166-49C7-BA71-139731F252C8}" type="datetimeFigureOut">
              <a:rPr lang="en-US" smtClean="0"/>
              <a:pPr/>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6E0DF-8A1C-4399-8B95-D962639700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20B04-5166-49C7-BA71-139731F252C8}" type="datetimeFigureOut">
              <a:rPr lang="en-US" smtClean="0"/>
              <a:pPr/>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6E0DF-8A1C-4399-8B95-D962639700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20B04-5166-49C7-BA71-139731F252C8}"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6E0DF-8A1C-4399-8B95-D962639700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B20B04-5166-49C7-BA71-139731F252C8}"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6E0DF-8A1C-4399-8B95-D962639700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1B20B04-5166-49C7-BA71-139731F252C8}" type="datetimeFigureOut">
              <a:rPr lang="en-US" smtClean="0"/>
              <a:pPr/>
              <a:t>9/3/2013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E6E0DF-8A1C-4399-8B95-D9626397002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85800"/>
            <a:ext cx="8229600" cy="1828800"/>
          </a:xfrm>
        </p:spPr>
        <p:txBody>
          <a:bodyPr/>
          <a:lstStyle/>
          <a:p>
            <a:r>
              <a:rPr lang="en-US" dirty="0" smtClean="0"/>
              <a:t>King Louis XIV</a:t>
            </a:r>
            <a:endParaRPr lang="en-US" dirty="0"/>
          </a:p>
        </p:txBody>
      </p:sp>
      <p:sp>
        <p:nvSpPr>
          <p:cNvPr id="3" name="Subtitle 2"/>
          <p:cNvSpPr>
            <a:spLocks noGrp="1"/>
          </p:cNvSpPr>
          <p:nvPr>
            <p:ph type="subTitle" idx="1"/>
          </p:nvPr>
        </p:nvSpPr>
        <p:spPr>
          <a:xfrm>
            <a:off x="1438275" y="1295400"/>
            <a:ext cx="6400800" cy="1752600"/>
          </a:xfrm>
        </p:spPr>
        <p:txBody>
          <a:bodyPr/>
          <a:lstStyle/>
          <a:p>
            <a:r>
              <a:rPr lang="en-US" dirty="0" smtClean="0">
                <a:solidFill>
                  <a:srgbClr val="FFFF00"/>
                </a:solidFill>
              </a:rPr>
              <a:t>Focus Question: </a:t>
            </a:r>
          </a:p>
          <a:p>
            <a:r>
              <a:rPr lang="en-US" dirty="0" smtClean="0"/>
              <a:t>How was King Louis able to maintain absolute power? </a:t>
            </a:r>
            <a:endParaRPr lang="en-US" dirty="0"/>
          </a:p>
        </p:txBody>
      </p:sp>
      <p:pic>
        <p:nvPicPr>
          <p:cNvPr id="5122" name="Picture 2" descr="http://www.louis-xiv.de/uploads/pics/4b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352800"/>
            <a:ext cx="3943350" cy="3209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VI</a:t>
            </a:r>
            <a:endParaRPr lang="en-US" dirty="0"/>
          </a:p>
        </p:txBody>
      </p:sp>
      <p:sp>
        <p:nvSpPr>
          <p:cNvPr id="3" name="Content Placeholder 2"/>
          <p:cNvSpPr>
            <a:spLocks noGrp="1"/>
          </p:cNvSpPr>
          <p:nvPr>
            <p:ph idx="1"/>
          </p:nvPr>
        </p:nvSpPr>
        <p:spPr/>
        <p:txBody>
          <a:bodyPr/>
          <a:lstStyle/>
          <a:p>
            <a:r>
              <a:rPr lang="en-US" dirty="0" smtClean="0"/>
              <a:t>King Louis XIV created a whole new bureaucracy, known as </a:t>
            </a:r>
            <a:r>
              <a:rPr lang="en-US" b="1" u="sng" dirty="0" err="1" smtClean="0">
                <a:solidFill>
                  <a:srgbClr val="FFFF00"/>
                </a:solidFill>
              </a:rPr>
              <a:t>intendants</a:t>
            </a:r>
            <a:r>
              <a:rPr lang="en-US" b="1" u="sng" dirty="0" smtClean="0">
                <a:solidFill>
                  <a:srgbClr val="FFFF00"/>
                </a:solidFill>
              </a:rPr>
              <a:t>.</a:t>
            </a:r>
            <a:r>
              <a:rPr lang="en-US" b="1" dirty="0" smtClean="0"/>
              <a:t> </a:t>
            </a:r>
            <a:r>
              <a:rPr lang="en-US" dirty="0" smtClean="0"/>
              <a:t>This bureaucracy was composed of people who </a:t>
            </a:r>
            <a:r>
              <a:rPr lang="en-US" i="1" dirty="0" smtClean="0"/>
              <a:t>were not</a:t>
            </a:r>
            <a:r>
              <a:rPr lang="en-US" dirty="0" smtClean="0"/>
              <a:t> from the hereditary, upper class aristocracy. </a:t>
            </a:r>
          </a:p>
          <a:p>
            <a:pPr marL="137160" indent="0">
              <a:buNone/>
            </a:pPr>
            <a:r>
              <a:rPr lang="en-US" dirty="0" smtClean="0"/>
              <a:t> </a:t>
            </a:r>
          </a:p>
          <a:p>
            <a:r>
              <a:rPr lang="en-US" dirty="0" smtClean="0"/>
              <a:t>Many of the </a:t>
            </a:r>
            <a:r>
              <a:rPr lang="en-US" u="sng" dirty="0" err="1" smtClean="0">
                <a:solidFill>
                  <a:srgbClr val="FFFF00"/>
                </a:solidFill>
              </a:rPr>
              <a:t>intendants</a:t>
            </a:r>
            <a:r>
              <a:rPr lang="en-US" u="sng" dirty="0" smtClean="0">
                <a:solidFill>
                  <a:srgbClr val="FFFF00"/>
                </a:solidFill>
              </a:rPr>
              <a:t> </a:t>
            </a:r>
            <a:r>
              <a:rPr lang="en-US" dirty="0" smtClean="0"/>
              <a:t>were tax collectors in France during the reign of Louis XIV. They were given these high ranking positions based on merit and hard work instead of on heredity.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VII</a:t>
            </a:r>
            <a:endParaRPr lang="en-US" dirty="0"/>
          </a:p>
        </p:txBody>
      </p:sp>
      <p:sp>
        <p:nvSpPr>
          <p:cNvPr id="3" name="Content Placeholder 2"/>
          <p:cNvSpPr>
            <a:spLocks noGrp="1"/>
          </p:cNvSpPr>
          <p:nvPr>
            <p:ph idx="1"/>
          </p:nvPr>
        </p:nvSpPr>
        <p:spPr/>
        <p:txBody>
          <a:bodyPr/>
          <a:lstStyle/>
          <a:p>
            <a:r>
              <a:rPr lang="en-US" dirty="0" smtClean="0"/>
              <a:t>Louis XIV limited the </a:t>
            </a:r>
            <a:r>
              <a:rPr lang="en-US" dirty="0" err="1" smtClean="0">
                <a:solidFill>
                  <a:srgbClr val="FFFF00"/>
                </a:solidFill>
              </a:rPr>
              <a:t>intendants</a:t>
            </a:r>
            <a:r>
              <a:rPr lang="en-US" dirty="0" smtClean="0">
                <a:solidFill>
                  <a:srgbClr val="FFFF00"/>
                </a:solidFill>
              </a:rPr>
              <a:t>’ </a:t>
            </a:r>
            <a:r>
              <a:rPr lang="en-US" dirty="0" smtClean="0"/>
              <a:t>terms to 2 years. </a:t>
            </a:r>
            <a:r>
              <a:rPr lang="en-US" dirty="0" err="1" smtClean="0">
                <a:solidFill>
                  <a:srgbClr val="FFFF00"/>
                </a:solidFill>
              </a:rPr>
              <a:t>Intendants</a:t>
            </a:r>
            <a:r>
              <a:rPr lang="en-US" dirty="0" smtClean="0">
                <a:solidFill>
                  <a:srgbClr val="FFFF00"/>
                </a:solidFill>
              </a:rPr>
              <a:t> </a:t>
            </a:r>
            <a:r>
              <a:rPr lang="en-US" dirty="0" smtClean="0"/>
              <a:t>who remained loyal to the king were allowed to remain in office. </a:t>
            </a:r>
          </a:p>
          <a:p>
            <a:pPr marL="137160" indent="0">
              <a:buNone/>
            </a:pPr>
            <a:r>
              <a:rPr lang="en-US" dirty="0" smtClean="0"/>
              <a:t> </a:t>
            </a:r>
          </a:p>
          <a:p>
            <a:r>
              <a:rPr lang="en-US" dirty="0" smtClean="0"/>
              <a:t>The continuation of their high status in society depended on the stability of the government. The </a:t>
            </a:r>
            <a:r>
              <a:rPr lang="en-US" dirty="0" err="1" smtClean="0">
                <a:solidFill>
                  <a:srgbClr val="FFFF00"/>
                </a:solidFill>
              </a:rPr>
              <a:t>intendants</a:t>
            </a:r>
            <a:r>
              <a:rPr lang="en-US" dirty="0" smtClean="0">
                <a:solidFill>
                  <a:srgbClr val="FFFF00"/>
                </a:solidFill>
              </a:rPr>
              <a:t> </a:t>
            </a:r>
            <a:r>
              <a:rPr lang="en-US" dirty="0" smtClean="0"/>
              <a:t>were not appointed to oversee their own communities.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Set VIII</a:t>
            </a:r>
            <a:endParaRPr lang="en-US" dirty="0"/>
          </a:p>
        </p:txBody>
      </p:sp>
      <p:sp>
        <p:nvSpPr>
          <p:cNvPr id="6" name="Content Placeholder 5"/>
          <p:cNvSpPr>
            <a:spLocks noGrp="1"/>
          </p:cNvSpPr>
          <p:nvPr>
            <p:ph sz="half" idx="2"/>
          </p:nvPr>
        </p:nvSpPr>
        <p:spPr/>
        <p:txBody>
          <a:bodyPr>
            <a:normAutofit fontScale="92500"/>
          </a:bodyPr>
          <a:lstStyle/>
          <a:p>
            <a:r>
              <a:rPr lang="en-US" dirty="0" smtClean="0"/>
              <a:t>Here, the entire French nobility was expected to take residence and to participate in elaborate ceremonies, festivals and dinners. </a:t>
            </a:r>
            <a:r>
              <a:rPr lang="en-US" dirty="0" smtClean="0">
                <a:solidFill>
                  <a:srgbClr val="FFFF00"/>
                </a:solidFill>
              </a:rPr>
              <a:t>The elaborate ceremonies there impressed the king’s subjects</a:t>
            </a:r>
            <a:r>
              <a:rPr lang="en-US" dirty="0" smtClean="0"/>
              <a:t> and aroused the admiration and envy of all other European monarchs.</a:t>
            </a:r>
          </a:p>
          <a:p>
            <a:endParaRPr lang="en-US" dirty="0"/>
          </a:p>
        </p:txBody>
      </p:sp>
      <p:pic>
        <p:nvPicPr>
          <p:cNvPr id="5122" name="Picture 2"/>
          <p:cNvPicPr>
            <a:picLocks noGrp="1" noChangeAspect="1" noChangeArrowheads="1"/>
          </p:cNvPicPr>
          <p:nvPr>
            <p:ph sz="half" idx="1"/>
          </p:nvPr>
        </p:nvPicPr>
        <p:blipFill>
          <a:blip r:embed="rId3"/>
          <a:srcRect/>
          <a:stretch>
            <a:fillRect/>
          </a:stretch>
        </p:blipFill>
        <p:spPr bwMode="auto">
          <a:xfrm>
            <a:off x="609600" y="4114800"/>
            <a:ext cx="3794980" cy="2378567"/>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762000" y="1600199"/>
            <a:ext cx="3810000" cy="23446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dreamstime.com/golden-gate-and-palace-facade-in-versailles-thumb15308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35"/>
            <a:ext cx="8991600" cy="685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65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images.cdn.fotopedia.com/bibiweb-br9IfxP9GLg-hd/World_Heritage_Sites/Europe/Western_Europe/France/Palace_and_Park_of_Versailles/Detail_of_Palace_of_Versailles_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 y="457200"/>
            <a:ext cx="9029698"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09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ritishtours.com/file/palace-of-versailles_4d645f77e50d9-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07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hubimg.com/u/6019886_f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6" y="443370"/>
            <a:ext cx="9122434" cy="607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87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ingsunfurled-web.com/france/ile-de-france/environs_paris/versailles/images/versailles-00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2" y="35943"/>
            <a:ext cx="9119558" cy="682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69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3.staticflickr.com/2068/2199027425_0199b985bf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0" y="381000"/>
            <a:ext cx="916214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961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u5YSyrGuUhA/Tnbsf85Ck2I/AAAAAAAABjI/82dYRq93w24/s1600/versailles_ga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29566" cy="607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42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Add a slide about Colbert and $$$$$</a:t>
            </a:r>
            <a:endParaRPr lang="en-US" dirty="0"/>
          </a:p>
        </p:txBody>
      </p:sp>
    </p:spTree>
    <p:extLst>
      <p:ext uri="{BB962C8B-B14F-4D97-AF65-F5344CB8AC3E}">
        <p14:creationId xmlns:p14="http://schemas.microsoft.com/office/powerpoint/2010/main" val="1964443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eonardfrank.com/worldheritage/Versailles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54" y="0"/>
            <a:ext cx="8046493" cy="687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13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sawallerrogers.files.wordpress.com/2010/01/versailles-hall-of-mirr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953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2.web.britannica.com/eb-media/68/20368-004-02FE0F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5554"/>
            <a:ext cx="7848600" cy="683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9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IX</a:t>
            </a:r>
            <a:endParaRPr lang="en-US" dirty="0"/>
          </a:p>
        </p:txBody>
      </p:sp>
      <p:sp>
        <p:nvSpPr>
          <p:cNvPr id="4" name="Content Placeholder 3"/>
          <p:cNvSpPr>
            <a:spLocks noGrp="1"/>
          </p:cNvSpPr>
          <p:nvPr>
            <p:ph sz="half" idx="2"/>
          </p:nvPr>
        </p:nvSpPr>
        <p:spPr>
          <a:xfrm>
            <a:off x="6238504" y="1662018"/>
            <a:ext cx="2676895" cy="4525963"/>
          </a:xfrm>
        </p:spPr>
        <p:txBody>
          <a:bodyPr/>
          <a:lstStyle/>
          <a:p>
            <a:r>
              <a:rPr lang="en-US" dirty="0" smtClean="0"/>
              <a:t>Louis XIV </a:t>
            </a:r>
            <a:r>
              <a:rPr lang="en-US" i="1" dirty="0" smtClean="0"/>
              <a:t>never</a:t>
            </a:r>
            <a:r>
              <a:rPr lang="en-US" dirty="0" smtClean="0"/>
              <a:t> calls a meeting of the </a:t>
            </a:r>
            <a:r>
              <a:rPr lang="en-US" u="sng" dirty="0" smtClean="0"/>
              <a:t>Estates General</a:t>
            </a:r>
            <a:endParaRPr lang="en-US" dirty="0"/>
          </a:p>
        </p:txBody>
      </p:sp>
      <p:pic>
        <p:nvPicPr>
          <p:cNvPr id="5122" name="Picture 2" descr="http://cdn.dipity.com/uploads/events/2a352083de962b84dfd367772309fa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30" y="1371600"/>
            <a:ext cx="6328397"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93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X</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Under Louis XIV, France was the most powerful country in Europe. The French army, </a:t>
            </a:r>
            <a:r>
              <a:rPr lang="en-US" dirty="0" smtClean="0">
                <a:solidFill>
                  <a:srgbClr val="FFFF00"/>
                </a:solidFill>
              </a:rPr>
              <a:t>numbering 100,000 in peacetime and 400,000 in wartime</a:t>
            </a:r>
            <a:r>
              <a:rPr lang="en-US" dirty="0" smtClean="0"/>
              <a:t>, was far ahead of other states’ armies in size, training, and weaponry. </a:t>
            </a:r>
          </a:p>
          <a:p>
            <a:endParaRPr lang="en-US" dirty="0"/>
          </a:p>
        </p:txBody>
      </p:sp>
      <p:pic>
        <p:nvPicPr>
          <p:cNvPr id="6146" name="Picture 2"/>
          <p:cNvPicPr>
            <a:picLocks noGrp="1" noChangeAspect="1" noChangeArrowheads="1"/>
          </p:cNvPicPr>
          <p:nvPr>
            <p:ph sz="half" idx="1"/>
          </p:nvPr>
        </p:nvPicPr>
        <p:blipFill>
          <a:blip r:embed="rId2"/>
          <a:srcRect/>
          <a:stretch>
            <a:fillRect/>
          </a:stretch>
        </p:blipFill>
        <p:spPr bwMode="auto">
          <a:xfrm>
            <a:off x="73790" y="1676400"/>
            <a:ext cx="4501255"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After looking at the data:</a:t>
            </a:r>
            <a:endParaRPr lang="en-US" dirty="0"/>
          </a:p>
        </p:txBody>
      </p:sp>
      <p:sp>
        <p:nvSpPr>
          <p:cNvPr id="3" name="Content Placeholder 2"/>
          <p:cNvSpPr>
            <a:spLocks noGrp="1"/>
          </p:cNvSpPr>
          <p:nvPr>
            <p:ph type="subTitle" idx="1"/>
          </p:nvPr>
        </p:nvSpPr>
        <p:spPr/>
        <p:txBody>
          <a:bodyPr/>
          <a:lstStyle/>
          <a:p>
            <a:r>
              <a:rPr lang="en-US" dirty="0"/>
              <a:t>How was King Louis able to maintain absolute power?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240"/>
            <a:ext cx="8229600" cy="1143000"/>
          </a:xfrm>
        </p:spPr>
        <p:txBody>
          <a:bodyPr/>
          <a:lstStyle/>
          <a:p>
            <a:r>
              <a:rPr lang="en-US" dirty="0" smtClean="0"/>
              <a:t>LOUIS XIV BACKGROUND</a:t>
            </a:r>
            <a:endParaRPr lang="en-US" dirty="0"/>
          </a:p>
        </p:txBody>
      </p:sp>
      <p:sp>
        <p:nvSpPr>
          <p:cNvPr id="3" name="Content Placeholder 2"/>
          <p:cNvSpPr>
            <a:spLocks noGrp="1"/>
          </p:cNvSpPr>
          <p:nvPr>
            <p:ph idx="1"/>
          </p:nvPr>
        </p:nvSpPr>
        <p:spPr>
          <a:xfrm>
            <a:off x="0" y="990600"/>
            <a:ext cx="7141760" cy="5867400"/>
          </a:xfrm>
        </p:spPr>
        <p:txBody>
          <a:bodyPr>
            <a:normAutofit fontScale="85000" lnSpcReduction="20000"/>
          </a:bodyPr>
          <a:lstStyle/>
          <a:p>
            <a:r>
              <a:rPr lang="en-US" dirty="0" smtClean="0"/>
              <a:t>Bourbon Family (Henry IV)</a:t>
            </a:r>
          </a:p>
          <a:p>
            <a:pPr marL="137160" indent="0">
              <a:buNone/>
            </a:pPr>
            <a:endParaRPr lang="en-US" dirty="0" smtClean="0"/>
          </a:p>
          <a:p>
            <a:r>
              <a:rPr lang="en-US" dirty="0" smtClean="0"/>
              <a:t>Religious Battles in France</a:t>
            </a:r>
          </a:p>
          <a:p>
            <a:pPr lvl="1"/>
            <a:r>
              <a:rPr lang="en-US" dirty="0" smtClean="0"/>
              <a:t>Catholics and Huguenots (Protestants)</a:t>
            </a:r>
          </a:p>
          <a:p>
            <a:pPr lvl="1"/>
            <a:r>
              <a:rPr lang="en-US" dirty="0" smtClean="0"/>
              <a:t>Edict of Nantes = Toleration</a:t>
            </a:r>
          </a:p>
          <a:p>
            <a:pPr lvl="1"/>
            <a:endParaRPr lang="en-US" dirty="0"/>
          </a:p>
          <a:p>
            <a:r>
              <a:rPr lang="en-US" dirty="0" smtClean="0"/>
              <a:t>Large bureaucracy </a:t>
            </a:r>
          </a:p>
          <a:p>
            <a:pPr lvl="1"/>
            <a:r>
              <a:rPr lang="en-US" dirty="0" smtClean="0"/>
              <a:t>Courts, Roads, Bridges, Postal Service, etc…</a:t>
            </a:r>
          </a:p>
          <a:p>
            <a:pPr lvl="1"/>
            <a:endParaRPr lang="en-US" dirty="0"/>
          </a:p>
          <a:p>
            <a:r>
              <a:rPr lang="en-US" dirty="0" smtClean="0"/>
              <a:t>Cardinal Richelieu strengthens power of king</a:t>
            </a:r>
          </a:p>
          <a:p>
            <a:pPr lvl="1"/>
            <a:r>
              <a:rPr lang="en-US" dirty="0" smtClean="0"/>
              <a:t>Period where advisors are powerful</a:t>
            </a:r>
          </a:p>
          <a:p>
            <a:endParaRPr lang="en-US" dirty="0" smtClean="0"/>
          </a:p>
          <a:p>
            <a:r>
              <a:rPr lang="en-US" dirty="0" smtClean="0"/>
              <a:t>Louis XIV takes throne at age 5</a:t>
            </a:r>
          </a:p>
          <a:p>
            <a:pPr lvl="1"/>
            <a:r>
              <a:rPr lang="en-US" dirty="0" smtClean="0"/>
              <a:t>The </a:t>
            </a:r>
            <a:r>
              <a:rPr lang="en-US" dirty="0" err="1" smtClean="0"/>
              <a:t>Fronde</a:t>
            </a:r>
            <a:endParaRPr lang="en-US" dirty="0" smtClean="0"/>
          </a:p>
          <a:p>
            <a:pPr lvl="1"/>
            <a:r>
              <a:rPr lang="en-US" dirty="0" smtClean="0"/>
              <a:t>72 Year Reign </a:t>
            </a:r>
          </a:p>
          <a:p>
            <a:pPr lvl="1"/>
            <a:r>
              <a:rPr lang="en-US" dirty="0" smtClean="0"/>
              <a:t>Louis XV</a:t>
            </a:r>
            <a:br>
              <a:rPr lang="en-US" dirty="0" smtClean="0"/>
            </a:br>
            <a:endParaRPr lang="en-US" dirty="0"/>
          </a:p>
        </p:txBody>
      </p:sp>
      <p:sp>
        <p:nvSpPr>
          <p:cNvPr id="4" name="AutoShape 2" descr="Cardinal Richelieu"/>
          <p:cNvSpPr>
            <a:spLocks noChangeAspect="1" noChangeArrowheads="1"/>
          </p:cNvSpPr>
          <p:nvPr/>
        </p:nvSpPr>
        <p:spPr bwMode="auto">
          <a:xfrm>
            <a:off x="155575" y="-1081088"/>
            <a:ext cx="110490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ardinal Richelieu"/>
          <p:cNvSpPr>
            <a:spLocks noChangeAspect="1" noChangeArrowheads="1"/>
          </p:cNvSpPr>
          <p:nvPr/>
        </p:nvSpPr>
        <p:spPr bwMode="auto">
          <a:xfrm>
            <a:off x="307975" y="-928688"/>
            <a:ext cx="110490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mousely.com/wiki_image/d/da/Cardinal_Richeli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282" y="3810000"/>
            <a:ext cx="1495777"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hoocher.com/Louis_XIV/House_of_Bourb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6070"/>
            <a:ext cx="2336006" cy="339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39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smtClean="0"/>
              <a:t>Set I</a:t>
            </a:r>
            <a:endParaRPr lang="en-US" dirty="0"/>
          </a:p>
        </p:txBody>
      </p:sp>
      <p:pic>
        <p:nvPicPr>
          <p:cNvPr id="2050" name="Picture 2"/>
          <p:cNvPicPr>
            <a:picLocks noGrp="1" noChangeAspect="1" noChangeArrowheads="1"/>
          </p:cNvPicPr>
          <p:nvPr>
            <p:ph sz="half" idx="1"/>
          </p:nvPr>
        </p:nvPicPr>
        <p:blipFill>
          <a:blip r:embed="rId2"/>
          <a:stretch>
            <a:fillRect/>
          </a:stretch>
        </p:blipFill>
        <p:spPr bwMode="auto">
          <a:xfrm>
            <a:off x="304800" y="1145781"/>
            <a:ext cx="3984171" cy="5679562"/>
          </a:xfrm>
          <a:prstGeom prst="rect">
            <a:avLst/>
          </a:prstGeom>
          <a:noFill/>
          <a:ln w="9525">
            <a:noFill/>
            <a:miter lim="800000"/>
            <a:headEnd/>
            <a:tailEnd/>
          </a:ln>
          <a:effectLst/>
        </p:spPr>
      </p:pic>
      <p:sp>
        <p:nvSpPr>
          <p:cNvPr id="5" name="Content Placeholder 4"/>
          <p:cNvSpPr>
            <a:spLocks noGrp="1"/>
          </p:cNvSpPr>
          <p:nvPr>
            <p:ph sz="half" idx="2"/>
          </p:nvPr>
        </p:nvSpPr>
        <p:spPr/>
        <p:txBody>
          <a:bodyPr>
            <a:normAutofit fontScale="92500" lnSpcReduction="10000"/>
          </a:bodyPr>
          <a:lstStyle/>
          <a:p>
            <a:r>
              <a:rPr lang="en-US" dirty="0" smtClean="0"/>
              <a:t>When viewing the paintings of Louis XIV, pay close attention to the King’s clothing and posture. Keep in mind that the majority of the population of France would never actually see the king in person. Instead, they would see statues and paintings of the king, much like these.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Data Set II</a:t>
            </a:r>
            <a:endParaRPr lang="en-US" dirty="0"/>
          </a:p>
        </p:txBody>
      </p:sp>
      <p:pic>
        <p:nvPicPr>
          <p:cNvPr id="1026" name="Picture 2"/>
          <p:cNvPicPr>
            <a:picLocks noGrp="1" noChangeAspect="1" noChangeArrowheads="1"/>
          </p:cNvPicPr>
          <p:nvPr>
            <p:ph idx="1"/>
          </p:nvPr>
        </p:nvPicPr>
        <p:blipFill>
          <a:blip r:embed="rId2"/>
          <a:stretch>
            <a:fillRect/>
          </a:stretch>
        </p:blipFill>
        <p:spPr bwMode="auto">
          <a:xfrm>
            <a:off x="2514600" y="914400"/>
            <a:ext cx="4191000" cy="56857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III</a:t>
            </a:r>
            <a:endParaRPr lang="en-US" dirty="0"/>
          </a:p>
        </p:txBody>
      </p:sp>
      <p:sp>
        <p:nvSpPr>
          <p:cNvPr id="5" name="Text Placeholder 4"/>
          <p:cNvSpPr>
            <a:spLocks noGrp="1"/>
          </p:cNvSpPr>
          <p:nvPr>
            <p:ph type="body" idx="1"/>
          </p:nvPr>
        </p:nvSpPr>
        <p:spPr/>
        <p:txBody>
          <a:bodyPr>
            <a:normAutofit fontScale="70000" lnSpcReduction="20000"/>
          </a:bodyPr>
          <a:lstStyle/>
          <a:p>
            <a:r>
              <a:rPr lang="en-US" sz="3600" dirty="0" smtClean="0"/>
              <a:t>Louis took the nickname “Sun King”</a:t>
            </a:r>
          </a:p>
          <a:p>
            <a:endParaRPr lang="en-US" dirty="0"/>
          </a:p>
        </p:txBody>
      </p:sp>
      <p:pic>
        <p:nvPicPr>
          <p:cNvPr id="3075" name="Picture 3"/>
          <p:cNvPicPr>
            <a:picLocks noGrp="1" noChangeAspect="1" noChangeArrowheads="1"/>
          </p:cNvPicPr>
          <p:nvPr>
            <p:ph sz="quarter" idx="2"/>
          </p:nvPr>
        </p:nvPicPr>
        <p:blipFill>
          <a:blip r:embed="rId2"/>
          <a:stretch>
            <a:fillRect/>
          </a:stretch>
        </p:blipFill>
        <p:spPr bwMode="auto">
          <a:xfrm>
            <a:off x="740866" y="2590800"/>
            <a:ext cx="3450134" cy="3285128"/>
          </a:xfrm>
          <a:prstGeom prst="rect">
            <a:avLst/>
          </a:prstGeom>
          <a:noFill/>
          <a:ln w="9525">
            <a:noFill/>
            <a:miter lim="800000"/>
            <a:headEnd/>
            <a:tailEnd/>
          </a:ln>
          <a:effectLst/>
        </p:spPr>
      </p:pic>
      <p:pic>
        <p:nvPicPr>
          <p:cNvPr id="9" name="Picture 4" descr="Sun_King_Symbol"/>
          <p:cNvPicPr>
            <a:picLocks noChangeAspect="1" noChangeArrowheads="1"/>
          </p:cNvPicPr>
          <p:nvPr/>
        </p:nvPicPr>
        <p:blipFill>
          <a:blip r:embed="rId3">
            <a:extLst>
              <a:ext uri="{28A0092B-C50C-407E-A947-70E740481C1C}">
                <a14:useLocalDpi xmlns:a14="http://schemas.microsoft.com/office/drawing/2010/main" val="0"/>
              </a:ext>
            </a:extLst>
          </a:blip>
          <a:srcRect r="1759"/>
          <a:stretch>
            <a:fillRect/>
          </a:stretch>
        </p:blipFill>
        <p:spPr bwMode="auto">
          <a:xfrm>
            <a:off x="4419600" y="1600200"/>
            <a:ext cx="462121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enaissanceastrology.com/images/sun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 y="-27432"/>
            <a:ext cx="5562600" cy="68976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37.tinypic.com/347a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064" y="2895600"/>
            <a:ext cx="447223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83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IV</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r>
              <a:rPr lang="en-US" dirty="0" smtClean="0"/>
              <a:t>Louis XIV was 5’ 3” and enacted laws that no one could have heels higher than the king, and that only nobility could wear red high heels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3886200" cy="385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82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 Set </a:t>
            </a:r>
            <a:r>
              <a:rPr lang="en-US" dirty="0"/>
              <a:t>V</a:t>
            </a:r>
          </a:p>
        </p:txBody>
      </p:sp>
      <p:pic>
        <p:nvPicPr>
          <p:cNvPr id="4098" name="Picture 2"/>
          <p:cNvPicPr>
            <a:picLocks noGrp="1" noChangeAspect="1" noChangeArrowheads="1"/>
          </p:cNvPicPr>
          <p:nvPr>
            <p:ph idx="1"/>
          </p:nvPr>
        </p:nvPicPr>
        <p:blipFill>
          <a:blip r:embed="rId2"/>
          <a:srcRect/>
          <a:stretch>
            <a:fillRect/>
          </a:stretch>
        </p:blipFill>
        <p:spPr bwMode="auto">
          <a:xfrm>
            <a:off x="2895600" y="1447800"/>
            <a:ext cx="39624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941</TotalTime>
  <Words>579</Words>
  <Application>Microsoft Office PowerPoint</Application>
  <PresentationFormat>On-screen Show (4:3)</PresentationFormat>
  <Paragraphs>56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King Louis XIV</vt:lpstr>
      <vt:lpstr>PowerPoint Presentation</vt:lpstr>
      <vt:lpstr>LOUIS XIV BACKGROUND</vt:lpstr>
      <vt:lpstr>Data Set I</vt:lpstr>
      <vt:lpstr>Data Set II</vt:lpstr>
      <vt:lpstr>Data Set III</vt:lpstr>
      <vt:lpstr>PowerPoint Presentation</vt:lpstr>
      <vt:lpstr>Data Set IV</vt:lpstr>
      <vt:lpstr>Data Set V</vt:lpstr>
      <vt:lpstr>Data Set VI</vt:lpstr>
      <vt:lpstr>Data Set VII</vt:lpstr>
      <vt:lpstr>Data Set VIII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Set IX</vt:lpstr>
      <vt:lpstr>Data Set X</vt:lpstr>
      <vt:lpstr>After looking at the data: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CompuChild</dc:creator>
  <cp:lastModifiedBy>Windows User</cp:lastModifiedBy>
  <cp:revision>28</cp:revision>
  <dcterms:created xsi:type="dcterms:W3CDTF">2011-09-21T00:43:17Z</dcterms:created>
  <dcterms:modified xsi:type="dcterms:W3CDTF">2013-09-03T16:41:34Z</dcterms:modified>
</cp:coreProperties>
</file>